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package/2006/relationships/metadata/core-properties" Target="docProps/core.xml" TargetMode="Internal"></Relationship><Relationship Id="rId2" Type="http://schemas.openxmlformats.org/officeDocument/2006/relationships/extended-properties" Target="docProps/app.xml" TargetMode="Internal"></Relationship><Relationship Id="rId3" Type="http://schemas.openxmlformats.org/officeDocument/2006/relationships/officeDocument" Target="ppt/presentation.xml" TargetMode="Internal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</p:sldIdLst>
  <p:sldSz cx="7772400" cy="10058400" type="custom"/>
  <p:notesSz cx="6858000" cy="9144000"/>
  <p:defaultTextStyle>
    <a:defPPr>
      <a:defRPr lang="ko-KR"/>
    </a:defPPr>
    <a:lvl1pPr algn="l" marL="0" indent="0" defTabSz="914400">
      <a:buNone/>
      <a:defRPr lang="ko-KR" smtClean="0" sz="1800" baseline="0">
        <a:solidFill>
          <a:srgbClr val="000000"/>
        </a:solidFill>
        <a:latin typeface="SimSun"/>
        <a:ea typeface="SimSun"/>
      </a:defRPr>
    </a:lvl1pPr>
    <a:lvl2pPr lvl="1" marL="457200" indent="0" defTabSz="914400">
      <a:defRPr lang="ko-KR" smtClean="0"/>
    </a:lvl2pPr>
    <a:lvl3pPr lvl="2" marL="914400" indent="0" defTabSz="914400">
      <a:defRPr lang="ko-KR" smtClean="0"/>
    </a:lvl3pPr>
    <a:lvl4pPr lvl="3" marL="1371600" indent="0" defTabSz="914400">
      <a:defRPr lang="ko-KR" smtClean="0"/>
    </a:lvl4pPr>
    <a:lvl5pPr lvl="4" marL="1828800" indent="0" defTabSz="914400">
      <a:defRPr lang="ko-KR" smtClean="0"/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6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slideMaster" Target="slideMasters/slideMaster1.xml" TargetMode="Internal"></Relationship><Relationship Id="rId2" Type="http://schemas.openxmlformats.org/officeDocument/2006/relationships/slide" Target="slides/slide1.xml" TargetMode="Internal"></Relationship><Relationship Id="rId3" Type="http://schemas.openxmlformats.org/officeDocument/2006/relationships/slide" Target="slides/slide2.xml" TargetMode="Internal"></Relationship><Relationship Id="rId4" Type="http://schemas.openxmlformats.org/officeDocument/2006/relationships/slide" Target="slides/slide3.xml" TargetMode="Internal"></Relationship><Relationship Id="rId5" Type="http://schemas.openxmlformats.org/officeDocument/2006/relationships/slide" Target="slides/slide4.xml" TargetMode="Internal"></Relationship><Relationship Id="rId6" Type="http://schemas.openxmlformats.org/officeDocument/2006/relationships/slide" Target="slides/slide5.xml" TargetMode="Internal"></Relationship><Relationship Id="rId7" Type="http://schemas.openxmlformats.org/officeDocument/2006/relationships/slide" Target="slides/slide6.xml" TargetMode="Internal"></Relationship><Relationship Id="rId8" Type="http://schemas.openxmlformats.org/officeDocument/2006/relationships/slide" Target="slides/slide7.xml" TargetMode="Internal"></Relationship><Relationship Id="rId9" Type="http://schemas.openxmlformats.org/officeDocument/2006/relationships/slide" Target="slides/slide8.xml" TargetMode="Internal"></Relationship><Relationship Id="rId10" Type="http://schemas.openxmlformats.org/officeDocument/2006/relationships/slide" Target="slides/slide9.xml" TargetMode="Internal"></Relationship><Relationship Id="rId11" Type="http://schemas.openxmlformats.org/officeDocument/2006/relationships/slide" Target="slides/slide10.xml" TargetMode="Internal"></Relationship><Relationship Id="rId12" Type="http://schemas.openxmlformats.org/officeDocument/2006/relationships/slide" Target="slides/slide11.xml" TargetMode="Internal"></Relationship><Relationship Id="rId13" Type="http://schemas.openxmlformats.org/officeDocument/2006/relationships/slide" Target="slides/slide12.xml" TargetMode="Internal"></Relationship><Relationship Id="rId14" Type="http://schemas.openxmlformats.org/officeDocument/2006/relationships/slide" Target="slides/slide13.xml" TargetMode="Internal"></Relationship><Relationship Id="rId15" Type="http://schemas.openxmlformats.org/officeDocument/2006/relationships/slide" Target="slides/slide14.xml" TargetMode="Internal"></Relationship><Relationship Id="rId16" Type="http://schemas.openxmlformats.org/officeDocument/2006/relationships/slide" Target="slides/slide15.xml" TargetMode="Internal"></Relationship><Relationship Id="rId17" Type="http://schemas.openxmlformats.org/officeDocument/2006/relationships/slide" Target="slides/slide16.xml" TargetMode="Internal"></Relationship><Relationship Id="rId18" Type="http://schemas.openxmlformats.org/officeDocument/2006/relationships/slide" Target="slides/slide17.xml" TargetMode="Internal"></Relationship><Relationship Id="rId19" Type="http://schemas.openxmlformats.org/officeDocument/2006/relationships/slide" Target="slides/slide18.xml" TargetMode="Internal"></Relationship><Relationship Id="rId20" Type="http://schemas.openxmlformats.org/officeDocument/2006/relationships/slide" Target="slides/slide19.xml" TargetMode="Internal"></Relationship><Relationship Id="rId21" Type="http://schemas.openxmlformats.org/officeDocument/2006/relationships/slide" Target="slides/slide20.xml" TargetMode="Internal"></Relationship><Relationship Id="rId22" Type="http://schemas.openxmlformats.org/officeDocument/2006/relationships/slide" Target="slides/slide21.xml" TargetMode="Internal"></Relationship><Relationship Id="rId23" Type="http://schemas.openxmlformats.org/officeDocument/2006/relationships/slide" Target="slides/slide22.xml" TargetMode="Internal"></Relationship><Relationship Id="rId24" Type="http://schemas.openxmlformats.org/officeDocument/2006/relationships/slide" Target="slides/slide23.xml" TargetMode="Internal"></Relationship><Relationship Id="rId25" Type="http://schemas.openxmlformats.org/officeDocument/2006/relationships/slide" Target="slides/slide24.xml" TargetMode="Internal"></Relationship><Relationship Id="rId26" Type="http://schemas.openxmlformats.org/officeDocument/2006/relationships/slide" Target="slides/slide25.xml" TargetMode="Internal"></Relationship><Relationship Id="rId27" Type="http://schemas.openxmlformats.org/officeDocument/2006/relationships/slide" Target="slides/slide26.xml" TargetMode="Internal"></Relationship><Relationship Id="rId28" Type="http://schemas.openxmlformats.org/officeDocument/2006/relationships/slide" Target="slides/slide27.xml" TargetMode="Internal"></Relationship><Relationship Id="rId29" Type="http://schemas.openxmlformats.org/officeDocument/2006/relationships/slide" Target="slides/slide28.xml" TargetMode="Internal"></Relationship><Relationship Id="rId30" Type="http://schemas.openxmlformats.org/officeDocument/2006/relationships/slide" Target="slides/slide29.xml" TargetMode="Internal"></Relationship><Relationship Id="rId31" Type="http://schemas.openxmlformats.org/officeDocument/2006/relationships/slide" Target="slides/slide30.xml" TargetMode="Internal"></Relationship><Relationship Id="rId32" Type="http://schemas.openxmlformats.org/officeDocument/2006/relationships/slide" Target="slides/slide31.xml" TargetMode="Internal"></Relationship><Relationship Id="rId33" Type="http://schemas.openxmlformats.org/officeDocument/2006/relationships/slide" Target="slides/slide32.xml" TargetMode="Internal"></Relationship><Relationship Id="rId34" Type="http://schemas.openxmlformats.org/officeDocument/2006/relationships/slide" Target="slides/slide33.xml" TargetMode="Internal"></Relationship><Relationship Id="rId35" Type="http://schemas.openxmlformats.org/officeDocument/2006/relationships/slide" Target="slides/slide34.xml" TargetMode="Internal"></Relationship><Relationship Id="rId36" Type="http://schemas.openxmlformats.org/officeDocument/2006/relationships/slide" Target="slides/slide35.xml" TargetMode="Internal"></Relationship><Relationship Id="rId37" Type="http://schemas.openxmlformats.org/officeDocument/2006/relationships/slide" Target="slides/slide36.xml" TargetMode="Internal"></Relationship><Relationship Id="rId38" Type="http://schemas.openxmlformats.org/officeDocument/2006/relationships/slide" Target="slides/slide37.xml" TargetMode="Internal"></Relationship><Relationship Id="rId39" Type="http://schemas.openxmlformats.org/officeDocument/2006/relationships/slide" Target="slides/slide38.xml" TargetMode="Internal"></Relationship><Relationship Id="rId40" Type="http://schemas.openxmlformats.org/officeDocument/2006/relationships/slide" Target="slides/slide39.xml" TargetMode="Internal"></Relationship><Relationship Id="rId41" Type="http://schemas.openxmlformats.org/officeDocument/2006/relationships/slide" Target="slides/slide40.xml" TargetMode="Internal"></Relationship><Relationship Id="rId42" Type="http://schemas.openxmlformats.org/officeDocument/2006/relationships/slide" Target="slides/slide41.xml" TargetMode="Internal"></Relationship><Relationship Id="rId43" Type="http://schemas.openxmlformats.org/officeDocument/2006/relationships/slide" Target="slides/slide42.xml" TargetMode="Internal"></Relationship><Relationship Id="rId44" Type="http://schemas.openxmlformats.org/officeDocument/2006/relationships/slide" Target="slides/slide43.xml" TargetMode="Internal"></Relationship><Relationship Id="rId45" Type="http://schemas.openxmlformats.org/officeDocument/2006/relationships/slide" Target="slides/slide44.xml" TargetMode="Internal"></Relationship><Relationship Id="rId46" Type="http://schemas.openxmlformats.org/officeDocument/2006/relationships/slide" Target="slides/slide45.xml" TargetMode="Internal"></Relationship><Relationship Id="rId47" Type="http://schemas.openxmlformats.org/officeDocument/2006/relationships/slide" Target="slides/slide46.xml" TargetMode="Internal"></Relationship><Relationship Id="rId48" Type="http://schemas.openxmlformats.org/officeDocument/2006/relationships/slide" Target="slides/slide47.xml" TargetMode="Internal"></Relationship><Relationship Id="rId49" Type="http://schemas.openxmlformats.org/officeDocument/2006/relationships/slide" Target="slides/slide48.xml" TargetMode="Internal"></Relationship><Relationship Id="rId50" Type="http://schemas.openxmlformats.org/officeDocument/2006/relationships/slide" Target="slides/slide49.xml" TargetMode="Internal"></Relationship><Relationship Id="rId51" Type="http://schemas.openxmlformats.org/officeDocument/2006/relationships/slide" Target="slides/slide50.xml" TargetMode="Internal"></Relationship><Relationship Id="rId52" Type="http://schemas.openxmlformats.org/officeDocument/2006/relationships/slide" Target="slides/slide51.xml" TargetMode="Internal"></Relationship><Relationship Id="rId53" Type="http://schemas.openxmlformats.org/officeDocument/2006/relationships/slide" Target="slides/slide52.xml" TargetMode="Internal"></Relationship><Relationship Id="rId54" Type="http://schemas.openxmlformats.org/officeDocument/2006/relationships/slide" Target="slides/slide53.xml" TargetMode="Internal"></Relationship><Relationship Id="rId55" Type="http://schemas.openxmlformats.org/officeDocument/2006/relationships/slide" Target="slides/slide54.xml" TargetMode="Internal"></Relationship><Relationship Id="rId56" Type="http://schemas.openxmlformats.org/officeDocument/2006/relationships/slide" Target="slides/slide55.xml" TargetMode="Internal"></Relationship><Relationship Id="rId57" Type="http://schemas.openxmlformats.org/officeDocument/2006/relationships/slide" Target="slides/slide56.xml" TargetMode="Internal"></Relationship><Relationship Id="rId58" Type="http://schemas.openxmlformats.org/officeDocument/2006/relationships/slide" Target="slides/slide57.xml" TargetMode="Internal"></Relationship><Relationship Id="rId59" Type="http://schemas.openxmlformats.org/officeDocument/2006/relationships/slide" Target="slides/slide58.xml" TargetMode="Internal"></Relationship><Relationship Id="rId60" Type="http://schemas.openxmlformats.org/officeDocument/2006/relationships/slide" Target="slides/slide59.xml" TargetMode="Internal"></Relationship><Relationship Id="rId61" Type="http://schemas.openxmlformats.org/officeDocument/2006/relationships/slide" Target="slides/slide60.xml" TargetMode="Internal"></Relationship><Relationship Id="rId62" Type="http://schemas.openxmlformats.org/officeDocument/2006/relationships/slide" Target="slides/slide61.xml" TargetMode="Internal"></Relationship><Relationship Id="rId63" Type="http://schemas.openxmlformats.org/officeDocument/2006/relationships/slide" Target="slides/slide62.xml" TargetMode="Internal"></Relationship><Relationship Id="rId64" Type="http://schemas.openxmlformats.org/officeDocument/2006/relationships/slide" Target="slides/slide63.xml" TargetMode="Internal"></Relationship><Relationship Id="rId65" Type="http://schemas.openxmlformats.org/officeDocument/2006/relationships/slide" Target="slides/slide64.xml" TargetMode="Internal"></Relationship><Relationship Id="rId66" Type="http://schemas.openxmlformats.org/officeDocument/2006/relationships/slide" Target="slides/slide65.xml" TargetMode="Internal"></Relationship><Relationship Id="rId67" Type="http://schemas.openxmlformats.org/officeDocument/2006/relationships/slide" Target="slides/slide66.xml" TargetMode="Internal"></Relationship><Relationship Id="rId68" Type="http://schemas.openxmlformats.org/officeDocument/2006/relationships/slide" Target="slides/slide67.xml" TargetMode="Internal"></Relationship><Relationship Id="rId69" Type="http://schemas.openxmlformats.org/officeDocument/2006/relationships/slide" Target="slides/slide68.xml" TargetMode="Internal"></Relationship><Relationship Id="rId70" Type="http://schemas.openxmlformats.org/officeDocument/2006/relationships/slide" Target="slides/slide69.xml" TargetMode="Internal"></Relationship><Relationship Id="rId71" Type="http://schemas.openxmlformats.org/officeDocument/2006/relationships/slide" Target="slides/slide70.xml" TargetMode="Internal"></Relationship><Relationship Id="rId72" Type="http://schemas.openxmlformats.org/officeDocument/2006/relationships/slide" Target="slides/slide71.xml" TargetMode="Internal"></Relationship><Relationship Id="rId73" Type="http://schemas.openxmlformats.org/officeDocument/2006/relationships/slide" Target="slides/slide72.xml" TargetMode="Internal"></Relationship><Relationship Id="rId74" Type="http://schemas.openxmlformats.org/officeDocument/2006/relationships/slide" Target="slides/slide73.xml" TargetMode="Internal"></Relationship><Relationship Id="rId75" Type="http://schemas.openxmlformats.org/officeDocument/2006/relationships/slide" Target="slides/slide74.xml" TargetMode="Internal"></Relationship><Relationship Id="rId76" Type="http://schemas.openxmlformats.org/officeDocument/2006/relationships/slide" Target="slides/slide75.xml" TargetMode="Internal"></Relationship><Relationship Id="rId77" Type="http://schemas.openxmlformats.org/officeDocument/2006/relationships/slide" Target="slides/slide76.xml" TargetMode="Internal"></Relationship><Relationship Id="rId78" Type="http://schemas.openxmlformats.org/officeDocument/2006/relationships/slide" Target="slides/slide77.xml" TargetMode="Internal"></Relationship><Relationship Id="rId79" Type="http://schemas.openxmlformats.org/officeDocument/2006/relationships/slide" Target="slides/slide78.xml" TargetMode="Internal"></Relationship><Relationship Id="rId80" Type="http://schemas.openxmlformats.org/officeDocument/2006/relationships/slide" Target="slides/slide79.xml" TargetMode="Internal"></Relationship><Relationship Id="rId81" Type="http://schemas.openxmlformats.org/officeDocument/2006/relationships/slide" Target="slides/slide80.xml" TargetMode="Internal"></Relationship><Relationship Id="rId82" Type="http://schemas.openxmlformats.org/officeDocument/2006/relationships/slide" Target="slides/slide81.xml" TargetMode="Internal"></Relationship><Relationship Id="rId83" Type="http://schemas.openxmlformats.org/officeDocument/2006/relationships/slide" Target="slides/slide82.xml" TargetMode="Internal"></Relationship><Relationship Id="rId84" Type="http://schemas.openxmlformats.org/officeDocument/2006/relationships/slide" Target="slides/slide83.xml" TargetMode="Internal"></Relationship><Relationship Id="rId85" Type="http://schemas.openxmlformats.org/officeDocument/2006/relationships/slide" Target="slides/slide84.xml" TargetMode="Internal"></Relationship><Relationship Id="rId86" Type="http://schemas.openxmlformats.org/officeDocument/2006/relationships/slide" Target="slides/slide85.xml" TargetMode="Internal"></Relationship><Relationship Id="rId87" Type="http://schemas.openxmlformats.org/officeDocument/2006/relationships/slide" Target="slides/slide86.xml" TargetMode="Internal"></Relationship><Relationship Id="rId88" Type="http://schemas.openxmlformats.org/officeDocument/2006/relationships/slide" Target="slides/slide87.xml" TargetMode="Internal"></Relationship><Relationship Id="rId89" Type="http://schemas.openxmlformats.org/officeDocument/2006/relationships/slide" Target="slides/slide88.xml" TargetMode="Internal"></Relationship><Relationship Id="rId90" Type="http://schemas.openxmlformats.org/officeDocument/2006/relationships/slide" Target="slides/slide89.xml" TargetMode="Internal"></Relationship><Relationship Id="rId91" Type="http://schemas.openxmlformats.org/officeDocument/2006/relationships/slide" Target="slides/slide90.xml" TargetMode="Internal"></Relationship><Relationship Id="rId92" Type="http://schemas.openxmlformats.org/officeDocument/2006/relationships/slide" Target="slides/slide91.xml" TargetMode="Internal"></Relationship><Relationship Id="rId93" Type="http://schemas.openxmlformats.org/officeDocument/2006/relationships/slide" Target="slides/slide92.xml" TargetMode="Internal"></Relationship><Relationship Id="rId94" Type="http://schemas.openxmlformats.org/officeDocument/2006/relationships/slide" Target="slides/slide93.xml" TargetMode="Internal"></Relationship><Relationship Id="rId95" Type="http://schemas.openxmlformats.org/officeDocument/2006/relationships/slide" Target="slides/slide94.xml" TargetMode="Internal"></Relationship><Relationship Id="rId96" Type="http://schemas.openxmlformats.org/officeDocument/2006/relationships/slide" Target="slides/slide95.xml" TargetMode="Internal"></Relationship><Relationship Id="rId97" Type="http://schemas.openxmlformats.org/officeDocument/2006/relationships/slide" Target="slides/slide96.xml" TargetMode="Internal"></Relationship><Relationship Id="rId98" Type="http://schemas.openxmlformats.org/officeDocument/2006/relationships/slide" Target="slides/slide97.xml" TargetMode="Internal"></Relationship><Relationship Id="rId99" Type="http://schemas.openxmlformats.org/officeDocument/2006/relationships/slide" Target="slides/slide98.xml" TargetMode="Internal"></Relationship><Relationship Id="rId100" Type="http://schemas.openxmlformats.org/officeDocument/2006/relationships/slide" Target="slides/slide99.xml" TargetMode="Internal"></Relationship><Relationship Id="rId101" Type="http://schemas.openxmlformats.org/officeDocument/2006/relationships/slide" Target="slides/slide100.xml" TargetMode="Internal"></Relationship><Relationship Id="rId102" Type="http://schemas.openxmlformats.org/officeDocument/2006/relationships/slide" Target="slides/slide101.xml" TargetMode="Internal"></Relationship><Relationship Id="rId103" Type="http://schemas.openxmlformats.org/officeDocument/2006/relationships/slide" Target="slides/slide102.xml" TargetMode="Internal"></Relationship><Relationship Id="rId104" Type="http://schemas.openxmlformats.org/officeDocument/2006/relationships/slide" Target="slides/slide103.xml" TargetMode="Internal"></Relationship><Relationship Id="rId105" Type="http://schemas.openxmlformats.org/officeDocument/2006/relationships/slide" Target="slides/slide104.xml" TargetMode="Internal"></Relationship><Relationship Id="rId106" Type="http://schemas.openxmlformats.org/officeDocument/2006/relationships/slide" Target="slides/slide105.xml" TargetMode="Internal"></Relationship><Relationship Id="rId107" Type="http://schemas.openxmlformats.org/officeDocument/2006/relationships/slide" Target="slides/slide106.xml" TargetMode="Internal"></Relationship><Relationship Id="rId108" Type="http://schemas.openxmlformats.org/officeDocument/2006/relationships/slide" Target="slides/slide107.xml" TargetMode="Internal"></Relationship><Relationship Id="rId109" Type="http://schemas.openxmlformats.org/officeDocument/2006/relationships/slide" Target="slides/slide108.xml" TargetMode="Internal"></Relationship><Relationship Id="rId110" Type="http://schemas.openxmlformats.org/officeDocument/2006/relationships/slide" Target="slides/slide109.xml" TargetMode="Internal"></Relationship><Relationship Id="rId111" Type="http://schemas.openxmlformats.org/officeDocument/2006/relationships/slide" Target="slides/slide110.xml" TargetMode="Internal"></Relationship><Relationship Id="rId112" Type="http://schemas.openxmlformats.org/officeDocument/2006/relationships/slide" Target="slides/slide111.xml" TargetMode="Internal"></Relationship><Relationship Id="rId113" Type="http://schemas.openxmlformats.org/officeDocument/2006/relationships/slide" Target="slides/slide112.xml" TargetMode="Internal"></Relationship><Relationship Id="rId114" Type="http://schemas.openxmlformats.org/officeDocument/2006/relationships/slide" Target="slides/slide113.xml" TargetMode="Internal"></Relationship><Relationship Id="rId115" Type="http://schemas.openxmlformats.org/officeDocument/2006/relationships/slide" Target="slides/slide114.xml" TargetMode="Internal"></Relationship><Relationship Id="rId116" Type="http://schemas.openxmlformats.org/officeDocument/2006/relationships/slide" Target="slides/slide115.xml" TargetMode="Internal"></Relationship><Relationship Id="rId117" Type="http://schemas.openxmlformats.org/officeDocument/2006/relationships/slide" Target="slides/slide116.xml" TargetMode="Internal"></Relationship><Relationship Id="rId118" Type="http://schemas.openxmlformats.org/officeDocument/2006/relationships/slide" Target="slides/slide117.xml" TargetMode="Internal"></Relationship><Relationship Id="rId119" Type="http://schemas.openxmlformats.org/officeDocument/2006/relationships/slide" Target="slides/slide118.xml" TargetMode="Internal"></Relationship><Relationship Id="rId120" Type="http://schemas.openxmlformats.org/officeDocument/2006/relationships/slide" Target="slides/slide119.xml" TargetMode="Internal"></Relationship><Relationship Id="rId121" Type="http://schemas.openxmlformats.org/officeDocument/2006/relationships/slide" Target="slides/slide120.xml" TargetMode="Internal"></Relationship><Relationship Id="rId122" Type="http://schemas.openxmlformats.org/officeDocument/2006/relationships/slide" Target="slides/slide121.xml" TargetMode="Internal"></Relationship><Relationship Id="rId123" Type="http://schemas.openxmlformats.org/officeDocument/2006/relationships/slide" Target="slides/slide122.xml" TargetMode="Internal"></Relationship><Relationship Id="rId124" Type="http://schemas.openxmlformats.org/officeDocument/2006/relationships/slide" Target="slides/slide123.xml" TargetMode="Internal"></Relationship><Relationship Id="rId125" Type="http://schemas.openxmlformats.org/officeDocument/2006/relationships/slide" Target="slides/slide124.xml" TargetMode="Internal"></Relationship><Relationship Id="rId126" Type="http://schemas.openxmlformats.org/officeDocument/2006/relationships/slide" Target="slides/slide125.xml" TargetMode="Internal"></Relationship><Relationship Id="rId127" Type="http://schemas.openxmlformats.org/officeDocument/2006/relationships/slide" Target="slides/slide126.xml" TargetMode="Internal"></Relationship><Relationship Id="rId128" Type="http://schemas.openxmlformats.org/officeDocument/2006/relationships/slide" Target="slides/slide127.xml" TargetMode="Internal"></Relationship><Relationship Id="rId129" Type="http://schemas.openxmlformats.org/officeDocument/2006/relationships/slide" Target="slides/slide128.xml" TargetMode="Internal"></Relationship><Relationship Id="rId130" Type="http://schemas.openxmlformats.org/officeDocument/2006/relationships/slide" Target="slides/slide129.xml" TargetMode="Internal"></Relationship><Relationship Id="rId131" Type="http://schemas.openxmlformats.org/officeDocument/2006/relationships/slide" Target="slides/slide130.xml" TargetMode="Internal"></Relationship><Relationship Id="rId132" Type="http://schemas.openxmlformats.org/officeDocument/2006/relationships/slide" Target="slides/slide131.xml" TargetMode="Internal"></Relationship><Relationship Id="rId133" Type="http://schemas.openxmlformats.org/officeDocument/2006/relationships/slide" Target="slides/slide132.xml" TargetMode="Internal"></Relationship><Relationship Id="rId134" Type="http://schemas.openxmlformats.org/officeDocument/2006/relationships/slide" Target="slides/slide133.xml" TargetMode="Internal"></Relationship><Relationship Id="rId135" Type="http://schemas.openxmlformats.org/officeDocument/2006/relationships/slide" Target="slides/slide134.xml" TargetMode="Internal"></Relationship><Relationship Id="rId136" Type="http://schemas.openxmlformats.org/officeDocument/2006/relationships/slide" Target="slides/slide135.xml" TargetMode="Internal"></Relationship><Relationship Id="rId137" Type="http://schemas.openxmlformats.org/officeDocument/2006/relationships/slide" Target="slides/slide136.xml" TargetMode="Internal"></Relationship><Relationship Id="rId138" Type="http://schemas.openxmlformats.org/officeDocument/2006/relationships/slide" Target="slides/slide137.xml" TargetMode="Internal"></Relationship><Relationship Id="rId139" Type="http://schemas.openxmlformats.org/officeDocument/2006/relationships/slide" Target="slides/slide138.xml" TargetMode="Internal"></Relationship><Relationship Id="rId140" Type="http://schemas.openxmlformats.org/officeDocument/2006/relationships/slide" Target="slides/slide139.xml" TargetMode="Internal"></Relationship><Relationship Id="rId141" Type="http://schemas.openxmlformats.org/officeDocument/2006/relationships/slide" Target="slides/slide140.xml" TargetMode="Internal"></Relationship><Relationship Id="rId142" Type="http://schemas.openxmlformats.org/officeDocument/2006/relationships/slide" Target="slides/slide141.xml" TargetMode="Internal"></Relationship><Relationship Id="rId143" Type="http://schemas.openxmlformats.org/officeDocument/2006/relationships/slide" Target="slides/slide142.xml" TargetMode="Internal"></Relationship><Relationship Id="rId144" Type="http://schemas.openxmlformats.org/officeDocument/2006/relationships/slide" Target="slides/slide143.xml" TargetMode="Internal"></Relationship><Relationship Id="rId145" Type="http://schemas.openxmlformats.org/officeDocument/2006/relationships/slide" Target="slides/slide144.xml" TargetMode="Internal"></Relationship><Relationship Id="rId146" Type="http://schemas.openxmlformats.org/officeDocument/2006/relationships/slide" Target="slides/slide145.xml" TargetMode="Internal"></Relationship><Relationship Id="rId147" Type="http://schemas.openxmlformats.org/officeDocument/2006/relationships/slide" Target="slides/slide146.xml" TargetMode="Internal"></Relationship><Relationship Id="rId148" Type="http://schemas.openxmlformats.org/officeDocument/2006/relationships/slide" Target="slides/slide147.xml" TargetMode="Internal"></Relationship><Relationship Id="rId149" Type="http://schemas.openxmlformats.org/officeDocument/2006/relationships/slide" Target="slides/slide148.xml" TargetMode="Internal"></Relationship><Relationship Id="rId150" Type="http://schemas.openxmlformats.org/officeDocument/2006/relationships/slide" Target="slides/slide149.xml" TargetMode="Internal"></Relationship><Relationship Id="rId151" Type="http://schemas.openxmlformats.org/officeDocument/2006/relationships/slide" Target="slides/slide150.xml" TargetMode="Internal"></Relationship><Relationship Id="rId152" Type="http://schemas.openxmlformats.org/officeDocument/2006/relationships/slide" Target="slides/slide151.xml" TargetMode="Internal"></Relationship><Relationship Id="rId153" Type="http://schemas.openxmlformats.org/officeDocument/2006/relationships/slide" Target="slides/slide152.xml" TargetMode="Internal"></Relationship><Relationship Id="rId154" Type="http://schemas.openxmlformats.org/officeDocument/2006/relationships/theme" Target="theme/theme1.xml" TargetMode="Internal"></Relationship><Relationship Id="rId155" Type="http://schemas.openxmlformats.org/officeDocument/2006/relationships/presProps" Target="presProps.xml" TargetMode="Internal"></Relationship><Relationship Id="rId156" Type="http://schemas.openxmlformats.org/officeDocument/2006/relationships/viewProps" Target="viewProps.xml" TargetMode="Internal"></Relationship><Relationship Id="rId157" Type="http://schemas.openxmlformats.org/officeDocument/2006/relationships/tableStyles" Target="tableStyles.xml" TargetMode="Internal"></Relationship></Relationships>
</file>

<file path=ppt/slideLayouts/_rels/slideLayout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marL="0" indent="0">
              <a:buNone/>
              <a:defRPr>
                <a:solidFill>
                  <a:srgbClr val="000000"/>
                </a:solidFill>
              </a:defRPr>
            </a:lvl1pPr>
            <a:lvl2pPr algn="ctr" marL="457200" indent="0">
              <a:buNone/>
              <a:defRPr>
                <a:solidFill>
                  <a:srgbClr val="000000"/>
                </a:solidFill>
              </a:defRPr>
            </a:lvl2pPr>
            <a:lvl3pPr algn="ctr" marL="914400" indent="0">
              <a:buNone/>
              <a:defRPr>
                <a:solidFill>
                  <a:srgbClr val="000000"/>
                </a:solidFill>
              </a:defRPr>
            </a:lvl3pPr>
            <a:lvl4pPr algn="ctr" marL="1371600" indent="0">
              <a:buNone/>
              <a:defRPr>
                <a:solidFill>
                  <a:srgbClr val="000000"/>
                </a:solidFill>
              </a:defRPr>
            </a:lvl4pPr>
            <a:lvl5pPr algn="ctr" marL="1828800" indent="0">
              <a:buNone/>
              <a:defRPr>
                <a:solidFill>
                  <a:srgbClr val="000000"/>
                </a:solidFill>
              </a:defRPr>
            </a:lvl5pPr>
            <a:lvl6pPr algn="ctr" marL="2286000" indent="0">
              <a:buNone/>
              <a:defRPr>
                <a:solidFill>
                  <a:srgbClr val="000000"/>
                </a:solidFill>
              </a:defRPr>
            </a:lvl6pPr>
            <a:lvl7pPr algn="ctr" marL="2743200" indent="0">
              <a:buNone/>
              <a:defRPr>
                <a:solidFill>
                  <a:srgbClr val="000000"/>
                </a:solidFill>
              </a:defRPr>
            </a:lvl7pPr>
            <a:lvl8pPr algn="ctr" marL="3200400" indent="0">
              <a:buNone/>
              <a:defRPr>
                <a:solidFill>
                  <a:srgbClr val="000000"/>
                </a:solidFill>
              </a:defRPr>
            </a:lvl8pPr>
            <a:lvl9pPr algn="ctr" marL="3657600" indent="0"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ko-KR" altLang="en-US" dirty="0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rgbClr val="000000"/>
                </a:solidFill>
              </a:defRPr>
            </a:lvl2pPr>
            <a:lvl3pPr marL="914400" indent="0">
              <a:buNone/>
              <a:defRPr sz="1600">
                <a:solidFill>
                  <a:srgbClr val="000000"/>
                </a:solidFill>
              </a:defRPr>
            </a:lvl3pPr>
            <a:lvl4pPr marL="1371600" indent="0">
              <a:buNone/>
              <a:defRPr sz="1400">
                <a:solidFill>
                  <a:srgbClr val="000000"/>
                </a:solidFill>
              </a:defRPr>
            </a:lvl4pPr>
            <a:lvl5pPr marL="1828800" indent="0">
              <a:buNone/>
              <a:defRPr sz="1400">
                <a:solidFill>
                  <a:srgbClr val="000000"/>
                </a:solidFill>
              </a:defRPr>
            </a:lvl5pPr>
            <a:lvl6pPr marL="2286000" indent="0">
              <a:buNone/>
              <a:defRPr sz="1400">
                <a:solidFill>
                  <a:srgbClr val="000000"/>
                </a:solidFill>
              </a:defRPr>
            </a:lvl6pPr>
            <a:lvl7pPr marL="2743200" indent="0">
              <a:buNone/>
              <a:defRPr sz="1400">
                <a:solidFill>
                  <a:srgbClr val="000000"/>
                </a:solidFill>
              </a:defRPr>
            </a:lvl7pPr>
            <a:lvl8pPr marL="3200400" indent="0">
              <a:buNone/>
              <a:defRPr sz="1400">
                <a:solidFill>
                  <a:srgbClr val="000000"/>
                </a:solidFill>
              </a:defRPr>
            </a:lvl8pPr>
            <a:lvl9pPr marL="3657600" indent="0">
              <a:buNone/>
              <a:defRPr sz="1400">
                <a:solidFill>
                  <a:srgbClr val="000000"/>
                </a:solidFill>
              </a:defRPr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 marL="0" defTabSz="0">
              <a:defRPr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type="pic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marL="0" defTabSz="0">
              <a:defRPr sz="3200"/>
            </a:lvl1pPr>
            <a:lvl2pPr marL="0" defTabSz="0">
              <a:defRPr sz="2800"/>
            </a:lvl2pPr>
            <a:lvl3pPr marL="0" defTabSz="0">
              <a:defRPr sz="2400"/>
            </a:lvl3pPr>
            <a:lvl4pPr marL="0" defTabSz="0">
              <a:defRPr sz="2000"/>
            </a:lvl4pPr>
            <a:lvl5pPr marL="0" defTabSz="0">
              <a:defRPr sz="2000"/>
            </a:lvl5pPr>
            <a:lvl6pPr marL="0" defTabSz="0">
              <a:defRPr sz="2000"/>
            </a:lvl6pPr>
            <a:lvl7pPr marL="0" defTabSz="0">
              <a:defRPr sz="2000"/>
            </a:lvl7pPr>
            <a:lvl8pPr marL="0" defTabSz="0">
              <a:defRPr sz="2000"/>
            </a:lvl8pPr>
            <a:lvl9pPr marL="0" defTabSz="0">
              <a:defRPr sz="20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 TargetMode="Internal"></Relationship><Relationship Id="rId2" Type="http://schemas.openxmlformats.org/officeDocument/2006/relationships/slideLayout" Target="../slideLayouts/slideLayout2.xml" TargetMode="Internal"></Relationship><Relationship Id="rId3" Type="http://schemas.openxmlformats.org/officeDocument/2006/relationships/slideLayout" Target="../slideLayouts/slideLayout3.xml" TargetMode="Internal"></Relationship><Relationship Id="rId4" Type="http://schemas.openxmlformats.org/officeDocument/2006/relationships/slideLayout" Target="../slideLayouts/slideLayout4.xml" TargetMode="Internal"></Relationship><Relationship Id="rId5" Type="http://schemas.openxmlformats.org/officeDocument/2006/relationships/slideLayout" Target="../slideLayouts/slideLayout5.xml" TargetMode="Internal"></Relationship><Relationship Id="rId6" Type="http://schemas.openxmlformats.org/officeDocument/2006/relationships/slideLayout" Target="../slideLayouts/slideLayout6.xml" TargetMode="Internal"></Relationship><Relationship Id="rId7" Type="http://schemas.openxmlformats.org/officeDocument/2006/relationships/slideLayout" Target="../slideLayouts/slideLayout7.xml" TargetMode="Internal"></Relationship><Relationship Id="rId8" Type="http://schemas.openxmlformats.org/officeDocument/2006/relationships/slideLayout" Target="../slideLayouts/slideLayout8.xml" TargetMode="Internal"></Relationship><Relationship Id="rId9" Type="http://schemas.openxmlformats.org/officeDocument/2006/relationships/slideLayout" Target="../slideLayouts/slideLayout9.xml" TargetMode="Internal"></Relationship><Relationship Id="rId10" Type="http://schemas.openxmlformats.org/officeDocument/2006/relationships/slideLayout" Target="../slideLayouts/slideLayout10.xml" TargetMode="Internal"></Relationship><Relationship Id="rId11" Type="http://schemas.openxmlformats.org/officeDocument/2006/relationships/slideLayout" Target="../slideLayouts/slideLayout11.xml" TargetMode="Internal"></Relationship><Relationship Id="rId12" Type="http://schemas.openxmlformats.org/officeDocument/2006/relationships/theme" Target="../theme/theme1.xml" TargetMode="Interna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5C1A2B81-1DA3-497E-83CD-70D401AD2C06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9CD56DC7-0AF8-4C3E-9120-C82FF52A6C0B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marL="0" indent="0" defTabSz="914400">
        <a:buNone/>
        <a:defRPr lang="ko-KR" smtClean="0" sz="4400" baseline="0">
          <a:solidFill>
            <a:srgbClr val="000000"/>
          </a:solidFill>
          <a:latin typeface="SimSun"/>
          <a:ea typeface="SimSun"/>
        </a:defRPr>
      </a:lvl1pPr>
    </p:titleStyle>
    <p:bodyStyle>
      <a:lvl1pPr algn="l" marL="342900" indent="-342900" defTabSz="914400">
        <a:spcBef>
          <a:spcPct val="20000"/>
        </a:spcBef>
        <a:buFont typeface="SimSun"/>
        <a:buChar char="●"/>
        <a:defRPr lang="ko-KR" smtClean="0" sz="3200" baseline="0">
          <a:solidFill>
            <a:srgbClr val="000000"/>
          </a:solidFill>
          <a:latin typeface="SimSun"/>
          <a:ea typeface="SimSun"/>
        </a:defRPr>
      </a:lvl1pPr>
      <a:lvl2pPr lvl="1" marL="742950" indent="-285750" defTabSz="914400">
        <a:buChar char="-"/>
        <a:defRPr lang="ko-KR" smtClean="0" sz="2800"/>
      </a:lvl2pPr>
      <a:lvl3pPr lvl="2" marL="1143000" indent="-228600" defTabSz="914400">
        <a:buChar char="●"/>
        <a:defRPr lang="ko-KR" smtClean="0" sz="2400"/>
      </a:lvl3pPr>
      <a:lvl4pPr lvl="3" marL="1600200" indent="-228600" defTabSz="914400">
        <a:buChar char="-"/>
        <a:defRPr lang="ko-KR" smtClean="0" sz="2000"/>
      </a:lvl4pPr>
      <a:lvl5pPr lvl="4" marL="2057400" indent="-228600" defTabSz="914400">
        <a:buChar char="»"/>
        <a:defRPr lang="ko-KR" smtClean="0"/>
      </a:lvl5pPr>
    </p:bodyStyle>
    <p:otherStyle>
      <a:lvl1pPr algn="l" marL="0" indent="0" defTabSz="914400">
        <a:buNone/>
        <a:defRPr lang="ko-KR" smtClean="0" sz="1800" baseline="0">
          <a:solidFill>
            <a:srgbClr val="000000"/>
          </a:solidFill>
          <a:latin typeface="SimSun"/>
          <a:ea typeface="SimSun"/>
        </a:defRPr>
      </a:lvl1pPr>
      <a:lvl2pPr lvl="1" marL="457200" indent="0" defTabSz="914400">
        <a:defRPr lang="ko-KR" smtClean="0"/>
      </a:lvl2pPr>
      <a:lvl3pPr lvl="2" marL="914400" indent="0" defTabSz="914400">
        <a:defRPr lang="ko-KR" smtClean="0"/>
      </a:lvl3pPr>
      <a:lvl4pPr lvl="3" marL="1371600" indent="0" defTabSz="914400">
        <a:defRPr lang="ko-KR" smtClean="0"/>
      </a:lvl4pPr>
      <a:lvl5pPr lvl="4" marL="1828800" indent="0" defTabSz="914400">
        <a:defRPr lang="ko-KR" smtClean="0"/>
      </a:lvl5pPr>
    </p:otherStyle>
  </p:txStyles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.jpeg" TargetMode="Interna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.jpeg" TargetMode="Interna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.jpeg" TargetMode="Internal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.jpeg" TargetMode="Interna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.jpeg" TargetMode="Interna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.jpeg" TargetMode="Internal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.jpeg" TargetMode="Internal"></Relationship><Relationship Id="rId3" Type="http://schemas.openxmlformats.org/officeDocument/2006/relationships/image" Target="../media/fImage8.jpeg" TargetMode="Internal"></Relationship><Relationship Id="rId4" Type="http://schemas.openxmlformats.org/officeDocument/2006/relationships/image" Target="../media/fImage9.jpeg" TargetMode="Internal"></Relationship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.jpeg" TargetMode="Internal"></Relationship></Relationships>
</file>

<file path=ppt/slides/_rels/slide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.jpeg" TargetMode="Internal"></Relationship></Relationships>
</file>

<file path=ppt/slides/_rels/slide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.jpeg" TargetMode="Internal"></Relationship></Relationships>
</file>

<file path=ppt/slides/_rels/slide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.jpeg" TargetMode="Internal"></Relationship></Relationships>
</file>

<file path=ppt/slides/_rels/slide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.jpeg" TargetMode="Internal"></Relationship></Relationships>
</file>

<file path=ppt/slides/_rels/slide1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5.jpeg" TargetMode="Internal"></Relationship><Relationship Id="rId3" Type="http://schemas.openxmlformats.org/officeDocument/2006/relationships/image" Target="../media/fImage16.jpeg" TargetMode="Internal"></Relationship></Relationships>
</file>

<file path=ppt/slides/_rels/slide1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7.jpeg" TargetMode="Internal"></Relationship><Relationship Id="rId3" Type="http://schemas.openxmlformats.org/officeDocument/2006/relationships/image" Target="../media/fImage18.jpeg" TargetMode="Internal"></Relationship><Relationship Id="rId4" Type="http://schemas.openxmlformats.org/officeDocument/2006/relationships/image" Target="../media/fImage19.jpeg" TargetMode="Internal"></Relationship></Relationships>
</file>

<file path=ppt/slides/_rels/slide1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0.jpeg" TargetMode="Internal"></Relationship><Relationship Id="rId3" Type="http://schemas.openxmlformats.org/officeDocument/2006/relationships/image" Target="../media/fImage21.jpeg" TargetMode="Internal"></Relationship><Relationship Id="rId4" Type="http://schemas.openxmlformats.org/officeDocument/2006/relationships/image" Target="../media/fImage22.jpeg" TargetMode="Internal"></Relationship><Relationship Id="rId5" Type="http://schemas.openxmlformats.org/officeDocument/2006/relationships/image" Target="../media/fImage23.jpeg" TargetMode="Internal"></Relationship><Relationship Id="rId6" Type="http://schemas.openxmlformats.org/officeDocument/2006/relationships/image" Target="../media/fImage24.jpeg" TargetMode="Internal"></Relationship><Relationship Id="rId7" Type="http://schemas.openxmlformats.org/officeDocument/2006/relationships/image" Target="../media/fImage25.jpeg" TargetMode="Internal"></Relationship><Relationship Id="rId8" Type="http://schemas.openxmlformats.org/officeDocument/2006/relationships/image" Target="../media/fImage26.jpeg" TargetMode="Internal"></Relationship></Relationships>
</file>

<file path=ppt/slides/_rels/slide1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7.jpeg" TargetMode="Internal"></Relationship><Relationship Id="rId3" Type="http://schemas.openxmlformats.org/officeDocument/2006/relationships/image" Target="../media/fImage28.jpeg" TargetMode="Internal"></Relationship><Relationship Id="rId4" Type="http://schemas.openxmlformats.org/officeDocument/2006/relationships/image" Target="../media/fImage29.jpeg" TargetMode="Internal"></Relationship><Relationship Id="rId5" Type="http://schemas.openxmlformats.org/officeDocument/2006/relationships/image" Target="../media/fImage30.jpeg" TargetMode="Internal"></Relationship><Relationship Id="rId6" Type="http://schemas.openxmlformats.org/officeDocument/2006/relationships/image" Target="../media/fImage31.jpeg" TargetMode="Internal"></Relationship><Relationship Id="rId7" Type="http://schemas.openxmlformats.org/officeDocument/2006/relationships/image" Target="../media/fImage32.jpeg" TargetMode="Internal"></Relationship></Relationships>
</file>

<file path=ppt/slides/_rels/slide1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3.jpeg" TargetMode="Internal"></Relationship><Relationship Id="rId3" Type="http://schemas.openxmlformats.org/officeDocument/2006/relationships/image" Target="../media/fImage34.jpeg" TargetMode="Internal"></Relationship><Relationship Id="rId4" Type="http://schemas.openxmlformats.org/officeDocument/2006/relationships/image" Target="../media/fImage35.jpeg" TargetMode="Internal"></Relationship><Relationship Id="rId5" Type="http://schemas.openxmlformats.org/officeDocument/2006/relationships/image" Target="../media/fImage36.jpeg" TargetMode="Internal"></Relationship><Relationship Id="rId6" Type="http://schemas.openxmlformats.org/officeDocument/2006/relationships/image" Target="../media/fImage37.jpeg" TargetMode="Internal"></Relationship><Relationship Id="rId7" Type="http://schemas.openxmlformats.org/officeDocument/2006/relationships/image" Target="../media/fImage38.jpeg" TargetMode="Internal"></Relationship><Relationship Id="rId8" Type="http://schemas.openxmlformats.org/officeDocument/2006/relationships/image" Target="../media/fImage39.jpeg" TargetMode="Internal"></Relationship><Relationship Id="rId9" Type="http://schemas.openxmlformats.org/officeDocument/2006/relationships/image" Target="../media/fImage40.jpeg" TargetMode="Internal"></Relationship></Relationships>
</file>

<file path=ppt/slides/_rels/slide1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1.jpeg" TargetMode="Internal"></Relationship><Relationship Id="rId3" Type="http://schemas.openxmlformats.org/officeDocument/2006/relationships/image" Target="../media/fImage42.jpeg" TargetMode="Internal"></Relationship><Relationship Id="rId4" Type="http://schemas.openxmlformats.org/officeDocument/2006/relationships/image" Target="../media/fImage43.jpeg" TargetMode="Internal"></Relationship><Relationship Id="rId5" Type="http://schemas.openxmlformats.org/officeDocument/2006/relationships/image" Target="../media/fImage44.jpeg" TargetMode="Internal"></Relationship><Relationship Id="rId6" Type="http://schemas.openxmlformats.org/officeDocument/2006/relationships/image" Target="../media/fImage45.jpeg" TargetMode="Internal"></Relationship><Relationship Id="rId7" Type="http://schemas.openxmlformats.org/officeDocument/2006/relationships/image" Target="../media/fImage46.jpeg" TargetMode="Internal"></Relationship></Relationships>
</file>

<file path=ppt/slides/_rels/slide1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7.jpeg" TargetMode="Internal"></Relationship><Relationship Id="rId3" Type="http://schemas.openxmlformats.org/officeDocument/2006/relationships/image" Target="../media/fImage48.jpeg" TargetMode="Internal"></Relationship><Relationship Id="rId4" Type="http://schemas.openxmlformats.org/officeDocument/2006/relationships/image" Target="../media/fImage49.jpeg" TargetMode="Internal"></Relationship></Relationships>
</file>

<file path=ppt/slides/_rels/slide2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0.jpeg" TargetMode="Internal"></Relationship><Relationship Id="rId3" Type="http://schemas.openxmlformats.org/officeDocument/2006/relationships/image" Target="../media/fImage51.jpeg" TargetMode="Internal"></Relationship><Relationship Id="rId4" Type="http://schemas.openxmlformats.org/officeDocument/2006/relationships/image" Target="../media/fImage52.jpeg" TargetMode="Internal"></Relationship><Relationship Id="rId5" Type="http://schemas.openxmlformats.org/officeDocument/2006/relationships/image" Target="../media/fImage53.jpeg" TargetMode="Internal"></Relationship><Relationship Id="rId6" Type="http://schemas.openxmlformats.org/officeDocument/2006/relationships/image" Target="../media/fImage54.jpeg" TargetMode="Internal"></Relationship><Relationship Id="rId7" Type="http://schemas.openxmlformats.org/officeDocument/2006/relationships/image" Target="../media/fImage55.jpeg" TargetMode="Internal"></Relationship></Relationships>
</file>

<file path=ppt/slides/_rels/slide2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6.jpeg" TargetMode="Internal"></Relationship></Relationships>
</file>

<file path=ppt/slides/_rels/slide2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7.jpeg" TargetMode="Internal"></Relationship><Relationship Id="rId3" Type="http://schemas.openxmlformats.org/officeDocument/2006/relationships/image" Target="../media/fImage58.jpeg" TargetMode="Internal"></Relationship><Relationship Id="rId4" Type="http://schemas.openxmlformats.org/officeDocument/2006/relationships/image" Target="../media/fImage59.jpeg" TargetMode="Internal"></Relationship><Relationship Id="rId5" Type="http://schemas.openxmlformats.org/officeDocument/2006/relationships/image" Target="../media/fImage60.jpeg" TargetMode="Internal"></Relationship></Relationships>
</file>

<file path=ppt/slides/_rels/slide2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1.jpeg" TargetMode="Internal"></Relationship><Relationship Id="rId3" Type="http://schemas.openxmlformats.org/officeDocument/2006/relationships/image" Target="../media/fImage62.jpeg" TargetMode="Internal"></Relationship><Relationship Id="rId4" Type="http://schemas.openxmlformats.org/officeDocument/2006/relationships/image" Target="../media/fImage63.jpeg" TargetMode="Internal"></Relationship><Relationship Id="rId5" Type="http://schemas.openxmlformats.org/officeDocument/2006/relationships/image" Target="../media/fImage64.jpeg" TargetMode="Internal"></Relationship><Relationship Id="rId6" Type="http://schemas.openxmlformats.org/officeDocument/2006/relationships/image" Target="../media/fImage65.jpeg" TargetMode="Internal"></Relationship><Relationship Id="rId7" Type="http://schemas.openxmlformats.org/officeDocument/2006/relationships/image" Target="../media/fImage66.jpeg" TargetMode="Internal"></Relationship></Relationships>
</file>

<file path=ppt/slides/_rels/slide2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7.jpeg" TargetMode="Internal"></Relationship><Relationship Id="rId3" Type="http://schemas.openxmlformats.org/officeDocument/2006/relationships/image" Target="../media/fImage68.jpeg" TargetMode="Internal"></Relationship><Relationship Id="rId4" Type="http://schemas.openxmlformats.org/officeDocument/2006/relationships/image" Target="../media/fImage69.jpeg" TargetMode="Internal"></Relationship><Relationship Id="rId5" Type="http://schemas.openxmlformats.org/officeDocument/2006/relationships/image" Target="../media/fImage70.jpeg" TargetMode="Internal"></Relationship><Relationship Id="rId6" Type="http://schemas.openxmlformats.org/officeDocument/2006/relationships/image" Target="../media/fImage71.jpeg" TargetMode="Internal"></Relationship><Relationship Id="rId7" Type="http://schemas.openxmlformats.org/officeDocument/2006/relationships/image" Target="../media/fImage72.jpeg" TargetMode="Internal"></Relationship><Relationship Id="rId8" Type="http://schemas.openxmlformats.org/officeDocument/2006/relationships/image" Target="../media/fImage73.jpeg" TargetMode="Internal"></Relationship></Relationships>
</file>

<file path=ppt/slides/_rels/slide2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4.jpeg" TargetMode="Internal"></Relationship><Relationship Id="rId3" Type="http://schemas.openxmlformats.org/officeDocument/2006/relationships/image" Target="../media/fImage75.jpeg" TargetMode="Internal"></Relationship><Relationship Id="rId4" Type="http://schemas.openxmlformats.org/officeDocument/2006/relationships/image" Target="../media/fImage76.jpeg" TargetMode="Internal"></Relationship><Relationship Id="rId5" Type="http://schemas.openxmlformats.org/officeDocument/2006/relationships/image" Target="../media/fImage77.jpeg" TargetMode="Internal"></Relationship></Relationships>
</file>

<file path=ppt/slides/_rels/slide2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8.jpeg" TargetMode="Internal"></Relationship><Relationship Id="rId3" Type="http://schemas.openxmlformats.org/officeDocument/2006/relationships/image" Target="../media/fImage79.jpeg" TargetMode="Internal"></Relationship><Relationship Id="rId4" Type="http://schemas.openxmlformats.org/officeDocument/2006/relationships/image" Target="../media/fImage80.jpeg" TargetMode="Internal"></Relationship><Relationship Id="rId5" Type="http://schemas.openxmlformats.org/officeDocument/2006/relationships/image" Target="../media/fImage81.jpeg" TargetMode="Internal"></Relationship><Relationship Id="rId6" Type="http://schemas.openxmlformats.org/officeDocument/2006/relationships/image" Target="../media/fImage82.jpeg" TargetMode="Internal"></Relationship><Relationship Id="rId7" Type="http://schemas.openxmlformats.org/officeDocument/2006/relationships/image" Target="../media/fImage83.jpeg" TargetMode="Internal"></Relationship></Relationships>
</file>

<file path=ppt/slides/_rels/slide2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4.jpeg" TargetMode="Internal"></Relationship></Relationships>
</file>

<file path=ppt/slides/_rels/slide2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5.jpeg" TargetMode="Internal"></Relationship><Relationship Id="rId3" Type="http://schemas.openxmlformats.org/officeDocument/2006/relationships/image" Target="../media/fImage86.jpeg" TargetMode="Internal"></Relationship><Relationship Id="rId4" Type="http://schemas.openxmlformats.org/officeDocument/2006/relationships/image" Target="../media/fImage87.jpeg" TargetMode="Internal"></Relationship><Relationship Id="rId5" Type="http://schemas.openxmlformats.org/officeDocument/2006/relationships/image" Target="../media/fImage88.jpeg" TargetMode="Internal"></Relationship><Relationship Id="rId6" Type="http://schemas.openxmlformats.org/officeDocument/2006/relationships/image" Target="../media/fImage89.jpeg" TargetMode="Internal"></Relationship></Relationships>
</file>

<file path=ppt/slides/_rels/slide2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0.jpeg" TargetMode="Internal"></Relationship><Relationship Id="rId3" Type="http://schemas.openxmlformats.org/officeDocument/2006/relationships/image" Target="../media/fImage91.jpeg" TargetMode="Internal"></Relationship></Relationships>
</file>

<file path=ppt/slides/_rels/slide3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2.jpeg" TargetMode="Internal"></Relationship><Relationship Id="rId3" Type="http://schemas.openxmlformats.org/officeDocument/2006/relationships/image" Target="../media/fImage93.jpeg" TargetMode="Internal"></Relationship><Relationship Id="rId4" Type="http://schemas.openxmlformats.org/officeDocument/2006/relationships/image" Target="../media/fImage94.jpeg" TargetMode="Internal"></Relationship><Relationship Id="rId5" Type="http://schemas.openxmlformats.org/officeDocument/2006/relationships/image" Target="../media/fImage95.jpeg" TargetMode="Internal"></Relationship></Relationships>
</file>

<file path=ppt/slides/_rels/slide3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6.jpeg" TargetMode="Internal"></Relationship><Relationship Id="rId3" Type="http://schemas.openxmlformats.org/officeDocument/2006/relationships/image" Target="../media/fImage97.jpeg" TargetMode="Internal"></Relationship><Relationship Id="rId4" Type="http://schemas.openxmlformats.org/officeDocument/2006/relationships/image" Target="../media/fImage98.jpeg" TargetMode="Internal"></Relationship><Relationship Id="rId5" Type="http://schemas.openxmlformats.org/officeDocument/2006/relationships/image" Target="../media/fImage99.jpeg" TargetMode="Internal"></Relationship><Relationship Id="rId6" Type="http://schemas.openxmlformats.org/officeDocument/2006/relationships/image" Target="../media/fImage100.jpeg" TargetMode="Internal"></Relationship><Relationship Id="rId7" Type="http://schemas.openxmlformats.org/officeDocument/2006/relationships/image" Target="../media/fImage101.jpeg" TargetMode="Internal"></Relationship><Relationship Id="rId8" Type="http://schemas.openxmlformats.org/officeDocument/2006/relationships/image" Target="../media/fImage102.jpeg" TargetMode="Internal"></Relationship></Relationships>
</file>

<file path=ppt/slides/_rels/slide3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3.jpeg" TargetMode="Internal"></Relationship><Relationship Id="rId3" Type="http://schemas.openxmlformats.org/officeDocument/2006/relationships/image" Target="../media/fImage104.jpeg" TargetMode="Internal"></Relationship><Relationship Id="rId4" Type="http://schemas.openxmlformats.org/officeDocument/2006/relationships/image" Target="../media/fImage105.jpeg" TargetMode="Internal"></Relationship><Relationship Id="rId5" Type="http://schemas.openxmlformats.org/officeDocument/2006/relationships/image" Target="../media/fImage106.jpeg" TargetMode="Internal"></Relationship><Relationship Id="rId6" Type="http://schemas.openxmlformats.org/officeDocument/2006/relationships/image" Target="../media/fImage107.jpeg" TargetMode="Internal"></Relationship><Relationship Id="rId7" Type="http://schemas.openxmlformats.org/officeDocument/2006/relationships/image" Target="../media/fImage108.jpeg" TargetMode="Internal"></Relationship><Relationship Id="rId8" Type="http://schemas.openxmlformats.org/officeDocument/2006/relationships/image" Target="../media/fImage109.jpeg" TargetMode="Internal"></Relationship><Relationship Id="rId9" Type="http://schemas.openxmlformats.org/officeDocument/2006/relationships/image" Target="../media/fImage110.jpeg" TargetMode="Internal"></Relationship></Relationships>
</file>

<file path=ppt/slides/_rels/slide3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1.jpeg" TargetMode="Internal"></Relationship><Relationship Id="rId3" Type="http://schemas.openxmlformats.org/officeDocument/2006/relationships/image" Target="../media/fImage112.jpeg" TargetMode="Internal"></Relationship><Relationship Id="rId4" Type="http://schemas.openxmlformats.org/officeDocument/2006/relationships/image" Target="../media/fImage113.jpeg" TargetMode="Internal"></Relationship></Relationships>
</file>

<file path=ppt/slides/_rels/slide3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4.jpeg" TargetMode="Internal"></Relationship><Relationship Id="rId3" Type="http://schemas.openxmlformats.org/officeDocument/2006/relationships/image" Target="../media/fImage115.jpeg" TargetMode="Internal"></Relationship><Relationship Id="rId4" Type="http://schemas.openxmlformats.org/officeDocument/2006/relationships/image" Target="../media/fImage116.jpeg" TargetMode="Internal"></Relationship><Relationship Id="rId5" Type="http://schemas.openxmlformats.org/officeDocument/2006/relationships/image" Target="../media/fImage117.jpeg" TargetMode="Internal"></Relationship><Relationship Id="rId6" Type="http://schemas.openxmlformats.org/officeDocument/2006/relationships/image" Target="../media/fImage118.jpeg" TargetMode="Internal"></Relationship><Relationship Id="rId7" Type="http://schemas.openxmlformats.org/officeDocument/2006/relationships/image" Target="../media/fImage119.jpeg" TargetMode="Internal"></Relationship></Relationships>
</file>

<file path=ppt/slides/_rels/slide3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0.jpeg" TargetMode="Internal"></Relationship><Relationship Id="rId3" Type="http://schemas.openxmlformats.org/officeDocument/2006/relationships/image" Target="../media/fImage121.jpeg" TargetMode="Internal"></Relationship><Relationship Id="rId4" Type="http://schemas.openxmlformats.org/officeDocument/2006/relationships/image" Target="../media/fImage122.jpeg" TargetMode="Internal"></Relationship><Relationship Id="rId5" Type="http://schemas.openxmlformats.org/officeDocument/2006/relationships/image" Target="../media/fImage123.jpeg" TargetMode="Internal"></Relationship><Relationship Id="rId6" Type="http://schemas.openxmlformats.org/officeDocument/2006/relationships/image" Target="../media/fImage124.jpeg" TargetMode="Internal"></Relationship><Relationship Id="rId7" Type="http://schemas.openxmlformats.org/officeDocument/2006/relationships/image" Target="../media/fImage125.jpeg" TargetMode="Internal"></Relationship><Relationship Id="rId8" Type="http://schemas.openxmlformats.org/officeDocument/2006/relationships/image" Target="../media/fImage126.jpeg" TargetMode="Internal"></Relationship></Relationships>
</file>

<file path=ppt/slides/_rels/slide3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7.jpeg" TargetMode="Internal"></Relationship><Relationship Id="rId3" Type="http://schemas.openxmlformats.org/officeDocument/2006/relationships/image" Target="../media/fImage128.jpeg" TargetMode="Internal"></Relationship><Relationship Id="rId4" Type="http://schemas.openxmlformats.org/officeDocument/2006/relationships/image" Target="../media/fImage129.jpeg" TargetMode="Internal"></Relationship><Relationship Id="rId5" Type="http://schemas.openxmlformats.org/officeDocument/2006/relationships/image" Target="../media/fImage130.jpeg" TargetMode="Internal"></Relationship><Relationship Id="rId6" Type="http://schemas.openxmlformats.org/officeDocument/2006/relationships/image" Target="../media/fImage131.jpeg" TargetMode="Internal"></Relationship></Relationships>
</file>

<file path=ppt/slides/_rels/slide3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2.jpeg" TargetMode="Internal"></Relationship><Relationship Id="rId3" Type="http://schemas.openxmlformats.org/officeDocument/2006/relationships/image" Target="../media/fImage133.jpeg" TargetMode="Internal"></Relationship><Relationship Id="rId4" Type="http://schemas.openxmlformats.org/officeDocument/2006/relationships/image" Target="../media/fImage134.jpeg" TargetMode="Internal"></Relationship></Relationships>
</file>

<file path=ppt/slides/_rels/slide3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5.jpeg" TargetMode="Internal"></Relationship><Relationship Id="rId3" Type="http://schemas.openxmlformats.org/officeDocument/2006/relationships/image" Target="../media/fImage136.jpeg" TargetMode="Internal"></Relationship><Relationship Id="rId4" Type="http://schemas.openxmlformats.org/officeDocument/2006/relationships/image" Target="../media/fImage137.jpeg" TargetMode="Internal"></Relationship><Relationship Id="rId5" Type="http://schemas.openxmlformats.org/officeDocument/2006/relationships/image" Target="../media/fImage138.jpeg" TargetMode="Internal"></Relationship><Relationship Id="rId6" Type="http://schemas.openxmlformats.org/officeDocument/2006/relationships/image" Target="../media/fImage139.jpeg" TargetMode="Internal"></Relationship><Relationship Id="rId7" Type="http://schemas.openxmlformats.org/officeDocument/2006/relationships/image" Target="../media/fImage140.jpeg" TargetMode="Internal"></Relationship><Relationship Id="rId8" Type="http://schemas.openxmlformats.org/officeDocument/2006/relationships/image" Target="../media/fImage141.jpeg" TargetMode="Internal"></Relationship><Relationship Id="rId9" Type="http://schemas.openxmlformats.org/officeDocument/2006/relationships/image" Target="../media/fImage142.jpeg" TargetMode="Internal"></Relationship></Relationships>
</file>

<file path=ppt/slides/_rels/slide3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3.jpeg" TargetMode="Internal"></Relationship><Relationship Id="rId3" Type="http://schemas.openxmlformats.org/officeDocument/2006/relationships/image" Target="../media/fImage144.jpeg" TargetMode="Internal"></Relationship><Relationship Id="rId4" Type="http://schemas.openxmlformats.org/officeDocument/2006/relationships/image" Target="../media/fImage145.jpeg" TargetMode="Internal"></Relationship><Relationship Id="rId5" Type="http://schemas.openxmlformats.org/officeDocument/2006/relationships/image" Target="../media/fImage146.jpeg" TargetMode="Internal"></Relationship><Relationship Id="rId6" Type="http://schemas.openxmlformats.org/officeDocument/2006/relationships/image" Target="../media/fImage147.jpeg" TargetMode="Internal"></Relationship><Relationship Id="rId7" Type="http://schemas.openxmlformats.org/officeDocument/2006/relationships/image" Target="../media/fImage148.jpeg" TargetMode="Internal"></Relationship><Relationship Id="rId8" Type="http://schemas.openxmlformats.org/officeDocument/2006/relationships/image" Target="../media/fImage149.jpeg" TargetMode="Internal"></Relationship><Relationship Id="rId9" Type="http://schemas.openxmlformats.org/officeDocument/2006/relationships/image" Target="../media/fImage150.jpeg" TargetMode="Internal"></Relationship></Relationships>
</file>

<file path=ppt/slides/_rels/slide4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51.jpeg" TargetMode="Internal"></Relationship><Relationship Id="rId3" Type="http://schemas.openxmlformats.org/officeDocument/2006/relationships/image" Target="../media/fImage152.jpeg" TargetMode="Internal"></Relationship><Relationship Id="rId4" Type="http://schemas.openxmlformats.org/officeDocument/2006/relationships/image" Target="../media/fImage153.jpeg" TargetMode="Internal"></Relationship></Relationships>
</file>

<file path=ppt/slides/_rels/slide4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54.jpeg" TargetMode="Internal"></Relationship><Relationship Id="rId3" Type="http://schemas.openxmlformats.org/officeDocument/2006/relationships/image" Target="../media/fImage155.jpeg" TargetMode="Internal"></Relationship><Relationship Id="rId4" Type="http://schemas.openxmlformats.org/officeDocument/2006/relationships/image" Target="../media/fImage156.jpeg" TargetMode="Internal"></Relationship><Relationship Id="rId5" Type="http://schemas.openxmlformats.org/officeDocument/2006/relationships/image" Target="../media/fImage157.jpeg" TargetMode="Internal"></Relationship><Relationship Id="rId6" Type="http://schemas.openxmlformats.org/officeDocument/2006/relationships/image" Target="../media/fImage158.jpeg" TargetMode="Internal"></Relationship><Relationship Id="rId7" Type="http://schemas.openxmlformats.org/officeDocument/2006/relationships/image" Target="../media/fImage159.jpeg" TargetMode="Internal"></Relationship></Relationships>
</file>

<file path=ppt/slides/_rels/slide4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60.jpeg" TargetMode="Internal"></Relationship><Relationship Id="rId3" Type="http://schemas.openxmlformats.org/officeDocument/2006/relationships/image" Target="../media/fImage161.jpeg" TargetMode="Internal"></Relationship><Relationship Id="rId4" Type="http://schemas.openxmlformats.org/officeDocument/2006/relationships/image" Target="../media/fImage162.jpeg" TargetMode="Internal"></Relationship><Relationship Id="rId5" Type="http://schemas.openxmlformats.org/officeDocument/2006/relationships/image" Target="../media/fImage163.jpeg" TargetMode="Internal"></Relationship><Relationship Id="rId6" Type="http://schemas.openxmlformats.org/officeDocument/2006/relationships/image" Target="../media/fImage164.jpeg" TargetMode="Internal"></Relationship><Relationship Id="rId7" Type="http://schemas.openxmlformats.org/officeDocument/2006/relationships/image" Target="../media/fImage165.jpeg" TargetMode="Internal"></Relationship><Relationship Id="rId8" Type="http://schemas.openxmlformats.org/officeDocument/2006/relationships/image" Target="../media/fImage166.jpeg" TargetMode="Internal"></Relationship><Relationship Id="rId9" Type="http://schemas.openxmlformats.org/officeDocument/2006/relationships/image" Target="../media/fImage167.jpeg" TargetMode="Internal"></Relationship></Relationships>
</file>

<file path=ppt/slides/_rels/slide4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68.jpeg" TargetMode="Internal"></Relationship><Relationship Id="rId3" Type="http://schemas.openxmlformats.org/officeDocument/2006/relationships/image" Target="../media/fImage169.jpeg" TargetMode="Internal"></Relationship><Relationship Id="rId4" Type="http://schemas.openxmlformats.org/officeDocument/2006/relationships/image" Target="../media/fImage170.jpeg" TargetMode="Internal"></Relationship><Relationship Id="rId5" Type="http://schemas.openxmlformats.org/officeDocument/2006/relationships/image" Target="../media/fImage171.jpeg" TargetMode="Internal"></Relationship><Relationship Id="rId6" Type="http://schemas.openxmlformats.org/officeDocument/2006/relationships/image" Target="../media/fImage172.jpeg" TargetMode="Internal"></Relationship><Relationship Id="rId7" Type="http://schemas.openxmlformats.org/officeDocument/2006/relationships/image" Target="../media/fImage173.jpeg" TargetMode="Internal"></Relationship></Relationships>
</file>

<file path=ppt/slides/_rels/slide4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74.jpeg" TargetMode="Internal"></Relationship><Relationship Id="rId3" Type="http://schemas.openxmlformats.org/officeDocument/2006/relationships/image" Target="../media/fImage175.jpeg" TargetMode="Internal"></Relationship><Relationship Id="rId4" Type="http://schemas.openxmlformats.org/officeDocument/2006/relationships/image" Target="../media/fImage176.jpeg" TargetMode="Internal"></Relationship><Relationship Id="rId5" Type="http://schemas.openxmlformats.org/officeDocument/2006/relationships/image" Target="../media/fImage177.jpeg" TargetMode="Internal"></Relationship><Relationship Id="rId6" Type="http://schemas.openxmlformats.org/officeDocument/2006/relationships/image" Target="../media/fImage178.jpeg" TargetMode="Internal"></Relationship></Relationships>
</file>

<file path=ppt/slides/_rels/slide4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79.jpeg" TargetMode="Internal"></Relationship><Relationship Id="rId3" Type="http://schemas.openxmlformats.org/officeDocument/2006/relationships/image" Target="../media/fImage180.jpeg" TargetMode="Internal"></Relationship><Relationship Id="rId4" Type="http://schemas.openxmlformats.org/officeDocument/2006/relationships/image" Target="../media/fImage181.jpeg" TargetMode="Internal"></Relationship><Relationship Id="rId5" Type="http://schemas.openxmlformats.org/officeDocument/2006/relationships/image" Target="../media/fImage182.jpeg" TargetMode="Internal"></Relationship><Relationship Id="rId6" Type="http://schemas.openxmlformats.org/officeDocument/2006/relationships/image" Target="../media/fImage183.jpeg" TargetMode="Internal"></Relationship><Relationship Id="rId7" Type="http://schemas.openxmlformats.org/officeDocument/2006/relationships/image" Target="../media/fImage184.jpeg" TargetMode="Internal"></Relationship><Relationship Id="rId8" Type="http://schemas.openxmlformats.org/officeDocument/2006/relationships/image" Target="../media/fImage185.jpeg" TargetMode="Internal"></Relationship></Relationships>
</file>

<file path=ppt/slides/_rels/slide4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86.jpeg" TargetMode="Internal"></Relationship></Relationships>
</file>

<file path=ppt/slides/_rels/slide4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87.jpeg" TargetMode="Internal"></Relationship><Relationship Id="rId3" Type="http://schemas.openxmlformats.org/officeDocument/2006/relationships/image" Target="../media/fImage188.jpeg" TargetMode="Internal"></Relationship><Relationship Id="rId4" Type="http://schemas.openxmlformats.org/officeDocument/2006/relationships/image" Target="../media/fImage189.jpeg" TargetMode="Internal"></Relationship></Relationships>
</file>

<file path=ppt/slides/_rels/slide4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90.jpeg" TargetMode="Internal"></Relationship><Relationship Id="rId3" Type="http://schemas.openxmlformats.org/officeDocument/2006/relationships/image" Target="../media/fImage191.jpeg" TargetMode="Internal"></Relationship><Relationship Id="rId4" Type="http://schemas.openxmlformats.org/officeDocument/2006/relationships/image" Target="../media/fImage192.jpeg" TargetMode="Internal"></Relationship><Relationship Id="rId5" Type="http://schemas.openxmlformats.org/officeDocument/2006/relationships/image" Target="../media/fImage193.jpeg" TargetMode="Internal"></Relationship><Relationship Id="rId6" Type="http://schemas.openxmlformats.org/officeDocument/2006/relationships/image" Target="../media/fImage194.jpeg" TargetMode="Internal"></Relationship><Relationship Id="rId7" Type="http://schemas.openxmlformats.org/officeDocument/2006/relationships/image" Target="../media/fImage195.jpeg" TargetMode="Internal"></Relationship><Relationship Id="rId8" Type="http://schemas.openxmlformats.org/officeDocument/2006/relationships/image" Target="../media/fImage196.jpeg" TargetMode="Internal"></Relationship></Relationships>
</file>

<file path=ppt/slides/_rels/slide4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97.jpeg" TargetMode="Internal"></Relationship><Relationship Id="rId3" Type="http://schemas.openxmlformats.org/officeDocument/2006/relationships/image" Target="../media/fImage198.jpeg" TargetMode="Internal"></Relationship><Relationship Id="rId4" Type="http://schemas.openxmlformats.org/officeDocument/2006/relationships/image" Target="../media/fImage199.jpeg" TargetMode="Internal"></Relationship><Relationship Id="rId5" Type="http://schemas.openxmlformats.org/officeDocument/2006/relationships/image" Target="../media/fImage200.jpeg" TargetMode="Internal"></Relationship></Relationships>
</file>

<file path=ppt/slides/_rels/slide5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01.jpeg" TargetMode="Internal"></Relationship><Relationship Id="rId3" Type="http://schemas.openxmlformats.org/officeDocument/2006/relationships/image" Target="../media/fImage202.jpeg" TargetMode="Internal"></Relationship><Relationship Id="rId4" Type="http://schemas.openxmlformats.org/officeDocument/2006/relationships/image" Target="../media/fImage203.jpeg" TargetMode="Internal"></Relationship><Relationship Id="rId5" Type="http://schemas.openxmlformats.org/officeDocument/2006/relationships/image" Target="../media/fImage204.jpeg" TargetMode="Internal"></Relationship><Relationship Id="rId6" Type="http://schemas.openxmlformats.org/officeDocument/2006/relationships/image" Target="../media/fImage205.jpeg" TargetMode="Internal"></Relationship></Relationships>
</file>

<file path=ppt/slides/_rels/slide5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06.jpeg" TargetMode="Internal"></Relationship><Relationship Id="rId3" Type="http://schemas.openxmlformats.org/officeDocument/2006/relationships/image" Target="../media/fImage207.jpeg" TargetMode="Internal"></Relationship><Relationship Id="rId4" Type="http://schemas.openxmlformats.org/officeDocument/2006/relationships/image" Target="../media/fImage208.jpeg" TargetMode="Internal"></Relationship><Relationship Id="rId5" Type="http://schemas.openxmlformats.org/officeDocument/2006/relationships/image" Target="../media/fImage209.jpeg" TargetMode="Internal"></Relationship><Relationship Id="rId6" Type="http://schemas.openxmlformats.org/officeDocument/2006/relationships/image" Target="../media/fImage210.jpeg" TargetMode="Internal"></Relationship><Relationship Id="rId7" Type="http://schemas.openxmlformats.org/officeDocument/2006/relationships/image" Target="../media/fImage211.jpeg" TargetMode="Internal"></Relationship><Relationship Id="rId8" Type="http://schemas.openxmlformats.org/officeDocument/2006/relationships/image" Target="../media/fImage212.jpeg" TargetMode="Internal"></Relationship><Relationship Id="rId9" Type="http://schemas.openxmlformats.org/officeDocument/2006/relationships/image" Target="../media/fImage213.jpeg" TargetMode="Internal"></Relationship><Relationship Id="rId10" Type="http://schemas.openxmlformats.org/officeDocument/2006/relationships/image" Target="../media/fImage214.jpeg" TargetMode="Internal"></Relationship></Relationships>
</file>

<file path=ppt/slides/_rels/slide5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15.jpeg" TargetMode="Internal"></Relationship><Relationship Id="rId3" Type="http://schemas.openxmlformats.org/officeDocument/2006/relationships/image" Target="../media/fImage216.jpeg" TargetMode="Internal"></Relationship></Relationships>
</file>

<file path=ppt/slides/_rels/slide5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17.jpeg" TargetMode="Internal"></Relationship><Relationship Id="rId3" Type="http://schemas.openxmlformats.org/officeDocument/2006/relationships/image" Target="../media/fImage218.jpeg" TargetMode="Internal"></Relationship><Relationship Id="rId4" Type="http://schemas.openxmlformats.org/officeDocument/2006/relationships/image" Target="../media/fImage219.jpeg" TargetMode="Internal"></Relationship><Relationship Id="rId5" Type="http://schemas.openxmlformats.org/officeDocument/2006/relationships/image" Target="../media/fImage220.jpeg" TargetMode="Internal"></Relationship></Relationships>
</file>

<file path=ppt/slides/_rels/slide5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21.jpeg" TargetMode="Internal"></Relationship><Relationship Id="rId3" Type="http://schemas.openxmlformats.org/officeDocument/2006/relationships/image" Target="../media/fImage222.jpeg" TargetMode="Internal"></Relationship><Relationship Id="rId4" Type="http://schemas.openxmlformats.org/officeDocument/2006/relationships/image" Target="../media/fImage223.jpeg" TargetMode="Internal"></Relationship><Relationship Id="rId5" Type="http://schemas.openxmlformats.org/officeDocument/2006/relationships/image" Target="../media/fImage224.jpeg" TargetMode="Internal"></Relationship><Relationship Id="rId6" Type="http://schemas.openxmlformats.org/officeDocument/2006/relationships/image" Target="../media/fImage225.jpeg" TargetMode="Internal"></Relationship><Relationship Id="rId7" Type="http://schemas.openxmlformats.org/officeDocument/2006/relationships/image" Target="../media/fImage226.jpeg" TargetMode="Internal"></Relationship><Relationship Id="rId8" Type="http://schemas.openxmlformats.org/officeDocument/2006/relationships/image" Target="../media/fImage227.jpeg" TargetMode="Internal"></Relationship></Relationships>
</file>

<file path=ppt/slides/_rels/slide5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28.jpeg" TargetMode="Internal"></Relationship><Relationship Id="rId3" Type="http://schemas.openxmlformats.org/officeDocument/2006/relationships/image" Target="../media/fImage229.jpeg" TargetMode="Internal"></Relationship><Relationship Id="rId4" Type="http://schemas.openxmlformats.org/officeDocument/2006/relationships/image" Target="../media/fImage230.jpeg" TargetMode="Internal"></Relationship><Relationship Id="rId5" Type="http://schemas.openxmlformats.org/officeDocument/2006/relationships/image" Target="../media/fImage231.jpeg" TargetMode="Internal"></Relationship><Relationship Id="rId6" Type="http://schemas.openxmlformats.org/officeDocument/2006/relationships/image" Target="../media/fImage232.jpeg" TargetMode="Internal"></Relationship><Relationship Id="rId7" Type="http://schemas.openxmlformats.org/officeDocument/2006/relationships/image" Target="../media/fImage233.jpeg" TargetMode="Internal"></Relationship></Relationships>
</file>

<file path=ppt/slides/_rels/slide5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34.jpeg" TargetMode="Internal"></Relationship><Relationship Id="rId3" Type="http://schemas.openxmlformats.org/officeDocument/2006/relationships/image" Target="../media/fImage235.jpeg" TargetMode="Internal"></Relationship><Relationship Id="rId4" Type="http://schemas.openxmlformats.org/officeDocument/2006/relationships/image" Target="../media/fImage236.jpeg" TargetMode="Internal"></Relationship></Relationships>
</file>

<file path=ppt/slides/_rels/slide5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37.jpeg" TargetMode="Internal"></Relationship><Relationship Id="rId3" Type="http://schemas.openxmlformats.org/officeDocument/2006/relationships/image" Target="../media/fImage238.jpeg" TargetMode="Internal"></Relationship><Relationship Id="rId4" Type="http://schemas.openxmlformats.org/officeDocument/2006/relationships/image" Target="../media/fImage239.jpeg" TargetMode="Internal"></Relationship><Relationship Id="rId5" Type="http://schemas.openxmlformats.org/officeDocument/2006/relationships/image" Target="../media/fImage240.jpeg" TargetMode="Internal"></Relationship><Relationship Id="rId6" Type="http://schemas.openxmlformats.org/officeDocument/2006/relationships/image" Target="../media/fImage241.jpeg" TargetMode="Internal"></Relationship><Relationship Id="rId7" Type="http://schemas.openxmlformats.org/officeDocument/2006/relationships/image" Target="../media/fImage242.jpeg" TargetMode="Internal"></Relationship></Relationships>
</file>

<file path=ppt/slides/_rels/slide5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43.jpeg" TargetMode="Internal"></Relationship><Relationship Id="rId3" Type="http://schemas.openxmlformats.org/officeDocument/2006/relationships/image" Target="../media/fImage244.jpeg" TargetMode="Internal"></Relationship></Relationships>
</file>

<file path=ppt/slides/_rels/slide5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45.jpeg" TargetMode="Internal"></Relationship></Relationships>
</file>

<file path=ppt/slides/_rels/slide6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46.jpeg" TargetMode="Internal"></Relationship><Relationship Id="rId3" Type="http://schemas.openxmlformats.org/officeDocument/2006/relationships/image" Target="../media/fImage247.jpeg" TargetMode="Internal"></Relationship><Relationship Id="rId4" Type="http://schemas.openxmlformats.org/officeDocument/2006/relationships/image" Target="../media/fImage248.jpeg" TargetMode="Internal"></Relationship><Relationship Id="rId5" Type="http://schemas.openxmlformats.org/officeDocument/2006/relationships/image" Target="../media/fImage249.jpeg" TargetMode="Internal"></Relationship><Relationship Id="rId6" Type="http://schemas.openxmlformats.org/officeDocument/2006/relationships/image" Target="../media/fImage250.jpeg" TargetMode="Internal"></Relationship></Relationships>
</file>

<file path=ppt/slides/_rels/slide6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51.jpeg" TargetMode="Internal"></Relationship><Relationship Id="rId3" Type="http://schemas.openxmlformats.org/officeDocument/2006/relationships/image" Target="../media/fImage252.jpeg" TargetMode="Internal"></Relationship><Relationship Id="rId4" Type="http://schemas.openxmlformats.org/officeDocument/2006/relationships/image" Target="../media/fImage253.jpeg" TargetMode="Internal"></Relationship><Relationship Id="rId5" Type="http://schemas.openxmlformats.org/officeDocument/2006/relationships/image" Target="../media/fImage254.jpeg" TargetMode="Internal"></Relationship><Relationship Id="rId6" Type="http://schemas.openxmlformats.org/officeDocument/2006/relationships/image" Target="../media/fImage255.jpeg" TargetMode="Internal"></Relationship></Relationships>
</file>

<file path=ppt/slides/_rels/slide6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56.jpeg" TargetMode="Internal"></Relationship><Relationship Id="rId3" Type="http://schemas.openxmlformats.org/officeDocument/2006/relationships/image" Target="../media/fImage257.jpeg" TargetMode="Internal"></Relationship><Relationship Id="rId4" Type="http://schemas.openxmlformats.org/officeDocument/2006/relationships/image" Target="../media/fImage258.jpeg" TargetMode="Internal"></Relationship><Relationship Id="rId5" Type="http://schemas.openxmlformats.org/officeDocument/2006/relationships/image" Target="../media/fImage259.jpeg" TargetMode="Internal"></Relationship><Relationship Id="rId6" Type="http://schemas.openxmlformats.org/officeDocument/2006/relationships/image" Target="../media/fImage260.jpeg" TargetMode="Internal"></Relationship><Relationship Id="rId7" Type="http://schemas.openxmlformats.org/officeDocument/2006/relationships/image" Target="../media/fImage261.jpeg" TargetMode="Internal"></Relationship></Relationships>
</file>

<file path=ppt/slides/_rels/slide6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62.jpeg" TargetMode="Internal"></Relationship><Relationship Id="rId3" Type="http://schemas.openxmlformats.org/officeDocument/2006/relationships/image" Target="../media/fImage263.jpeg" TargetMode="Internal"></Relationship><Relationship Id="rId4" Type="http://schemas.openxmlformats.org/officeDocument/2006/relationships/image" Target="../media/fImage264.jpeg" TargetMode="Internal"></Relationship><Relationship Id="rId5" Type="http://schemas.openxmlformats.org/officeDocument/2006/relationships/image" Target="../media/fImage265.jpeg" TargetMode="Internal"></Relationship><Relationship Id="rId6" Type="http://schemas.openxmlformats.org/officeDocument/2006/relationships/image" Target="../media/fImage266.jpeg" TargetMode="Internal"></Relationship></Relationships>
</file>

<file path=ppt/slides/_rels/slide6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67.jpeg" TargetMode="Internal"></Relationship><Relationship Id="rId3" Type="http://schemas.openxmlformats.org/officeDocument/2006/relationships/image" Target="../media/fImage268.jpeg" TargetMode="Internal"></Relationship></Relationships>
</file>

<file path=ppt/slides/_rels/slide6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69.jpeg" TargetMode="Internal"></Relationship></Relationships>
</file>

<file path=ppt/slides/_rels/slide6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70.jpeg" TargetMode="Internal"></Relationship><Relationship Id="rId3" Type="http://schemas.openxmlformats.org/officeDocument/2006/relationships/image" Target="../media/fImage271.jpeg" TargetMode="Internal"></Relationship><Relationship Id="rId4" Type="http://schemas.openxmlformats.org/officeDocument/2006/relationships/image" Target="../media/fImage272.jpeg" TargetMode="Internal"></Relationship><Relationship Id="rId5" Type="http://schemas.openxmlformats.org/officeDocument/2006/relationships/image" Target="../media/fImage273.jpeg" TargetMode="Internal"></Relationship></Relationships>
</file>

<file path=ppt/slides/_rels/slide6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74.jpeg" TargetMode="Internal"></Relationship><Relationship Id="rId3" Type="http://schemas.openxmlformats.org/officeDocument/2006/relationships/image" Target="../media/fImage275.jpeg" TargetMode="Internal"></Relationship><Relationship Id="rId4" Type="http://schemas.openxmlformats.org/officeDocument/2006/relationships/image" Target="../media/fImage276.jpeg" TargetMode="Internal"></Relationship><Relationship Id="rId5" Type="http://schemas.openxmlformats.org/officeDocument/2006/relationships/image" Target="../media/fImage277.jpeg" TargetMode="Internal"></Relationship><Relationship Id="rId6" Type="http://schemas.openxmlformats.org/officeDocument/2006/relationships/image" Target="../media/fImage278.jpeg" TargetMode="Internal"></Relationship><Relationship Id="rId7" Type="http://schemas.openxmlformats.org/officeDocument/2006/relationships/image" Target="../media/fImage279.jpeg" TargetMode="Internal"></Relationship><Relationship Id="rId8" Type="http://schemas.openxmlformats.org/officeDocument/2006/relationships/image" Target="../media/fImage280.jpeg" TargetMode="Internal"></Relationship><Relationship Id="rId9" Type="http://schemas.openxmlformats.org/officeDocument/2006/relationships/image" Target="../media/fImage281.jpeg" TargetMode="Internal"></Relationship><Relationship Id="rId10" Type="http://schemas.openxmlformats.org/officeDocument/2006/relationships/image" Target="../media/fImage282.jpeg" TargetMode="Internal"></Relationship><Relationship Id="rId11" Type="http://schemas.openxmlformats.org/officeDocument/2006/relationships/image" Target="../media/fImage283.jpeg" TargetMode="Internal"></Relationship><Relationship Id="rId12" Type="http://schemas.openxmlformats.org/officeDocument/2006/relationships/image" Target="../media/fImage284.jpeg" TargetMode="Internal"></Relationship><Relationship Id="rId13" Type="http://schemas.openxmlformats.org/officeDocument/2006/relationships/image" Target="../media/fImage285.jpeg" TargetMode="Internal"></Relationship></Relationships>
</file>

<file path=ppt/slides/_rels/slide6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86.jpeg" TargetMode="Internal"></Relationship><Relationship Id="rId3" Type="http://schemas.openxmlformats.org/officeDocument/2006/relationships/image" Target="../media/fImage287.jpeg" TargetMode="Internal"></Relationship></Relationships>
</file>

<file path=ppt/slides/_rels/slide6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88.jpeg" TargetMode="Internal"></Relationship><Relationship Id="rId3" Type="http://schemas.openxmlformats.org/officeDocument/2006/relationships/image" Target="../media/fImage289.jpeg" TargetMode="Internal"></Relationship><Relationship Id="rId4" Type="http://schemas.openxmlformats.org/officeDocument/2006/relationships/image" Target="../media/fImage290.jpeg" TargetMode="Internal"></Relationship><Relationship Id="rId5" Type="http://schemas.openxmlformats.org/officeDocument/2006/relationships/image" Target="../media/fImage291.jpeg" TargetMode="Internal"></Relationship><Relationship Id="rId6" Type="http://schemas.openxmlformats.org/officeDocument/2006/relationships/image" Target="../media/fImage292.jpeg" TargetMode="Internal"></Relationship></Relationships>
</file>

<file path=ppt/slides/_rels/slide7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93.jpeg" TargetMode="Internal"></Relationship><Relationship Id="rId3" Type="http://schemas.openxmlformats.org/officeDocument/2006/relationships/image" Target="../media/fImage294.jpeg" TargetMode="Internal"></Relationship><Relationship Id="rId4" Type="http://schemas.openxmlformats.org/officeDocument/2006/relationships/image" Target="../media/fImage295.jpeg" TargetMode="Internal"></Relationship><Relationship Id="rId5" Type="http://schemas.openxmlformats.org/officeDocument/2006/relationships/image" Target="../media/fImage296.jpeg" TargetMode="Internal"></Relationship><Relationship Id="rId6" Type="http://schemas.openxmlformats.org/officeDocument/2006/relationships/image" Target="../media/fImage297.jpeg" TargetMode="Internal"></Relationship><Relationship Id="rId7" Type="http://schemas.openxmlformats.org/officeDocument/2006/relationships/image" Target="../media/fImage298.jpeg" TargetMode="Internal"></Relationship><Relationship Id="rId8" Type="http://schemas.openxmlformats.org/officeDocument/2006/relationships/image" Target="../media/fImage299.jpeg" TargetMode="Internal"></Relationship><Relationship Id="rId9" Type="http://schemas.openxmlformats.org/officeDocument/2006/relationships/image" Target="../media/fImage300.jpeg" TargetMode="Internal"></Relationship><Relationship Id="rId10" Type="http://schemas.openxmlformats.org/officeDocument/2006/relationships/image" Target="../media/fImage301.jpeg" TargetMode="Internal"></Relationship><Relationship Id="rId11" Type="http://schemas.openxmlformats.org/officeDocument/2006/relationships/image" Target="../media/fImage302.jpeg" TargetMode="Internal"></Relationship></Relationships>
</file>

<file path=ppt/slides/_rels/slide7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03.jpeg" TargetMode="Internal"></Relationship><Relationship Id="rId3" Type="http://schemas.openxmlformats.org/officeDocument/2006/relationships/image" Target="../media/fImage304.jpeg" TargetMode="Internal"></Relationship><Relationship Id="rId4" Type="http://schemas.openxmlformats.org/officeDocument/2006/relationships/image" Target="../media/fImage305.jpeg" TargetMode="Internal"></Relationship><Relationship Id="rId5" Type="http://schemas.openxmlformats.org/officeDocument/2006/relationships/image" Target="../media/fImage306.jpeg" TargetMode="Internal"></Relationship><Relationship Id="rId6" Type="http://schemas.openxmlformats.org/officeDocument/2006/relationships/image" Target="../media/fImage307.jpeg" TargetMode="Internal"></Relationship></Relationships>
</file>

<file path=ppt/slides/_rels/slide7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08.jpeg" TargetMode="Internal"></Relationship><Relationship Id="rId3" Type="http://schemas.openxmlformats.org/officeDocument/2006/relationships/image" Target="../media/fImage309.jpeg" TargetMode="Internal"></Relationship></Relationships>
</file>

<file path=ppt/slides/_rels/slide7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10.jpeg" TargetMode="Internal"></Relationship><Relationship Id="rId3" Type="http://schemas.openxmlformats.org/officeDocument/2006/relationships/image" Target="../media/fImage311.jpeg" TargetMode="Internal"></Relationship><Relationship Id="rId4" Type="http://schemas.openxmlformats.org/officeDocument/2006/relationships/image" Target="../media/fImage312.jpeg" TargetMode="Internal"></Relationship><Relationship Id="rId5" Type="http://schemas.openxmlformats.org/officeDocument/2006/relationships/image" Target="../media/fImage313.jpeg" TargetMode="Internal"></Relationship><Relationship Id="rId6" Type="http://schemas.openxmlformats.org/officeDocument/2006/relationships/image" Target="../media/fImage314.jpeg" TargetMode="Internal"></Relationship></Relationships>
</file>

<file path=ppt/slides/_rels/slide7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15.jpeg" TargetMode="Internal"></Relationship><Relationship Id="rId3" Type="http://schemas.openxmlformats.org/officeDocument/2006/relationships/image" Target="../media/fImage316.jpeg" TargetMode="Internal"></Relationship><Relationship Id="rId4" Type="http://schemas.openxmlformats.org/officeDocument/2006/relationships/image" Target="../media/fImage317.jpeg" TargetMode="Internal"></Relationship><Relationship Id="rId5" Type="http://schemas.openxmlformats.org/officeDocument/2006/relationships/image" Target="../media/fImage318.jpeg" TargetMode="Internal"></Relationship><Relationship Id="rId6" Type="http://schemas.openxmlformats.org/officeDocument/2006/relationships/image" Target="../media/fImage319.jpeg" TargetMode="Internal"></Relationship><Relationship Id="rId7" Type="http://schemas.openxmlformats.org/officeDocument/2006/relationships/image" Target="../media/fImage320.jpeg" TargetMode="Internal"></Relationship></Relationships>
</file>

<file path=ppt/slides/_rels/slide7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21.jpeg" TargetMode="Internal"></Relationship><Relationship Id="rId3" Type="http://schemas.openxmlformats.org/officeDocument/2006/relationships/image" Target="../media/fImage322.jpeg" TargetMode="Internal"></Relationship><Relationship Id="rId4" Type="http://schemas.openxmlformats.org/officeDocument/2006/relationships/image" Target="../media/fImage323.jpeg" TargetMode="Internal"></Relationship><Relationship Id="rId5" Type="http://schemas.openxmlformats.org/officeDocument/2006/relationships/image" Target="../media/fImage324.jpeg" TargetMode="Internal"></Relationship><Relationship Id="rId6" Type="http://schemas.openxmlformats.org/officeDocument/2006/relationships/image" Target="../media/fImage325.jpeg" TargetMode="Internal"></Relationship><Relationship Id="rId7" Type="http://schemas.openxmlformats.org/officeDocument/2006/relationships/image" Target="../media/fImage326.jpeg" TargetMode="Internal"></Relationship><Relationship Id="rId8" Type="http://schemas.openxmlformats.org/officeDocument/2006/relationships/image" Target="../media/fImage327.jpeg" TargetMode="Internal"></Relationship><Relationship Id="rId9" Type="http://schemas.openxmlformats.org/officeDocument/2006/relationships/image" Target="../media/fImage328.jpeg" TargetMode="Internal"></Relationship></Relationships>
</file>

<file path=ppt/slides/_rels/slide7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29.jpeg" TargetMode="Internal"></Relationship><Relationship Id="rId3" Type="http://schemas.openxmlformats.org/officeDocument/2006/relationships/image" Target="../media/fImage330.jpeg" TargetMode="Internal"></Relationship><Relationship Id="rId4" Type="http://schemas.openxmlformats.org/officeDocument/2006/relationships/image" Target="../media/fImage331.jpeg" TargetMode="Internal"></Relationship><Relationship Id="rId5" Type="http://schemas.openxmlformats.org/officeDocument/2006/relationships/image" Target="../media/fImage332.jpeg" TargetMode="Internal"></Relationship></Relationships>
</file>

<file path=ppt/slides/_rels/slide7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33.jpeg" TargetMode="Internal"></Relationship><Relationship Id="rId3" Type="http://schemas.openxmlformats.org/officeDocument/2006/relationships/image" Target="../media/fImage334.jpeg" TargetMode="Internal"></Relationship><Relationship Id="rId4" Type="http://schemas.openxmlformats.org/officeDocument/2006/relationships/image" Target="../media/fImage335.jpeg" TargetMode="Internal"></Relationship><Relationship Id="rId5" Type="http://schemas.openxmlformats.org/officeDocument/2006/relationships/image" Target="../media/fImage336.jpeg" TargetMode="Internal"></Relationship><Relationship Id="rId6" Type="http://schemas.openxmlformats.org/officeDocument/2006/relationships/image" Target="../media/fImage337.jpeg" TargetMode="Internal"></Relationship></Relationships>
</file>

<file path=ppt/slides/_rels/slide7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38.jpeg" TargetMode="Internal"></Relationship><Relationship Id="rId3" Type="http://schemas.openxmlformats.org/officeDocument/2006/relationships/image" Target="../media/fImage339.jpeg" TargetMode="Internal"></Relationship></Relationships>
</file>

<file path=ppt/slides/_rels/slide7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40.jpeg" TargetMode="Internal"></Relationship></Relationships>
</file>

<file path=ppt/slides/_rels/slide8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41.jpeg" TargetMode="Internal"></Relationship></Relationships>
</file>

<file path=ppt/slides/_rels/slide8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42.jpeg" TargetMode="Internal"></Relationship><Relationship Id="rId3" Type="http://schemas.openxmlformats.org/officeDocument/2006/relationships/image" Target="../media/fImage343.jpeg" TargetMode="Internal"></Relationship><Relationship Id="rId4" Type="http://schemas.openxmlformats.org/officeDocument/2006/relationships/image" Target="../media/fImage344.jpeg" TargetMode="Internal"></Relationship></Relationships>
</file>

<file path=ppt/slides/_rels/slide8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45.jpeg" TargetMode="Internal"></Relationship><Relationship Id="rId3" Type="http://schemas.openxmlformats.org/officeDocument/2006/relationships/image" Target="../media/fImage346.jpeg" TargetMode="Internal"></Relationship><Relationship Id="rId4" Type="http://schemas.openxmlformats.org/officeDocument/2006/relationships/image" Target="../media/fImage347.jpeg" TargetMode="Internal"></Relationship></Relationships>
</file>

<file path=ppt/slides/_rels/slide8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48.jpeg" TargetMode="Internal"></Relationship></Relationships>
</file>

<file path=ppt/slides/_rels/slide8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49.jpeg" TargetMode="Internal"></Relationship><Relationship Id="rId3" Type="http://schemas.openxmlformats.org/officeDocument/2006/relationships/image" Target="../media/fImage350.jpeg" TargetMode="Internal"></Relationship></Relationships>
</file>

<file path=ppt/slides/_rels/slide8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51.jpeg" TargetMode="Internal"></Relationship><Relationship Id="rId3" Type="http://schemas.openxmlformats.org/officeDocument/2006/relationships/image" Target="../media/fImage352.jpeg" TargetMode="Internal"></Relationship><Relationship Id="rId4" Type="http://schemas.openxmlformats.org/officeDocument/2006/relationships/image" Target="../media/fImage353.jpeg" TargetMode="Internal"></Relationship><Relationship Id="rId5" Type="http://schemas.openxmlformats.org/officeDocument/2006/relationships/image" Target="../media/fImage354.jpeg" TargetMode="Internal"></Relationship><Relationship Id="rId6" Type="http://schemas.openxmlformats.org/officeDocument/2006/relationships/image" Target="../media/fImage355.jpeg" TargetMode="Internal"></Relationship></Relationships>
</file>

<file path=ppt/slides/_rels/slide8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56.jpeg" TargetMode="Internal"></Relationship><Relationship Id="rId3" Type="http://schemas.openxmlformats.org/officeDocument/2006/relationships/image" Target="../media/fImage357.jpeg" TargetMode="Internal"></Relationship><Relationship Id="rId4" Type="http://schemas.openxmlformats.org/officeDocument/2006/relationships/image" Target="../media/fImage358.jpeg" TargetMode="Internal"></Relationship><Relationship Id="rId5" Type="http://schemas.openxmlformats.org/officeDocument/2006/relationships/image" Target="../media/fImage359.jpeg" TargetMode="Internal"></Relationship><Relationship Id="rId6" Type="http://schemas.openxmlformats.org/officeDocument/2006/relationships/image" Target="../media/fImage360.jpeg" TargetMode="Internal"></Relationship></Relationships>
</file>

<file path=ppt/slides/_rels/slide8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61.jpeg" TargetMode="Internal"></Relationship><Relationship Id="rId3" Type="http://schemas.openxmlformats.org/officeDocument/2006/relationships/image" Target="../media/fImage362.jpeg" TargetMode="Internal"></Relationship><Relationship Id="rId4" Type="http://schemas.openxmlformats.org/officeDocument/2006/relationships/image" Target="../media/fImage363.jpeg" TargetMode="Internal"></Relationship><Relationship Id="rId5" Type="http://schemas.openxmlformats.org/officeDocument/2006/relationships/image" Target="../media/fImage364.jpeg" TargetMode="Internal"></Relationship><Relationship Id="rId6" Type="http://schemas.openxmlformats.org/officeDocument/2006/relationships/image" Target="../media/fImage365.jpeg" TargetMode="Internal"></Relationship></Relationships>
</file>

<file path=ppt/slides/_rels/slide8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66.jpeg" TargetMode="Internal"></Relationship><Relationship Id="rId3" Type="http://schemas.openxmlformats.org/officeDocument/2006/relationships/image" Target="../media/fImage367.jpeg" TargetMode="Internal"></Relationship><Relationship Id="rId4" Type="http://schemas.openxmlformats.org/officeDocument/2006/relationships/image" Target="../media/fImage368.jpeg" TargetMode="Internal"></Relationship><Relationship Id="rId5" Type="http://schemas.openxmlformats.org/officeDocument/2006/relationships/image" Target="../media/fImage369.jpeg" TargetMode="Internal"></Relationship><Relationship Id="rId6" Type="http://schemas.openxmlformats.org/officeDocument/2006/relationships/image" Target="../media/fImage370.jpeg" TargetMode="Internal"></Relationship><Relationship Id="rId7" Type="http://schemas.openxmlformats.org/officeDocument/2006/relationships/image" Target="../media/fImage371.jpeg" TargetMode="Internal"></Relationship><Relationship Id="rId8" Type="http://schemas.openxmlformats.org/officeDocument/2006/relationships/image" Target="../media/fImage372.jpeg" TargetMode="Internal"></Relationship></Relationships>
</file>

<file path=ppt/slides/_rels/slide8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73.jpeg" TargetMode="Internal"></Relationship><Relationship Id="rId3" Type="http://schemas.openxmlformats.org/officeDocument/2006/relationships/image" Target="../media/fImage374.jpeg" TargetMode="Internal"></Relationship><Relationship Id="rId4" Type="http://schemas.openxmlformats.org/officeDocument/2006/relationships/image" Target="../media/fImage375.jpeg" TargetMode="Internal"></Relationship><Relationship Id="rId5" Type="http://schemas.openxmlformats.org/officeDocument/2006/relationships/image" Target="../media/fImage376.jpeg" TargetMode="Internal"></Relationship><Relationship Id="rId6" Type="http://schemas.openxmlformats.org/officeDocument/2006/relationships/image" Target="../media/fImage377.jpeg" TargetMode="Internal"></Relationship></Relationships>
</file>

<file path=ppt/slides/_rels/slide9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78.jpeg" TargetMode="Internal"></Relationship><Relationship Id="rId3" Type="http://schemas.openxmlformats.org/officeDocument/2006/relationships/image" Target="../media/fImage379.jpeg" TargetMode="Internal"></Relationship><Relationship Id="rId4" Type="http://schemas.openxmlformats.org/officeDocument/2006/relationships/image" Target="../media/fImage380.jpeg" TargetMode="Internal"></Relationship><Relationship Id="rId5" Type="http://schemas.openxmlformats.org/officeDocument/2006/relationships/image" Target="../media/fImage381.jpeg" TargetMode="Internal"></Relationship></Relationships>
</file>

<file path=ppt/slides/_rels/slide9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82.jpeg" TargetMode="Internal"></Relationship></Relationships>
</file>

<file path=ppt/slides/_rels/slide9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83.jpeg" TargetMode="Internal"></Relationship><Relationship Id="rId3" Type="http://schemas.openxmlformats.org/officeDocument/2006/relationships/image" Target="../media/fImage384.jpeg" TargetMode="Internal"></Relationship></Relationships>
</file>

<file path=ppt/slides/_rels/slide9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85.jpeg" TargetMode="Internal"></Relationship></Relationships>
</file>

<file path=ppt/slides/_rels/slide9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86.jpeg" TargetMode="Internal"></Relationship></Relationships>
</file>

<file path=ppt/slides/_rels/slide9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87.jpeg" TargetMode="Internal"></Relationship></Relationships>
</file>

<file path=ppt/slides/_rels/slide9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88.jpeg" TargetMode="Internal"></Relationship><Relationship Id="rId3" Type="http://schemas.openxmlformats.org/officeDocument/2006/relationships/image" Target="../media/fImage389.jpeg" TargetMode="Internal"></Relationship><Relationship Id="rId4" Type="http://schemas.openxmlformats.org/officeDocument/2006/relationships/image" Target="../media/fImage390.jpeg" TargetMode="Internal"></Relationship></Relationships>
</file>

<file path=ppt/slides/_rels/slide9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91.jpeg" TargetMode="Internal"></Relationship><Relationship Id="rId3" Type="http://schemas.openxmlformats.org/officeDocument/2006/relationships/image" Target="../media/fImage392.jpeg" TargetMode="Internal"></Relationship><Relationship Id="rId4" Type="http://schemas.openxmlformats.org/officeDocument/2006/relationships/image" Target="../media/fImage393.jpeg" TargetMode="Internal"></Relationship><Relationship Id="rId5" Type="http://schemas.openxmlformats.org/officeDocument/2006/relationships/image" Target="../media/fImage394.jpeg" TargetMode="Internal"></Relationship><Relationship Id="rId6" Type="http://schemas.openxmlformats.org/officeDocument/2006/relationships/image" Target="../media/fImage395.jpeg" TargetMode="Internal"></Relationship><Relationship Id="rId7" Type="http://schemas.openxmlformats.org/officeDocument/2006/relationships/image" Target="../media/fImage396.jpeg" TargetMode="Internal"></Relationship><Relationship Id="rId8" Type="http://schemas.openxmlformats.org/officeDocument/2006/relationships/image" Target="../media/fImage397.jpeg" TargetMode="Internal"></Relationship><Relationship Id="rId9" Type="http://schemas.openxmlformats.org/officeDocument/2006/relationships/image" Target="../media/fImage398.jpeg" TargetMode="Internal"></Relationship><Relationship Id="rId10" Type="http://schemas.openxmlformats.org/officeDocument/2006/relationships/image" Target="../media/fImage399.jpeg" TargetMode="Internal"></Relationship><Relationship Id="rId11" Type="http://schemas.openxmlformats.org/officeDocument/2006/relationships/image" Target="../media/fImage400.jpeg" TargetMode="Internal"></Relationship><Relationship Id="rId12" Type="http://schemas.openxmlformats.org/officeDocument/2006/relationships/image" Target="../media/fImage401.jpeg" TargetMode="Internal"></Relationship><Relationship Id="rId13" Type="http://schemas.openxmlformats.org/officeDocument/2006/relationships/image" Target="../media/fImage402.jpeg" TargetMode="Internal"></Relationship><Relationship Id="rId14" Type="http://schemas.openxmlformats.org/officeDocument/2006/relationships/image" Target="../media/fImage403.jpeg" TargetMode="Internal"></Relationship></Relationships>
</file>

<file path=ppt/slides/_rels/slide9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04.jpeg" TargetMode="Internal"></Relationship><Relationship Id="rId3" Type="http://schemas.openxmlformats.org/officeDocument/2006/relationships/image" Target="../media/fImage405.jpeg" TargetMode="Internal"></Relationship><Relationship Id="rId4" Type="http://schemas.openxmlformats.org/officeDocument/2006/relationships/image" Target="../media/fImage406.jpeg" TargetMode="Internal"></Relationship><Relationship Id="rId5" Type="http://schemas.openxmlformats.org/officeDocument/2006/relationships/image" Target="../media/fImage407.jpeg" TargetMode="Internal"></Relationship><Relationship Id="rId6" Type="http://schemas.openxmlformats.org/officeDocument/2006/relationships/image" Target="../media/fImage408.jpeg" TargetMode="Internal"></Relationship><Relationship Id="rId7" Type="http://schemas.openxmlformats.org/officeDocument/2006/relationships/image" Target="../media/fImage409.jpeg" TargetMode="Internal"></Relationship><Relationship Id="rId8" Type="http://schemas.openxmlformats.org/officeDocument/2006/relationships/image" Target="../media/fImage410.jpeg" TargetMode="Internal"></Relationship><Relationship Id="rId9" Type="http://schemas.openxmlformats.org/officeDocument/2006/relationships/image" Target="../media/fImage411.jpeg" TargetMode="Internal"></Relationship><Relationship Id="rId10" Type="http://schemas.openxmlformats.org/officeDocument/2006/relationships/image" Target="../media/fImage412.jpeg" TargetMode="Internal"></Relationship><Relationship Id="rId11" Type="http://schemas.openxmlformats.org/officeDocument/2006/relationships/image" Target="../media/fImage413.jpeg" TargetMode="Internal"></Relationship><Relationship Id="rId12" Type="http://schemas.openxmlformats.org/officeDocument/2006/relationships/image" Target="../media/fImage414.jpeg" TargetMode="Internal"></Relationship><Relationship Id="rId13" Type="http://schemas.openxmlformats.org/officeDocument/2006/relationships/image" Target="../media/fImage415.jpeg" TargetMode="Internal"></Relationship><Relationship Id="rId14" Type="http://schemas.openxmlformats.org/officeDocument/2006/relationships/image" Target="../media/fImage416.jpeg" TargetMode="Internal"></Relationship><Relationship Id="rId15" Type="http://schemas.openxmlformats.org/officeDocument/2006/relationships/image" Target="../media/fImage417.jpeg" TargetMode="Internal"></Relationship><Relationship Id="rId16" Type="http://schemas.openxmlformats.org/officeDocument/2006/relationships/image" Target="../media/fImage418.jpeg" TargetMode="Internal"></Relationship><Relationship Id="rId17" Type="http://schemas.openxmlformats.org/officeDocument/2006/relationships/image" Target="../media/fImage419.jpeg" TargetMode="Internal"></Relationship><Relationship Id="rId18" Type="http://schemas.openxmlformats.org/officeDocument/2006/relationships/image" Target="../media/fImage420.jpeg" TargetMode="Internal"></Relationship><Relationship Id="rId19" Type="http://schemas.openxmlformats.org/officeDocument/2006/relationships/image" Target="../media/fImage421.jpeg" TargetMode="Internal"></Relationship><Relationship Id="rId20" Type="http://schemas.openxmlformats.org/officeDocument/2006/relationships/image" Target="../media/fImage422.jpeg" TargetMode="Internal"></Relationship><Relationship Id="rId21" Type="http://schemas.openxmlformats.org/officeDocument/2006/relationships/image" Target="../media/fImage423.jpeg" TargetMode="Internal"></Relationship><Relationship Id="rId22" Type="http://schemas.openxmlformats.org/officeDocument/2006/relationships/image" Target="../media/fImage424.jpeg" TargetMode="Internal"></Relationship></Relationships>
</file>

<file path=ppt/slides/_rels/slide9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25.jpeg" TargetMode="Internal"></Relationship><Relationship Id="rId3" Type="http://schemas.openxmlformats.org/officeDocument/2006/relationships/image" Target="../media/fImage426.jpeg" TargetMode="Internal"></Relationship><Relationship Id="rId4" Type="http://schemas.openxmlformats.org/officeDocument/2006/relationships/image" Target="../media/fImage427.jpeg" TargetMode="Internal"></Relationship><Relationship Id="rId5" Type="http://schemas.openxmlformats.org/officeDocument/2006/relationships/image" Target="../media/fImage428.jpeg" TargetMode="Internal"></Relationship><Relationship Id="rId6" Type="http://schemas.openxmlformats.org/officeDocument/2006/relationships/image" Target="../media/fImage429.jpeg" TargetMode="Internal"></Relationship><Relationship Id="rId7" Type="http://schemas.openxmlformats.org/officeDocument/2006/relationships/image" Target="../media/fImage430.jpeg" TargetMode="Internal"></Relationship><Relationship Id="rId8" Type="http://schemas.openxmlformats.org/officeDocument/2006/relationships/image" Target="../media/fImage431.jpeg" TargetMode="Internal"></Relationship><Relationship Id="rId9" Type="http://schemas.openxmlformats.org/officeDocument/2006/relationships/image" Target="../media/fImage432.jpeg" TargetMode="Internal"></Relationship><Relationship Id="rId10" Type="http://schemas.openxmlformats.org/officeDocument/2006/relationships/image" Target="../media/fImage433.jpeg" TargetMode="Internal"></Relationship><Relationship Id="rId11" Type="http://schemas.openxmlformats.org/officeDocument/2006/relationships/image" Target="../media/fImage434.jpeg" TargetMode="Internal"></Relationship><Relationship Id="rId12" Type="http://schemas.openxmlformats.org/officeDocument/2006/relationships/image" Target="../media/fImage435.jpeg" TargetMode="Internal"></Relationship><Relationship Id="rId13" Type="http://schemas.openxmlformats.org/officeDocument/2006/relationships/image" Target="../media/fImage436.jpeg" TargetMode="Internal"></Relationship><Relationship Id="rId14" Type="http://schemas.openxmlformats.org/officeDocument/2006/relationships/image" Target="../media/fImage437.jpeg" TargetMode="Internal"></Relationship><Relationship Id="rId15" Type="http://schemas.openxmlformats.org/officeDocument/2006/relationships/image" Target="../media/fImage438.jpeg" TargetMode="Internal"></Relationship><Relationship Id="rId16" Type="http://schemas.openxmlformats.org/officeDocument/2006/relationships/image" Target="../media/fImage439.jpeg" TargetMode="Internal"></Relationship><Relationship Id="rId17" Type="http://schemas.openxmlformats.org/officeDocument/2006/relationships/image" Target="../media/fImage440.jpeg" TargetMode="Internal"></Relationship><Relationship Id="rId18" Type="http://schemas.openxmlformats.org/officeDocument/2006/relationships/image" Target="../media/fImage441.jpeg" TargetMode="Internal"></Relationship><Relationship Id="rId19" Type="http://schemas.openxmlformats.org/officeDocument/2006/relationships/image" Target="../media/fImage442.jpeg" TargetMode="Internal"></Relationship><Relationship Id="rId20" Type="http://schemas.openxmlformats.org/officeDocument/2006/relationships/image" Target="../media/fImage443.jpeg" TargetMode="Internal"></Relationship><Relationship Id="rId21" Type="http://schemas.openxmlformats.org/officeDocument/2006/relationships/image" Target="../media/fImage444.jpeg" TargetMode="Internal"></Relationship><Relationship Id="rId22" Type="http://schemas.openxmlformats.org/officeDocument/2006/relationships/image" Target="../media/fImage445.jpeg" TargetMode="Internal"></Relationship><Relationship Id="rId23" Type="http://schemas.openxmlformats.org/officeDocument/2006/relationships/image" Target="../media/fImage446.jpeg" TargetMode="Internal"></Relationship><Relationship Id="rId24" Type="http://schemas.openxmlformats.org/officeDocument/2006/relationships/image" Target="../media/fImage447.jpeg" TargetMode="Internal"></Relationship><Relationship Id="rId25" Type="http://schemas.openxmlformats.org/officeDocument/2006/relationships/image" Target="../media/fImage448.jpeg" TargetMode="Internal"></Relationship><Relationship Id="rId26" Type="http://schemas.openxmlformats.org/officeDocument/2006/relationships/image" Target="../media/fImage449.jpeg" TargetMode="Internal"></Relationship><Relationship Id="rId27" Type="http://schemas.openxmlformats.org/officeDocument/2006/relationships/image" Target="../media/fImage450.jpeg" TargetMode="Internal"></Relationship><Relationship Id="rId28" Type="http://schemas.openxmlformats.org/officeDocument/2006/relationships/image" Target="../media/fImage451.jpeg" TargetMode="Internal"></Relationship><Relationship Id="rId29" Type="http://schemas.openxmlformats.org/officeDocument/2006/relationships/image" Target="../media/fImage452.jpeg" TargetMode="Internal"></Relationship><Relationship Id="rId30" Type="http://schemas.openxmlformats.org/officeDocument/2006/relationships/image" Target="../media/fImage453.jpeg" TargetMode="Internal"></Relationship></Relationships>
</file>

<file path=ppt/slides/_rels/slide10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54.jpeg" TargetMode="Internal"></Relationship><Relationship Id="rId3" Type="http://schemas.openxmlformats.org/officeDocument/2006/relationships/image" Target="../media/fImage455.jpeg" TargetMode="Internal"></Relationship><Relationship Id="rId4" Type="http://schemas.openxmlformats.org/officeDocument/2006/relationships/image" Target="../media/fImage456.jpeg" TargetMode="Internal"></Relationship><Relationship Id="rId5" Type="http://schemas.openxmlformats.org/officeDocument/2006/relationships/image" Target="../media/fImage457.jpeg" TargetMode="Internal"></Relationship><Relationship Id="rId6" Type="http://schemas.openxmlformats.org/officeDocument/2006/relationships/image" Target="../media/fImage458.jpeg" TargetMode="Internal"></Relationship><Relationship Id="rId7" Type="http://schemas.openxmlformats.org/officeDocument/2006/relationships/image" Target="../media/fImage459.jpeg" TargetMode="Internal"></Relationship><Relationship Id="rId8" Type="http://schemas.openxmlformats.org/officeDocument/2006/relationships/image" Target="../media/fImage460.jpeg" TargetMode="Internal"></Relationship><Relationship Id="rId9" Type="http://schemas.openxmlformats.org/officeDocument/2006/relationships/image" Target="../media/fImage461.jpeg" TargetMode="Internal"></Relationship><Relationship Id="rId10" Type="http://schemas.openxmlformats.org/officeDocument/2006/relationships/image" Target="../media/fImage462.jpeg" TargetMode="Internal"></Relationship><Relationship Id="rId11" Type="http://schemas.openxmlformats.org/officeDocument/2006/relationships/image" Target="../media/fImage463.jpeg" TargetMode="Internal"></Relationship><Relationship Id="rId12" Type="http://schemas.openxmlformats.org/officeDocument/2006/relationships/image" Target="../media/fImage464.jpeg" TargetMode="Internal"></Relationship><Relationship Id="rId13" Type="http://schemas.openxmlformats.org/officeDocument/2006/relationships/image" Target="../media/fImage465.jpeg" TargetMode="Internal"></Relationship><Relationship Id="rId14" Type="http://schemas.openxmlformats.org/officeDocument/2006/relationships/image" Target="../media/fImage466.jpeg" TargetMode="Internal"></Relationship><Relationship Id="rId15" Type="http://schemas.openxmlformats.org/officeDocument/2006/relationships/image" Target="../media/fImage467.jpeg" TargetMode="Internal"></Relationship><Relationship Id="rId16" Type="http://schemas.openxmlformats.org/officeDocument/2006/relationships/image" Target="../media/fImage468.jpeg" TargetMode="Internal"></Relationship><Relationship Id="rId17" Type="http://schemas.openxmlformats.org/officeDocument/2006/relationships/image" Target="../media/fImage469.jpeg" TargetMode="Internal"></Relationship><Relationship Id="rId18" Type="http://schemas.openxmlformats.org/officeDocument/2006/relationships/image" Target="../media/fImage470.jpeg" TargetMode="Internal"></Relationship></Relationships>
</file>

<file path=ppt/slides/_rels/slide10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71.jpeg" TargetMode="Internal"></Relationship><Relationship Id="rId3" Type="http://schemas.openxmlformats.org/officeDocument/2006/relationships/image" Target="../media/fImage472.jpeg" TargetMode="Internal"></Relationship></Relationships>
</file>

<file path=ppt/slides/_rels/slide10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73.jpeg" TargetMode="Internal"></Relationship><Relationship Id="rId3" Type="http://schemas.openxmlformats.org/officeDocument/2006/relationships/image" Target="../media/fImage474.jpeg" TargetMode="Internal"></Relationship><Relationship Id="rId4" Type="http://schemas.openxmlformats.org/officeDocument/2006/relationships/image" Target="../media/fImage475.jpeg" TargetMode="Internal"></Relationship><Relationship Id="rId5" Type="http://schemas.openxmlformats.org/officeDocument/2006/relationships/image" Target="../media/fImage476.jpeg" TargetMode="Internal"></Relationship><Relationship Id="rId6" Type="http://schemas.openxmlformats.org/officeDocument/2006/relationships/image" Target="../media/fImage477.jpeg" TargetMode="Internal"></Relationship><Relationship Id="rId7" Type="http://schemas.openxmlformats.org/officeDocument/2006/relationships/image" Target="../media/fImage478.jpeg" TargetMode="Internal"></Relationship></Relationships>
</file>

<file path=ppt/slides/_rels/slide10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79.jpeg" TargetMode="Internal"></Relationship><Relationship Id="rId3" Type="http://schemas.openxmlformats.org/officeDocument/2006/relationships/image" Target="../media/fImage480.jpeg" TargetMode="Internal"></Relationship></Relationships>
</file>

<file path=ppt/slides/_rels/slide10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81.jpeg" TargetMode="Internal"></Relationship><Relationship Id="rId3" Type="http://schemas.openxmlformats.org/officeDocument/2006/relationships/image" Target="../media/fImage482.jpeg" TargetMode="Internal"></Relationship><Relationship Id="rId4" Type="http://schemas.openxmlformats.org/officeDocument/2006/relationships/image" Target="../media/fImage483.jpeg" TargetMode="Internal"></Relationship></Relationships>
</file>

<file path=ppt/slides/_rels/slide10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84.jpeg" TargetMode="Internal"></Relationship></Relationships>
</file>

<file path=ppt/slides/_rels/slide10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85.jpeg" TargetMode="Internal"></Relationship></Relationships>
</file>

<file path=ppt/slides/_rels/slide10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86.jpeg" TargetMode="Internal"></Relationship></Relationships>
</file>

<file path=ppt/slides/_rels/slide10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87.jpeg" TargetMode="Internal"></Relationship><Relationship Id="rId3" Type="http://schemas.openxmlformats.org/officeDocument/2006/relationships/image" Target="../media/fImage488.jpeg" TargetMode="Internal"></Relationship></Relationships>
</file>

<file path=ppt/slides/_rels/slide10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89.jpeg" TargetMode="Internal"></Relationship></Relationships>
</file>

<file path=ppt/slides/_rels/slide1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90.jpeg" TargetMode="Internal"></Relationship><Relationship Id="rId3" Type="http://schemas.openxmlformats.org/officeDocument/2006/relationships/image" Target="../media/fImage491.jpeg" TargetMode="Internal"></Relationship><Relationship Id="rId4" Type="http://schemas.openxmlformats.org/officeDocument/2006/relationships/image" Target="../media/fImage492.jpeg" TargetMode="Internal"></Relationship><Relationship Id="rId5" Type="http://schemas.openxmlformats.org/officeDocument/2006/relationships/image" Target="../media/fImage493.jpeg" TargetMode="Internal"></Relationship><Relationship Id="rId6" Type="http://schemas.openxmlformats.org/officeDocument/2006/relationships/image" Target="../media/fImage494.jpeg" TargetMode="Internal"></Relationship></Relationships>
</file>

<file path=ppt/slides/_rels/slide1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95.jpeg" TargetMode="Internal"></Relationship><Relationship Id="rId3" Type="http://schemas.openxmlformats.org/officeDocument/2006/relationships/image" Target="../media/fImage496.jpeg" TargetMode="Internal"></Relationship><Relationship Id="rId4" Type="http://schemas.openxmlformats.org/officeDocument/2006/relationships/image" Target="../media/fImage497.jpeg" TargetMode="Internal"></Relationship><Relationship Id="rId5" Type="http://schemas.openxmlformats.org/officeDocument/2006/relationships/image" Target="../media/fImage498.jpeg" TargetMode="Internal"></Relationship><Relationship Id="rId6" Type="http://schemas.openxmlformats.org/officeDocument/2006/relationships/image" Target="../media/fImage499.jpeg" TargetMode="Internal"></Relationship><Relationship Id="rId7" Type="http://schemas.openxmlformats.org/officeDocument/2006/relationships/image" Target="../media/fImage500.jpeg" TargetMode="Internal"></Relationship></Relationships>
</file>

<file path=ppt/slides/_rels/slide1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01.jpeg" TargetMode="Internal"></Relationship><Relationship Id="rId3" Type="http://schemas.openxmlformats.org/officeDocument/2006/relationships/image" Target="../media/fImage502.jpeg" TargetMode="Internal"></Relationship><Relationship Id="rId4" Type="http://schemas.openxmlformats.org/officeDocument/2006/relationships/image" Target="../media/fImage503.jpeg" TargetMode="Internal"></Relationship><Relationship Id="rId5" Type="http://schemas.openxmlformats.org/officeDocument/2006/relationships/image" Target="../media/fImage504.jpeg" TargetMode="Internal"></Relationship><Relationship Id="rId6" Type="http://schemas.openxmlformats.org/officeDocument/2006/relationships/image" Target="../media/fImage505.jpeg" TargetMode="Internal"></Relationship><Relationship Id="rId7" Type="http://schemas.openxmlformats.org/officeDocument/2006/relationships/image" Target="../media/fImage506.jpeg" TargetMode="Internal"></Relationship></Relationships>
</file>

<file path=ppt/slides/_rels/slide11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07.jpeg" TargetMode="Internal"></Relationship><Relationship Id="rId3" Type="http://schemas.openxmlformats.org/officeDocument/2006/relationships/image" Target="../media/fImage508.jpeg" TargetMode="Internal"></Relationship><Relationship Id="rId4" Type="http://schemas.openxmlformats.org/officeDocument/2006/relationships/image" Target="../media/fImage509.jpeg" TargetMode="Internal"></Relationship><Relationship Id="rId5" Type="http://schemas.openxmlformats.org/officeDocument/2006/relationships/image" Target="../media/fImage510.jpeg" TargetMode="Internal"></Relationship><Relationship Id="rId6" Type="http://schemas.openxmlformats.org/officeDocument/2006/relationships/image" Target="../media/fImage511.jpeg" TargetMode="Internal"></Relationship><Relationship Id="rId7" Type="http://schemas.openxmlformats.org/officeDocument/2006/relationships/image" Target="../media/fImage512.jpeg" TargetMode="Internal"></Relationship><Relationship Id="rId8" Type="http://schemas.openxmlformats.org/officeDocument/2006/relationships/image" Target="../media/fImage513.jpeg" TargetMode="Internal"></Relationship><Relationship Id="rId9" Type="http://schemas.openxmlformats.org/officeDocument/2006/relationships/image" Target="../media/fImage514.jpeg" TargetMode="Internal"></Relationship><Relationship Id="rId10" Type="http://schemas.openxmlformats.org/officeDocument/2006/relationships/image" Target="../media/fImage515.jpeg" TargetMode="Internal"></Relationship><Relationship Id="rId11" Type="http://schemas.openxmlformats.org/officeDocument/2006/relationships/image" Target="../media/fImage516.jpeg" TargetMode="Internal"></Relationship><Relationship Id="rId12" Type="http://schemas.openxmlformats.org/officeDocument/2006/relationships/image" Target="../media/fImage517.jpeg" TargetMode="Internal"></Relationship><Relationship Id="rId13" Type="http://schemas.openxmlformats.org/officeDocument/2006/relationships/image" Target="../media/fImage518.jpeg" TargetMode="Internal"></Relationship></Relationships>
</file>

<file path=ppt/slides/_rels/slide11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19.jpeg" TargetMode="Internal"></Relationship><Relationship Id="rId3" Type="http://schemas.openxmlformats.org/officeDocument/2006/relationships/image" Target="../media/fImage520.jpeg" TargetMode="Internal"></Relationship><Relationship Id="rId4" Type="http://schemas.openxmlformats.org/officeDocument/2006/relationships/image" Target="../media/fImage521.jpeg" TargetMode="Internal"></Relationship></Relationships>
</file>

<file path=ppt/slides/_rels/slide11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22.jpeg" TargetMode="Internal"></Relationship><Relationship Id="rId3" Type="http://schemas.openxmlformats.org/officeDocument/2006/relationships/image" Target="../media/fImage523.jpeg" TargetMode="Internal"></Relationship><Relationship Id="rId4" Type="http://schemas.openxmlformats.org/officeDocument/2006/relationships/image" Target="../media/fImage524.jpeg" TargetMode="Internal"></Relationship><Relationship Id="rId5" Type="http://schemas.openxmlformats.org/officeDocument/2006/relationships/image" Target="../media/fImage525.jpeg" TargetMode="Internal"></Relationship></Relationships>
</file>

<file path=ppt/slides/_rels/slide11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26.jpeg" TargetMode="Internal"></Relationship><Relationship Id="rId3" Type="http://schemas.openxmlformats.org/officeDocument/2006/relationships/image" Target="../media/fImage527.jpeg" TargetMode="Internal"></Relationship><Relationship Id="rId4" Type="http://schemas.openxmlformats.org/officeDocument/2006/relationships/image" Target="../media/fImage528.jpeg" TargetMode="Internal"></Relationship></Relationships>
</file>

<file path=ppt/slides/_rels/slide11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29.jpeg" TargetMode="Internal"></Relationship><Relationship Id="rId3" Type="http://schemas.openxmlformats.org/officeDocument/2006/relationships/image" Target="../media/fImage530.jpeg" TargetMode="Internal"></Relationship><Relationship Id="rId4" Type="http://schemas.openxmlformats.org/officeDocument/2006/relationships/image" Target="../media/fImage531.jpeg" TargetMode="Internal"></Relationship></Relationships>
</file>

<file path=ppt/slides/_rels/slide11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32.jpeg" TargetMode="Internal"></Relationship><Relationship Id="rId3" Type="http://schemas.openxmlformats.org/officeDocument/2006/relationships/image" Target="../media/fImage533.jpeg" TargetMode="Internal"></Relationship></Relationships>
</file>

<file path=ppt/slides/_rels/slide11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34.jpeg" TargetMode="Internal"></Relationship><Relationship Id="rId3" Type="http://schemas.openxmlformats.org/officeDocument/2006/relationships/image" Target="../media/fImage535.jpeg" TargetMode="Internal"></Relationship></Relationships>
</file>

<file path=ppt/slides/_rels/slide12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36.jpeg" TargetMode="Internal"></Relationship><Relationship Id="rId3" Type="http://schemas.openxmlformats.org/officeDocument/2006/relationships/image" Target="../media/fImage537.jpeg" TargetMode="Internal"></Relationship><Relationship Id="rId4" Type="http://schemas.openxmlformats.org/officeDocument/2006/relationships/image" Target="../media/fImage538.jpeg" TargetMode="Internal"></Relationship><Relationship Id="rId5" Type="http://schemas.openxmlformats.org/officeDocument/2006/relationships/image" Target="../media/fImage539.jpeg" TargetMode="Internal"></Relationship><Relationship Id="rId6" Type="http://schemas.openxmlformats.org/officeDocument/2006/relationships/image" Target="../media/fImage540.jpeg" TargetMode="Internal"></Relationship><Relationship Id="rId7" Type="http://schemas.openxmlformats.org/officeDocument/2006/relationships/image" Target="../media/fImage541.jpeg" TargetMode="Internal"></Relationship><Relationship Id="rId8" Type="http://schemas.openxmlformats.org/officeDocument/2006/relationships/image" Target="../media/fImage542.jpeg" TargetMode="Internal"></Relationship><Relationship Id="rId9" Type="http://schemas.openxmlformats.org/officeDocument/2006/relationships/image" Target="../media/fImage543.jpeg" TargetMode="Internal"></Relationship></Relationships>
</file>

<file path=ppt/slides/_rels/slide12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44.jpeg" TargetMode="Internal"></Relationship><Relationship Id="rId3" Type="http://schemas.openxmlformats.org/officeDocument/2006/relationships/image" Target="../media/fImage545.jpeg" TargetMode="Internal"></Relationship></Relationships>
</file>

<file path=ppt/slides/_rels/slide12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46.jpeg" TargetMode="Internal"></Relationship><Relationship Id="rId3" Type="http://schemas.openxmlformats.org/officeDocument/2006/relationships/image" Target="../media/fImage547.jpeg" TargetMode="Internal"></Relationship><Relationship Id="rId4" Type="http://schemas.openxmlformats.org/officeDocument/2006/relationships/image" Target="../media/fImage548.jpeg" TargetMode="Internal"></Relationship></Relationships>
</file>

<file path=ppt/slides/_rels/slide12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49.jpeg" TargetMode="Internal"></Relationship><Relationship Id="rId3" Type="http://schemas.openxmlformats.org/officeDocument/2006/relationships/image" Target="../media/fImage550.jpeg" TargetMode="Internal"></Relationship><Relationship Id="rId4" Type="http://schemas.openxmlformats.org/officeDocument/2006/relationships/image" Target="../media/fImage551.jpeg" TargetMode="Internal"></Relationship></Relationships>
</file>

<file path=ppt/slides/_rels/slide12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52.jpeg" TargetMode="Internal"></Relationship><Relationship Id="rId3" Type="http://schemas.openxmlformats.org/officeDocument/2006/relationships/image" Target="../media/fImage553.jpeg" TargetMode="Internal"></Relationship><Relationship Id="rId4" Type="http://schemas.openxmlformats.org/officeDocument/2006/relationships/image" Target="../media/fImage554.jpeg" TargetMode="Internal"></Relationship><Relationship Id="rId5" Type="http://schemas.openxmlformats.org/officeDocument/2006/relationships/image" Target="../media/fImage555.jpeg" TargetMode="Internal"></Relationship><Relationship Id="rId6" Type="http://schemas.openxmlformats.org/officeDocument/2006/relationships/image" Target="../media/fImage556.jpeg" TargetMode="Internal"></Relationship><Relationship Id="rId7" Type="http://schemas.openxmlformats.org/officeDocument/2006/relationships/image" Target="../media/fImage557.jpeg" TargetMode="Internal"></Relationship><Relationship Id="rId8" Type="http://schemas.openxmlformats.org/officeDocument/2006/relationships/image" Target="../media/fImage558.jpeg" TargetMode="Internal"></Relationship><Relationship Id="rId9" Type="http://schemas.openxmlformats.org/officeDocument/2006/relationships/image" Target="../media/fImage559.jpeg" TargetMode="Internal"></Relationship><Relationship Id="rId10" Type="http://schemas.openxmlformats.org/officeDocument/2006/relationships/image" Target="../media/fImage560.jpeg" TargetMode="Internal"></Relationship><Relationship Id="rId11" Type="http://schemas.openxmlformats.org/officeDocument/2006/relationships/image" Target="../media/fImage561.jpeg" TargetMode="Internal"></Relationship><Relationship Id="rId12" Type="http://schemas.openxmlformats.org/officeDocument/2006/relationships/image" Target="../media/fImage562.jpeg" TargetMode="Internal"></Relationship></Relationships>
</file>

<file path=ppt/slides/_rels/slide12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63.jpeg" TargetMode="Internal"></Relationship><Relationship Id="rId3" Type="http://schemas.openxmlformats.org/officeDocument/2006/relationships/image" Target="../media/fImage564.jpeg" TargetMode="Internal"></Relationship><Relationship Id="rId4" Type="http://schemas.openxmlformats.org/officeDocument/2006/relationships/image" Target="../media/fImage565.jpeg" TargetMode="Internal"></Relationship><Relationship Id="rId5" Type="http://schemas.openxmlformats.org/officeDocument/2006/relationships/image" Target="../media/fImage566.jpeg" TargetMode="Internal"></Relationship><Relationship Id="rId6" Type="http://schemas.openxmlformats.org/officeDocument/2006/relationships/image" Target="../media/fImage567.jpeg" TargetMode="Internal"></Relationship></Relationships>
</file>

<file path=ppt/slides/_rels/slide12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68.jpeg" TargetMode="Internal"></Relationship><Relationship Id="rId3" Type="http://schemas.openxmlformats.org/officeDocument/2006/relationships/image" Target="../media/fImage569.jpeg" TargetMode="Internal"></Relationship><Relationship Id="rId4" Type="http://schemas.openxmlformats.org/officeDocument/2006/relationships/image" Target="../media/fImage570.jpeg" TargetMode="Internal"></Relationship><Relationship Id="rId5" Type="http://schemas.openxmlformats.org/officeDocument/2006/relationships/image" Target="../media/fImage571.jpeg" TargetMode="Internal"></Relationship></Relationships>
</file>

<file path=ppt/slides/_rels/slide12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72.jpeg" TargetMode="Internal"></Relationship><Relationship Id="rId3" Type="http://schemas.openxmlformats.org/officeDocument/2006/relationships/image" Target="../media/fImage573.jpeg" TargetMode="Internal"></Relationship><Relationship Id="rId4" Type="http://schemas.openxmlformats.org/officeDocument/2006/relationships/image" Target="../media/fImage574.jpeg" TargetMode="Internal"></Relationship><Relationship Id="rId5" Type="http://schemas.openxmlformats.org/officeDocument/2006/relationships/image" Target="../media/fImage575.jpeg" TargetMode="Internal"></Relationship></Relationships>
</file>

<file path=ppt/slides/_rels/slide12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76.jpeg" TargetMode="Internal"></Relationship><Relationship Id="rId3" Type="http://schemas.openxmlformats.org/officeDocument/2006/relationships/image" Target="../media/fImage577.jpeg" TargetMode="Internal"></Relationship></Relationships>
</file>

<file path=ppt/slides/_rels/slide12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78.jpeg" TargetMode="Internal"></Relationship><Relationship Id="rId3" Type="http://schemas.openxmlformats.org/officeDocument/2006/relationships/image" Target="../media/fImage579.jpeg" TargetMode="Internal"></Relationship><Relationship Id="rId4" Type="http://schemas.openxmlformats.org/officeDocument/2006/relationships/image" Target="../media/fImage580.jpeg" TargetMode="Internal"></Relationship><Relationship Id="rId5" Type="http://schemas.openxmlformats.org/officeDocument/2006/relationships/image" Target="../media/fImage581.jpeg" TargetMode="Internal"></Relationship><Relationship Id="rId6" Type="http://schemas.openxmlformats.org/officeDocument/2006/relationships/image" Target="../media/fImage582.jpeg" TargetMode="Internal"></Relationship></Relationships>
</file>

<file path=ppt/slides/_rels/slide13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83.jpeg" TargetMode="Internal"></Relationship><Relationship Id="rId3" Type="http://schemas.openxmlformats.org/officeDocument/2006/relationships/image" Target="../media/fImage584.jpeg" TargetMode="Internal"></Relationship><Relationship Id="rId4" Type="http://schemas.openxmlformats.org/officeDocument/2006/relationships/image" Target="../media/fImage585.jpeg" TargetMode="Internal"></Relationship></Relationships>
</file>

<file path=ppt/slides/_rels/slide13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86.jpeg" TargetMode="Internal"></Relationship></Relationships>
</file>

<file path=ppt/slides/_rels/slide13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87.jpeg" TargetMode="Internal"></Relationship><Relationship Id="rId3" Type="http://schemas.openxmlformats.org/officeDocument/2006/relationships/image" Target="../media/fImage588.jpeg" TargetMode="Internal"></Relationship></Relationships>
</file>

<file path=ppt/slides/_rels/slide13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89.jpeg" TargetMode="Internal"></Relationship><Relationship Id="rId3" Type="http://schemas.openxmlformats.org/officeDocument/2006/relationships/image" Target="../media/fImage590.jpeg" TargetMode="Internal"></Relationship><Relationship Id="rId4" Type="http://schemas.openxmlformats.org/officeDocument/2006/relationships/image" Target="../media/fImage591.jpeg" TargetMode="Internal"></Relationship><Relationship Id="rId5" Type="http://schemas.openxmlformats.org/officeDocument/2006/relationships/image" Target="../media/fImage592.jpeg" TargetMode="Internal"></Relationship><Relationship Id="rId6" Type="http://schemas.openxmlformats.org/officeDocument/2006/relationships/image" Target="../media/fImage593.jpeg" TargetMode="Internal"></Relationship><Relationship Id="rId7" Type="http://schemas.openxmlformats.org/officeDocument/2006/relationships/image" Target="../media/fImage594.jpeg" TargetMode="Internal"></Relationship><Relationship Id="rId8" Type="http://schemas.openxmlformats.org/officeDocument/2006/relationships/image" Target="../media/fImage595.jpeg" TargetMode="Internal"></Relationship><Relationship Id="rId9" Type="http://schemas.openxmlformats.org/officeDocument/2006/relationships/image" Target="../media/fImage596.jpeg" TargetMode="Internal"></Relationship><Relationship Id="rId10" Type="http://schemas.openxmlformats.org/officeDocument/2006/relationships/image" Target="../media/fImage597.jpeg" TargetMode="Internal"></Relationship><Relationship Id="rId11" Type="http://schemas.openxmlformats.org/officeDocument/2006/relationships/image" Target="../media/fImage598.jpeg" TargetMode="Internal"></Relationship><Relationship Id="rId12" Type="http://schemas.openxmlformats.org/officeDocument/2006/relationships/image" Target="../media/fImage599.jpeg" TargetMode="Internal"></Relationship></Relationships>
</file>

<file path=ppt/slides/_rels/slide13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00.jpeg" TargetMode="Internal"></Relationship><Relationship Id="rId3" Type="http://schemas.openxmlformats.org/officeDocument/2006/relationships/image" Target="../media/fImage601.jpeg" TargetMode="Internal"></Relationship><Relationship Id="rId4" Type="http://schemas.openxmlformats.org/officeDocument/2006/relationships/image" Target="../media/fImage602.jpeg" TargetMode="Internal"></Relationship><Relationship Id="rId5" Type="http://schemas.openxmlformats.org/officeDocument/2006/relationships/image" Target="../media/fImage603.jpeg" TargetMode="Internal"></Relationship><Relationship Id="rId6" Type="http://schemas.openxmlformats.org/officeDocument/2006/relationships/image" Target="../media/fImage604.jpeg" TargetMode="Internal"></Relationship><Relationship Id="rId7" Type="http://schemas.openxmlformats.org/officeDocument/2006/relationships/image" Target="../media/fImage605.jpeg" TargetMode="Internal"></Relationship><Relationship Id="rId8" Type="http://schemas.openxmlformats.org/officeDocument/2006/relationships/image" Target="../media/fImage606.jpeg" TargetMode="Internal"></Relationship><Relationship Id="rId9" Type="http://schemas.openxmlformats.org/officeDocument/2006/relationships/image" Target="../media/fImage607.jpeg" TargetMode="Internal"></Relationship><Relationship Id="rId10" Type="http://schemas.openxmlformats.org/officeDocument/2006/relationships/image" Target="../media/fImage608.jpeg" TargetMode="Internal"></Relationship><Relationship Id="rId11" Type="http://schemas.openxmlformats.org/officeDocument/2006/relationships/image" Target="../media/fImage609.jpeg" TargetMode="Internal"></Relationship><Relationship Id="rId12" Type="http://schemas.openxmlformats.org/officeDocument/2006/relationships/image" Target="../media/fImage610.jpeg" TargetMode="Internal"></Relationship><Relationship Id="rId13" Type="http://schemas.openxmlformats.org/officeDocument/2006/relationships/image" Target="../media/fImage611.jpeg" TargetMode="Internal"></Relationship><Relationship Id="rId14" Type="http://schemas.openxmlformats.org/officeDocument/2006/relationships/image" Target="../media/fImage612.jpeg" TargetMode="Internal"></Relationship><Relationship Id="rId15" Type="http://schemas.openxmlformats.org/officeDocument/2006/relationships/image" Target="../media/fImage613.jpeg" TargetMode="Internal"></Relationship></Relationships>
</file>

<file path=ppt/slides/_rels/slide13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14.jpeg" TargetMode="Internal"></Relationship></Relationships>
</file>

<file path=ppt/slides/_rels/slide13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15.jpeg" TargetMode="Internal"></Relationship><Relationship Id="rId3" Type="http://schemas.openxmlformats.org/officeDocument/2006/relationships/image" Target="../media/fImage616.jpeg" TargetMode="Internal"></Relationship></Relationships>
</file>

<file path=ppt/slides/_rels/slide13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17.jpeg" TargetMode="Internal"></Relationship><Relationship Id="rId3" Type="http://schemas.openxmlformats.org/officeDocument/2006/relationships/image" Target="../media/fImage618.jpeg" TargetMode="Internal"></Relationship><Relationship Id="rId4" Type="http://schemas.openxmlformats.org/officeDocument/2006/relationships/image" Target="../media/fImage619.jpeg" TargetMode="Internal"></Relationship><Relationship Id="rId5" Type="http://schemas.openxmlformats.org/officeDocument/2006/relationships/image" Target="../media/fImage620.jpeg" TargetMode="Internal"></Relationship></Relationships>
</file>

<file path=ppt/slides/_rels/slide13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21.jpeg" TargetMode="Internal"></Relationship></Relationships>
</file>

<file path=ppt/slides/_rels/slide13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22.jpeg" TargetMode="Internal"></Relationship></Relationships>
</file>

<file path=ppt/slides/_rels/slide14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23.jpeg" TargetMode="Internal"></Relationship></Relationships>
</file>

<file path=ppt/slides/_rels/slide14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24.jpeg" TargetMode="Internal"></Relationship><Relationship Id="rId3" Type="http://schemas.openxmlformats.org/officeDocument/2006/relationships/image" Target="../media/fImage625.jpeg" TargetMode="Internal"></Relationship><Relationship Id="rId4" Type="http://schemas.openxmlformats.org/officeDocument/2006/relationships/image" Target="../media/fImage626.jpeg" TargetMode="Internal"></Relationship><Relationship Id="rId5" Type="http://schemas.openxmlformats.org/officeDocument/2006/relationships/image" Target="../media/fImage627.jpeg" TargetMode="Internal"></Relationship></Relationships>
</file>

<file path=ppt/slides/_rels/slide14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28.jpeg" TargetMode="Internal"></Relationship><Relationship Id="rId3" Type="http://schemas.openxmlformats.org/officeDocument/2006/relationships/image" Target="../media/fImage629.jpeg" TargetMode="Internal"></Relationship><Relationship Id="rId4" Type="http://schemas.openxmlformats.org/officeDocument/2006/relationships/image" Target="../media/fImage630.jpeg" TargetMode="Internal"></Relationship></Relationships>
</file>

<file path=ppt/slides/_rels/slide14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31.jpeg" TargetMode="Internal"></Relationship><Relationship Id="rId3" Type="http://schemas.openxmlformats.org/officeDocument/2006/relationships/image" Target="../media/fImage632.jpeg" TargetMode="Internal"></Relationship><Relationship Id="rId4" Type="http://schemas.openxmlformats.org/officeDocument/2006/relationships/image" Target="../media/fImage633.jpeg" TargetMode="Internal"></Relationship><Relationship Id="rId5" Type="http://schemas.openxmlformats.org/officeDocument/2006/relationships/image" Target="../media/fImage634.jpeg" TargetMode="Internal"></Relationship><Relationship Id="rId6" Type="http://schemas.openxmlformats.org/officeDocument/2006/relationships/image" Target="../media/fImage635.jpeg" TargetMode="Internal"></Relationship><Relationship Id="rId7" Type="http://schemas.openxmlformats.org/officeDocument/2006/relationships/image" Target="../media/fImage636.jpeg" TargetMode="Internal"></Relationship><Relationship Id="rId8" Type="http://schemas.openxmlformats.org/officeDocument/2006/relationships/image" Target="../media/fImage637.jpeg" TargetMode="Internal"></Relationship><Relationship Id="rId9" Type="http://schemas.openxmlformats.org/officeDocument/2006/relationships/image" Target="../media/fImage638.jpeg" TargetMode="Internal"></Relationship><Relationship Id="rId10" Type="http://schemas.openxmlformats.org/officeDocument/2006/relationships/image" Target="../media/fImage639.jpeg" TargetMode="Internal"></Relationship><Relationship Id="rId11" Type="http://schemas.openxmlformats.org/officeDocument/2006/relationships/image" Target="../media/fImage640.jpeg" TargetMode="Internal"></Relationship><Relationship Id="rId12" Type="http://schemas.openxmlformats.org/officeDocument/2006/relationships/image" Target="../media/fImage641.jpeg" TargetMode="Internal"></Relationship><Relationship Id="rId13" Type="http://schemas.openxmlformats.org/officeDocument/2006/relationships/image" Target="../media/fImage642.jpeg" TargetMode="Internal"></Relationship><Relationship Id="rId14" Type="http://schemas.openxmlformats.org/officeDocument/2006/relationships/image" Target="../media/fImage643.jpeg" TargetMode="Internal"></Relationship><Relationship Id="rId15" Type="http://schemas.openxmlformats.org/officeDocument/2006/relationships/image" Target="../media/fImage644.jpeg" TargetMode="Internal"></Relationship><Relationship Id="rId16" Type="http://schemas.openxmlformats.org/officeDocument/2006/relationships/image" Target="../media/fImage645.jpeg" TargetMode="Internal"></Relationship><Relationship Id="rId17" Type="http://schemas.openxmlformats.org/officeDocument/2006/relationships/image" Target="../media/fImage646.jpeg" TargetMode="Internal"></Relationship><Relationship Id="rId18" Type="http://schemas.openxmlformats.org/officeDocument/2006/relationships/image" Target="../media/fImage647.jpeg" TargetMode="Internal"></Relationship></Relationships>
</file>

<file path=ppt/slides/_rels/slide14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48.jpeg" TargetMode="Internal"></Relationship><Relationship Id="rId3" Type="http://schemas.openxmlformats.org/officeDocument/2006/relationships/image" Target="../media/fImage649.jpeg" TargetMode="Internal"></Relationship><Relationship Id="rId4" Type="http://schemas.openxmlformats.org/officeDocument/2006/relationships/image" Target="../media/fImage650.jpeg" TargetMode="Internal"></Relationship><Relationship Id="rId5" Type="http://schemas.openxmlformats.org/officeDocument/2006/relationships/image" Target="../media/fImage651.jpeg" TargetMode="Internal"></Relationship><Relationship Id="rId6" Type="http://schemas.openxmlformats.org/officeDocument/2006/relationships/image" Target="../media/fImage652.jpeg" TargetMode="Internal"></Relationship><Relationship Id="rId7" Type="http://schemas.openxmlformats.org/officeDocument/2006/relationships/image" Target="../media/fImage653.jpeg" TargetMode="Internal"></Relationship><Relationship Id="rId8" Type="http://schemas.openxmlformats.org/officeDocument/2006/relationships/image" Target="../media/fImage654.jpeg" TargetMode="Internal"></Relationship><Relationship Id="rId9" Type="http://schemas.openxmlformats.org/officeDocument/2006/relationships/image" Target="../media/fImage655.jpeg" TargetMode="Internal"></Relationship><Relationship Id="rId10" Type="http://schemas.openxmlformats.org/officeDocument/2006/relationships/image" Target="../media/fImage656.jpeg" TargetMode="Internal"></Relationship><Relationship Id="rId11" Type="http://schemas.openxmlformats.org/officeDocument/2006/relationships/image" Target="../media/fImage657.jpeg" TargetMode="Internal"></Relationship></Relationships>
</file>

<file path=ppt/slides/_rels/slide14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58.jpeg" TargetMode="Internal"></Relationship><Relationship Id="rId3" Type="http://schemas.openxmlformats.org/officeDocument/2006/relationships/image" Target="../media/fImage659.jpeg" TargetMode="Internal"></Relationship><Relationship Id="rId4" Type="http://schemas.openxmlformats.org/officeDocument/2006/relationships/image" Target="../media/fImage660.jpeg" TargetMode="Internal"></Relationship><Relationship Id="rId5" Type="http://schemas.openxmlformats.org/officeDocument/2006/relationships/image" Target="../media/fImage661.jpeg" TargetMode="Internal"></Relationship><Relationship Id="rId6" Type="http://schemas.openxmlformats.org/officeDocument/2006/relationships/image" Target="../media/fImage662.jpeg" TargetMode="Internal"></Relationship><Relationship Id="rId7" Type="http://schemas.openxmlformats.org/officeDocument/2006/relationships/image" Target="../media/fImage663.jpeg" TargetMode="Internal"></Relationship><Relationship Id="rId8" Type="http://schemas.openxmlformats.org/officeDocument/2006/relationships/image" Target="../media/fImage664.jpeg" TargetMode="Internal"></Relationship></Relationships>
</file>

<file path=ppt/slides/_rels/slide14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65.jpeg" TargetMode="Internal"></Relationship></Relationships>
</file>

<file path=ppt/slides/_rels/slide14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66.jpeg" TargetMode="Internal"></Relationship><Relationship Id="rId3" Type="http://schemas.openxmlformats.org/officeDocument/2006/relationships/image" Target="../media/fImage667.jpeg" TargetMode="Internal"></Relationship><Relationship Id="rId4" Type="http://schemas.openxmlformats.org/officeDocument/2006/relationships/image" Target="../media/fImage668.jpeg" TargetMode="Internal"></Relationship><Relationship Id="rId5" Type="http://schemas.openxmlformats.org/officeDocument/2006/relationships/image" Target="../media/fImage669.jpeg" TargetMode="Internal"></Relationship></Relationships>
</file>

<file path=ppt/slides/_rels/slide14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70.jpeg" TargetMode="Internal"></Relationship><Relationship Id="rId3" Type="http://schemas.openxmlformats.org/officeDocument/2006/relationships/image" Target="../media/fImage671.jpeg" TargetMode="Internal"></Relationship><Relationship Id="rId4" Type="http://schemas.openxmlformats.org/officeDocument/2006/relationships/image" Target="../media/fImage672.jpeg" TargetMode="Internal"></Relationship><Relationship Id="rId5" Type="http://schemas.openxmlformats.org/officeDocument/2006/relationships/image" Target="../media/fImage673.jpeg" TargetMode="Internal"></Relationship><Relationship Id="rId6" Type="http://schemas.openxmlformats.org/officeDocument/2006/relationships/image" Target="../media/fImage674.jpeg" TargetMode="Internal"></Relationship><Relationship Id="rId7" Type="http://schemas.openxmlformats.org/officeDocument/2006/relationships/image" Target="../media/fImage675.jpeg" TargetMode="Internal"></Relationship><Relationship Id="rId8" Type="http://schemas.openxmlformats.org/officeDocument/2006/relationships/image" Target="../media/fImage676.jpeg" TargetMode="Internal"></Relationship><Relationship Id="rId9" Type="http://schemas.openxmlformats.org/officeDocument/2006/relationships/image" Target="../media/fImage677.jpeg" TargetMode="Internal"></Relationship><Relationship Id="rId10" Type="http://schemas.openxmlformats.org/officeDocument/2006/relationships/image" Target="../media/fImage678.jpeg" TargetMode="Internal"></Relationship><Relationship Id="rId11" Type="http://schemas.openxmlformats.org/officeDocument/2006/relationships/image" Target="../media/fImage679.jpeg" TargetMode="Internal"></Relationship><Relationship Id="rId12" Type="http://schemas.openxmlformats.org/officeDocument/2006/relationships/image" Target="../media/fImage680.jpeg" TargetMode="Internal"></Relationship><Relationship Id="rId13" Type="http://schemas.openxmlformats.org/officeDocument/2006/relationships/image" Target="../media/fImage681.jpeg" TargetMode="Internal"></Relationship><Relationship Id="rId14" Type="http://schemas.openxmlformats.org/officeDocument/2006/relationships/image" Target="../media/fImage682.jpeg" TargetMode="Internal"></Relationship><Relationship Id="rId15" Type="http://schemas.openxmlformats.org/officeDocument/2006/relationships/image" Target="../media/fImage683.jpeg" TargetMode="Internal"></Relationship><Relationship Id="rId16" Type="http://schemas.openxmlformats.org/officeDocument/2006/relationships/image" Target="../media/fImage684.jpeg" TargetMode="Internal"></Relationship><Relationship Id="rId17" Type="http://schemas.openxmlformats.org/officeDocument/2006/relationships/image" Target="../media/fImage685.jpeg" TargetMode="Internal"></Relationship><Relationship Id="rId18" Type="http://schemas.openxmlformats.org/officeDocument/2006/relationships/image" Target="../media/fImage686.jpeg" TargetMode="Internal"></Relationship><Relationship Id="rId19" Type="http://schemas.openxmlformats.org/officeDocument/2006/relationships/image" Target="../media/fImage687.jpeg" TargetMode="Internal"></Relationship></Relationships>
</file>

<file path=ppt/slides/_rels/slide14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88.jpeg" TargetMode="Internal"></Relationship><Relationship Id="rId3" Type="http://schemas.openxmlformats.org/officeDocument/2006/relationships/image" Target="../media/fImage689.jpeg" TargetMode="Internal"></Relationship><Relationship Id="rId4" Type="http://schemas.openxmlformats.org/officeDocument/2006/relationships/image" Target="../media/fImage690.jpeg" TargetMode="Internal"></Relationship><Relationship Id="rId5" Type="http://schemas.openxmlformats.org/officeDocument/2006/relationships/image" Target="../media/fImage691.jpeg" TargetMode="Internal"></Relationship><Relationship Id="rId6" Type="http://schemas.openxmlformats.org/officeDocument/2006/relationships/image" Target="../media/fImage692.jpeg" TargetMode="Internal"></Relationship><Relationship Id="rId7" Type="http://schemas.openxmlformats.org/officeDocument/2006/relationships/image" Target="../media/fImage693.jpeg" TargetMode="Internal"></Relationship><Relationship Id="rId8" Type="http://schemas.openxmlformats.org/officeDocument/2006/relationships/image" Target="../media/fImage694.jpeg" TargetMode="Internal"></Relationship><Relationship Id="rId9" Type="http://schemas.openxmlformats.org/officeDocument/2006/relationships/image" Target="../media/fImage695.jpeg" TargetMode="Internal"></Relationship><Relationship Id="rId10" Type="http://schemas.openxmlformats.org/officeDocument/2006/relationships/image" Target="../media/fImage696.jpeg" TargetMode="Internal"></Relationship><Relationship Id="rId11" Type="http://schemas.openxmlformats.org/officeDocument/2006/relationships/image" Target="../media/fImage697.jpeg" TargetMode="Internal"></Relationship><Relationship Id="rId12" Type="http://schemas.openxmlformats.org/officeDocument/2006/relationships/image" Target="../media/fImage698.jpeg" TargetMode="Internal"></Relationship><Relationship Id="rId13" Type="http://schemas.openxmlformats.org/officeDocument/2006/relationships/image" Target="../media/fImage699.jpeg" TargetMode="Internal"></Relationship></Relationships>
</file>

<file path=ppt/slides/_rels/slide15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00.jpeg" TargetMode="Internal"></Relationship><Relationship Id="rId3" Type="http://schemas.openxmlformats.org/officeDocument/2006/relationships/image" Target="../media/fImage701.jpeg" TargetMode="Internal"></Relationship><Relationship Id="rId4" Type="http://schemas.openxmlformats.org/officeDocument/2006/relationships/image" Target="../media/fImage702.jpeg" TargetMode="Internal"></Relationship><Relationship Id="rId5" Type="http://schemas.openxmlformats.org/officeDocument/2006/relationships/image" Target="../media/fImage703.jpeg" TargetMode="Internal"></Relationship><Relationship Id="rId6" Type="http://schemas.openxmlformats.org/officeDocument/2006/relationships/image" Target="../media/fImage704.jpeg" TargetMode="Internal"></Relationship><Relationship Id="rId7" Type="http://schemas.openxmlformats.org/officeDocument/2006/relationships/image" Target="../media/fImage705.jpeg" TargetMode="Internal"></Relationship><Relationship Id="rId8" Type="http://schemas.openxmlformats.org/officeDocument/2006/relationships/image" Target="../media/fImage706.jpeg" TargetMode="Internal"></Relationship><Relationship Id="rId9" Type="http://schemas.openxmlformats.org/officeDocument/2006/relationships/image" Target="../media/fImage707.jpeg" TargetMode="Internal"></Relationship><Relationship Id="rId10" Type="http://schemas.openxmlformats.org/officeDocument/2006/relationships/image" Target="../media/fImage708.jpeg" TargetMode="Internal"></Relationship><Relationship Id="rId11" Type="http://schemas.openxmlformats.org/officeDocument/2006/relationships/image" Target="../media/fImage709.jpeg" TargetMode="Internal"></Relationship></Relationships>
</file>

<file path=ppt/slides/_rels/slide15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10.jpeg" TargetMode="Internal"></Relationship><Relationship Id="rId3" Type="http://schemas.openxmlformats.org/officeDocument/2006/relationships/image" Target="../media/fImage711.jpeg" TargetMode="Internal"></Relationship><Relationship Id="rId4" Type="http://schemas.openxmlformats.org/officeDocument/2006/relationships/image" Target="../media/fImage712.jpeg" TargetMode="Internal"></Relationship><Relationship Id="rId5" Type="http://schemas.openxmlformats.org/officeDocument/2006/relationships/image" Target="../media/fImage713.jpeg" TargetMode="Internal"></Relationship><Relationship Id="rId6" Type="http://schemas.openxmlformats.org/officeDocument/2006/relationships/image" Target="../media/fImage714.jpeg" TargetMode="Internal"></Relationship><Relationship Id="rId7" Type="http://schemas.openxmlformats.org/officeDocument/2006/relationships/image" Target="../media/fImage715.jpeg" TargetMode="Internal"></Relationship><Relationship Id="rId8" Type="http://schemas.openxmlformats.org/officeDocument/2006/relationships/image" Target="../media/fImage716.jpeg" TargetMode="Internal"></Relationship><Relationship Id="rId9" Type="http://schemas.openxmlformats.org/officeDocument/2006/relationships/image" Target="../media/fImage717.jpeg" TargetMode="Internal"></Relationship><Relationship Id="rId10" Type="http://schemas.openxmlformats.org/officeDocument/2006/relationships/image" Target="../media/fImage718.jpeg" TargetMode="Internal"></Relationship><Relationship Id="rId11" Type="http://schemas.openxmlformats.org/officeDocument/2006/relationships/image" Target="../media/fImage719.jpeg" TargetMode="Internal"></Relationship><Relationship Id="rId12" Type="http://schemas.openxmlformats.org/officeDocument/2006/relationships/image" Target="../media/fImage720.jpeg" TargetMode="Internal"></Relationship></Relationships>
</file>

<file path=ppt/slides/_rels/slide15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21.jpeg" TargetMode="Internal"></Relationship><Relationship Id="rId3" Type="http://schemas.openxmlformats.org/officeDocument/2006/relationships/image" Target="../media/fImage722.jpeg" TargetMode="Internal"></Relationship><Relationship Id="rId4" Type="http://schemas.openxmlformats.org/officeDocument/2006/relationships/image" Target="../media/fImage723.jpeg" TargetMode="Interna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501">
                <a:solidFill>
                  <a:srgbClr val="000000"/>
                </a:solidFill>
                <a:latin typeface="Times New Roman"/>
                <a:ea typeface="Times New Roman"/>
              </a:rPr>
              <a:t>                                   Thoery of Automata </a:t>
            </a:r>
            <a:endParaRPr lang="ko-KR" altLang="en-US" dirty="0" smtClean="0" sz="150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501">
                <a:solidFill>
                  <a:srgbClr val="000000"/>
                </a:solidFill>
                <a:latin typeface="Times New Roman"/>
                <a:ea typeface="Times New Roman"/>
              </a:rPr>
              <a:t>         CS402</a:t>
            </a:r>
            <a:endParaRPr lang="ko-KR" altLang="en-US" dirty="0" smtClean="0" sz="150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Table of contents: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1..........................................................................................................................................................4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Summary............................................................................................................................................................4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does automata mean? ...............................................................................................................................4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languages...................................................................................................................................4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Alphabets...........................................................................................................................................................4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Strings................................................................................................................................................................4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Defining Languages...........................................................................................................................................5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2..........................................................................................................................................................9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Summary............................................................................................................................................................9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 Star Closure...........................................................................................................................................9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Recursive definition of languages......................................................................................................................9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3........................................................................................................................................................11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Summary..........................................................................................................................................................11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Expression..........................................................................................................................................11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Recursive definition of Regular Expression(RE).............................................................................................11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Method 3 (Regular Expressions) .....................................................................................................................11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4........................................................................................................................................................12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Equivalent Regular Expressions ......................................................................................................................12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Method 4 (Finite Automaton)..........................................................................................................................13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5........................................................................................................................................................15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6........................................................................................................................................................17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Equivalent FAs ................................................................................................................................................17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7........................................................................................................................................................20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corresponding to finite languages..............................................................................................................20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Method 5 (Transition Graph)...........................................................................................................................22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8........................................................................................................................................................23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of TGs: accepting all strings, accepting none, starting with b, not ending in b, containing aa,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containing aa or bb...........................................................................................................................................23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9........................................................................................................................................................25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Generalized Transition Graphs........................................................................................................................27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10......................................................................................................................................................28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Nondeterminism...............................................................................................................................................29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Kleene’s Theorem............................................................................................................................................29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11......................................................................................................................................................30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Proof(Kleene’s Theorem Part II) .....................................................................................................................30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12......................................................................................................................................................34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Kleene’s Theorem Part III ...............................................................................................................................35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13......................................................................................................................................................38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14......................................................................................................................................................41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15......................................................................................................................................................44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Nondeterministic Finite Automaton  (NFA)....................................................................................................44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Converting an FA to an equivalent NFA .........................................................................................................45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16......................................................................................................................................................47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with Null String ......................................................................................................................................47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17......................................................................................................................................................50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and Kleene’s Theorem............................................................................................................................50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18......................................................................................................................................................53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corresponding to Concatenation of FAs..................................................................................................53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corresponding to the Closure of an FA...................................................................................................55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19......................................................................................................................................................57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Memory required to recognize a language.......................................................................................................57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Distinguishable strings and Indistinguishable strings......................................................................................58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20......................................................................................................................................................60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Automaton with output..........................................................................................................................60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Moore machine................................................................................................................................................60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21......................................................................................................................................................62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Mealy machine.................................................................................................................................................62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22......................................................................................................................................................65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Equivalent machines........................................................................................................................................65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23......................................................................................................................................................68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24......................................................................................................................................................70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languages............................................................................................................................................70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Complement of a language ..............................................................................................................................71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25......................................................................................................................................................73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Nonregular languages ......................................................................................................................................76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26......................................................................................................................................................77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Pumping Lemma..............................................................................................................................................77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27......................................................................................................................................................80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Pumping Lemma version II .............................................................................................................................80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28......................................................................................................................................................82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Pseudo theorem................................................................................................................................................83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29......................................................................................................................................................84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Decidability......................................................................................................................................................84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Determining whether the two languages are equivalent or not ?.....................................................................85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30......................................................................................................................................................88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31......................................................................................................................................................92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Context Free Grammar (CFG).........................................................................................................................92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CFG terminologies...........................................................................................................................................92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32......................................................................................................................................................95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Trees ................................................................................................................................................................96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33......................................................................................................................................................98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Polish Notation (o-o-o)....................................................................................................................................99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34....................................................................................................................................................101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Total language tree.........................................................................................................................................101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Grammar ..........................................................................................................................................102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35....................................................................................................................................................104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Null Production..............................................................................................................................................104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36....................................................................................................................................................107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Chomsky Normal Form (CNF)......................................................................................................................107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37....................................................................................................................................................110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new format for FAs....................................................................................................................................110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38....................................................................................................................................................114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Nondeterministic PDA...................................................................................................................................116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39....................................................................................................................................................119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PDA corresponding to CFG...........................................................................................................................119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40....................................................................................................................................................123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Conversion form of PDA...............................................................................................................................124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41....................................................................................................................................................126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42....................................................................................................................................................129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43....................................................................................................................................................132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Non-Context-Free language...........................................................................................................................132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Pumping lemma for CFLs..............................................................................................................................133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44....................................................................................................................................................139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Decidablity.....................................................................................................................................................139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Parsing Techniques........................................................................................................................................142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45....................................................................................................................................................147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Turing machine..............................................................................................................................................147 </a:t>
            </a:r>
            <a:endParaRPr lang="ko-KR" altLang="en-US" dirty="0" smtClean="0" sz="936"/>
          </a:p>
          <a:p>
            <a:pPr marL="0" indent="0" defTabSz="15240" algn="l">
              <a:lnSpc>
                <a:spcPts val="1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2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the course title, Formal and In-formal languages, Alphabets, Strings, Null string, Words, Valid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In-valid alphabets, length of a string, Reverse of a string, Defining languages, Descriptive definition of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languages, EQUAL, EVEN-EVEN, INTEGER, EVEN, {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},  {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}, factorial, FACTORIAL,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DOUBLEFACTORIAL, SQUARE, DOUBLESQUARE, PRIME, PALINDROME.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What does automata mean?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the plural of automaton, and it means  “something that works automatically”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languages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are two types of languages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Formal Languages (Syntactic languages)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Informal Languages (Semantic languages)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Alphabets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finite non-empty set of symbols (called letters), is called an alphabet. It is denoted by Σ ( Greek letter sigma).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 = {a,b}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Σ = {0,1}  (important as this is the language which the computer understands.)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 = {i,j,k}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Certain version of language ALGOL has 113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 (alphabet) includes letters, digits and a variety of operators including sequential operators such as GOTO and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Strings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Concatenation of finite number of letters from the alphabet is called a string.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Σ = {a,b} then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abab, aaabb, ababababababababab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Empty string or null string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Sometimes a string with no symbol at all is used, denoted by (Small Greek letter Lambda) λ or (Capital Greek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 Lambda) Λ, is called an empty string or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capital lambda will mostly be used to denote the empty string, in further discussion.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Words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Words are strings belonging to some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Σ= {x} then a language L can be defined as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L={x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n=1,2,3,…..} or L={x,xx,xxx,….}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x,xx,… are the words of 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words are strings, but not all strings are words.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Valid/In-valid alphabets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While defining an alphabet, an alphabet may contain letters consisting of group of symbols for example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{B,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 bab, d}.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 consider an alphabet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{B, Ba, bab, d} and a string BababB.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string can be tokenized in two different ways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(Ba), (bab), (B)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(B), (abab), (B)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the second group cannot be identified as a string, defined over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 = {a, b}.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when this string is scanned by the compiler (Lexical Analyzer), first symbol B is identified as a letter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belonging to Σ, while for the second letter the lexical analyzer would not be able to identify, so while defining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it should be kept in mind that ambiguity should not be created.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While defining an alphabet of letters consisting of more than one symbols, no letter should be started with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 of the same alphabet i.e. one letter should not be the prefix of another. However, a letter may be ended in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 of same alphabet.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Conclusion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{B, aB, bab, d}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{B, Ba, bab, d}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is a valid alphabet while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is an in-valid alphabet.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Length of Strings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length of string s, denoted by |s|, is the number of letters in the string.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Σ={a,b}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s=ababa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|s|=5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Σ= {B, aB, bab, d}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s=BaBbabBd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Tokenizing=(B), (aB), (bab), (B), (d)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|s|=5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Reverse of a String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reverse of a string s denoted by Rev(s) or 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 is obtained by writing the letters of s in reverse order.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s=abc is a string defined over Σ={a,b,c}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Rev(s) or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r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cba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Σ= {B, aB, bab, d}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s=BaBbabBd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Rev(s)=dBbabaBB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Defining Languages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languages can be defined in different ways , such as Descriptive definition, Recursive definition, using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Expressions(RE) and using Finite Automaton(FA) etc.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Descriptive definition of language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is defined, describing the conditions imposed on its words. 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 L of strings of odd length, defined over Σ={a},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L={a, aaa, aaaaa,…..}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of strings that does not start with a, defined over Σ ={a,b,c},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 ={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b, c, ba, bb, bc, ca, cb,  cc, 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of strings of length 2, defined over Σ ={0,1,2},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L={00, 01, 02,10, 11,12,20,21,22}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of strings ending in 0, defined over  Σ ={0,1},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L={0,00,10,000,010,100,110,…}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EQUAL, of strings with number of a’s equal to number of b’s, defined over Σ={a,b}, can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{Λ ,ab,aabb,abab,baba,abba,…}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EVEN-EVEN, of strings with even number of a’s and even number of b’s, defined over Σ={a,b},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{Λ, aa, bb, aaaa,aabb,abab, abba, baab, baba, bbaa, bbbb,…}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INTEGER, of strings defined over Σ={-,0,1,2,3,4,5,6,7,8,9}, can be written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INTEGER = {…,-2,-1,0,1,2,…}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EVEN, of		stings defined over Σ={-,0,1,2,3,4,5,6,7,8,9}, can be written as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EVEN = { …,-4,-2,0,2,4,…}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}, of strings defined over Σ={a,b},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n=1,2,3,…},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{ab, aabb, aaabbb,aaaabbbb,…}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}, of strings defined over Σ={a,b},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n=1,2,3,…},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{aba, aabbaa, aaabbbaaa,aaaabbbbaaaa,…}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factorial, of strings defined over Σ={0,1,2,3,4,5,6,7,8,9} i.e.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{1,2,6,24,120,…}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FACTORIAL, of strings defined over Σ={a},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n!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n=1,2,3,…},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{a,aa,aaaaaa,…}. It is to be noted that the language FACTORIAL can be defined over any single letter alphabet.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DOUBLEFACTORIAL, of strings defined over Σ={a, b},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n!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n!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n=1,2,3,…}, can be written as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{ab, aabb, aaaaaabbbbbb,…}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SQUARE, of strings defined over Σ={a}, as 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28545" y="5715000"/>
            <a:ext cx="2962910" cy="11671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0135" y="7385050"/>
            <a:ext cx="3127375" cy="111887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n=1,2,3,…},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{a, aaaa, aaaaaaaaa,…}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DOUBLESQUARE, of strings defined over Σ={a,b},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n=1,2,3,…},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{ab, aaaabbbb, aaaaaaaaabbbbbbbbb,…}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PRIME, of strings defined over Σ={a},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p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p is prime},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{aa,aaa,aaaaa,aaaaaaa,aaaaaaaaaaa…}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An Important language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PALINDROME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consisting of Λ and the strings s defined over Σ  such that Rev(s)=s.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denoted that the words of PALINDROME are called palindromes.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Σ={a,b},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PALINDROME={Λ , a, b, aa, bb, aaa, aba, bab, bbb, ...}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are as many palindromes of length 2n as there are of length 2n-1.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prove the above remark, the following is to be noted: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of strings of length ‘m’ defined over   alphabet of ‘n’ letters is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of strings of length 2, defined over Σ={a,b} is L={aa, ab, ba, bb} i.e. number of strings =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of strings of length 3, defined over Σ={a,b} is L={aaa, aab, aba, baa, abb, bab, bba, bbb} i.e.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of strings =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calculate the number of palindromes of  length(2n), consider the following diagram,  </a:t>
            </a:r>
            <a:endParaRPr lang="ko-KR" altLang="en-US" dirty="0" smtClean="0" sz="936"/>
          </a:p>
          <a:p>
            <a:pPr marL="0" indent="0" defTabSz="15240" algn="l">
              <a:lnSpc>
                <a:spcPts val="9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there are as many palindromes of length 2n as there are the strings of length n i.e. the required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of palindromes are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calculate the number of palindromes of length (2n-1) with ‘a’ as the middle letter, consider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diagram,</a:t>
            </a:r>
            <a:endParaRPr lang="ko-KR" altLang="en-US" dirty="0" smtClean="0" sz="936"/>
          </a:p>
          <a:p>
            <a:pPr marL="0" indent="0" defTabSz="15240" algn="l">
              <a:lnSpc>
                <a:spcPts val="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there are as many palindromes of length 2n-1 as there are the strings of length n-1 i.e.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required number of palindromes are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 the number of palindromes of length 2n-1, with ‘ b ’ as middle letter, will be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as well. Hence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total number of palindromes of length 2n-1 will be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2 (2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)=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6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3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 Star Closure, Plus operation, recursive definition of languages, INTEGER, EVEN, factorial,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PALINDROME,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}, languages of strings (i) ending in a, (ii) beginning and ending in same letters, (iii)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containing aa or bb (iv) containing exactly one 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Kleene Star Closure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Given Σ, then the Kleene Star Closure of the alphabet Σ, denoted by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is the collection of all strings defined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over Σ, including Λ.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Kleene Star Closure can be defined over any set of strings.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Examples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Σ = {x}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{Λ, x, xx, xxx, xxxx, ….}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Σ = {0,1}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{Λ, 0, 1, 00, 01, 10, 11, ….}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Σ = {aaB, c}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{Λ, aaB, c, aaBaaB, aaBc, caaB, cc, ….}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Languages generated by Kleene Star Closure of set of strings, are infinite languages. (By infinite language, it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supposed that the language contains infinite many words, each of finite length).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PLUS Operation (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</a:rPr>
              <a:t>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Plus Operation is same as Kleene Star Closure except that it does not generate  Λ (null string), automatically.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Σ = {0,1}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{0, 1, 00, 01, 10, 11, ….}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Σ = {aab, c}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{aab, c, aabaab, aabc, caab, cc, ….}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Kleene Star can also be operated on any string i.e.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can be considered to be all possible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strings defined over {a}, which shows that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generates Λ, a, aa, aaa, …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also be noted that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considered to be all possible non empty strings defined over {a}, which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shows that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generates a, aa, aaa, aaaa, …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Recursive definition of languages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following three steps are used in recursive definition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Some basic words are specified in the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Rules for constructing more words are defined in the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the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Defining language of INTEGER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is in INTEGER.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x is in INTEGER then x+1 and x-1 are also in INTEGER.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INTEGER.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Defining language of EVEN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is in EVEN.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x is in EVEN then x+2 and x-2 are also in EVEN.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EVEN.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Defining the language factorial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0!=1, so 1 is in factorial.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n!=n*(n-1)! is in factorial.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factorial.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Defining the language PALINDROME, defined over Σ = {a,b}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and b are in PALINDROME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palindrome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Defining the language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</a:rPr>
              <a:t>}, n=1,2,3,… , of strings defined over Σ={a,b}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 is in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x is in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}, then axb is in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Defining the language L, of strings ending in a , defined over  Σ={a,b}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is in 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L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Defining the language L, of strings beginning and ending in same letters , defined over  Σ={a, b}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and b are in L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L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Defining the language L, of strings containing aa or bb , defined over       Σ={a, b}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and bb are in L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L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Defining the language L, of strings containing exactly one a, defined over       Σ={a, b}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is in L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strings except those constructed in above, are allowed to be in L </a:t>
            </a:r>
            <a:endParaRPr lang="ko-KR" altLang="en-US" dirty="0" smtClean="0" sz="936"/>
          </a:p>
          <a:p>
            <a:pPr marL="0" indent="0" defTabSz="15240" algn="l">
              <a:lnSpc>
                <a:spcPts val="2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1" name="Rect 3"/>
          <p:cNvSpPr>
            <a:spLocks noGrp="1" noChangeArrowheads="1"/>
          </p:cNvSpPr>
          <p:nvPr/>
        </p:nvSpPr>
        <p:spPr>
          <a:xfrm rot="0">
            <a:off x="2048510" y="2719070"/>
            <a:ext cx="4289425" cy="358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if x is in L then s(x) is also in L, where s belongs to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endParaRPr lang="ko-KR" altLang="en-US" dirty="0" smtClean="0" sz="609"/>
          </a:p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(a)s(a) and (b)s(b) are also in L, where s belongs to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endParaRPr lang="ko-KR" altLang="en-US" dirty="0" smtClean="0" sz="609"/>
          </a:p>
          <a:p>
            <a:pPr marL="0" indent="0" defTabSz="1524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s(aa)s and s(bb)s are also in L, where s belongs to 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endParaRPr lang="ko-KR" altLang="en-US" dirty="0" smtClean="0" sz="609"/>
          </a:p>
          <a:p>
            <a:pPr marL="0" indent="0" defTabSz="1524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s(aa)s is also in L, where s belongs to 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4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RE, Recursive definition of RE, defining languages by RE, { x}*, { x}+, {a+b}*, Language of strings having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exactly one a, Language of strings of even length, Language of strings of odd length, RE defines unique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(as Remark), Language of strings having at least one a, Language of strings having at least one a and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one b, Language of strings starting with aa and ending in bb, Language of strings starting with and ending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different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Regular Expression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discussed earlier  that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generates Λ, a, aa, aaa, … and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generates  a, aa, aaa, aaaa, …, so the 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{Λ, a, aa, aaa, …}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{a, aa, aaa, aaaa, …} can simply be expressed by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respectively.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are called the regular expressions   (RE) for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respectively.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Recursive definition of Regular Expression(RE)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Every letter of Σ including Λ is a regular expression.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If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regular expressions then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+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are also regular expressions.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3: Nothing else is a regular expression.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3 (Regular Expressions) </a:t>
            </a:r>
            <a:endParaRPr lang="ko-KR" altLang="en-US" dirty="0" smtClean="0" sz="936" u="sng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 L={Λ, x, xx, xxx,…} of strings, defined over Σ = {x}.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We can write this language as the Kleene star closure of alphabet Σ or L=Σ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={x}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.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can also be expressed by the regular expression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 the language  L={x, xx, xxx,…}, defined over Σ = {x}, can be expressed by the regular expression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consider another language L, consisting of all possible strings, defined over Σ = {a, b}. This language can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also be expressed by the regular expression (a + b)*.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consider another language L, of strings having exactly one a, defined over Σ = {a, b}, then it’s regular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expression may be b*ab*.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consider another language L, of even length, defined over Σ = {a, b}, then it’s regular expression may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((a+b)(a+b))*.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consider another language L, of odd length, defined over Σ = {a, b}, then it’s regular expression may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(a+b)((a+b)(a+b))* or ((a+b)(a+b))*(a+b).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a language may be expressed by more than one regular expression, while given a regular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expression there exist a unique language generated by that regular expression.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language, defined over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 = {a ,  b} of words having at least one a, may be expressed by a  regular expression (a+b)*a(a+b)*.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language, defined over Σ = {a, b} of words having at least one a and one b, may be expressed by a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expression (a+b)*a(a+b)*b(a+b)*+ (a+b)*b(a+b)*a(a+b)*.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language, defined over Σ ={a, b}, of words starting with double a and ending in double b then its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expression may be  aa(a+b)*bb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Consider the language, defined over Σ ={a, b} of words starting with a  and ending in b OR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starting with b and ending in a, then its regular expression may be  a(a+b)*b+b(a+b)*a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4" name="Rect 3"/>
          <p:cNvSpPr>
            <a:spLocks noGrp="1" noChangeArrowheads="1"/>
          </p:cNvSpPr>
          <p:nvPr/>
        </p:nvSpPr>
        <p:spPr>
          <a:xfrm rot="0">
            <a:off x="1618615" y="3526790"/>
            <a:ext cx="1329690" cy="1581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generate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4, 5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expression of EVEN-EVEN language, Difference between a* + b* and (a+b)*, Equivalent regular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expressions; sum, product and closure of regular expressions; regular languages, finite languages are regular,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finite automaton, definition of FA, transition table, transition diagram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An important example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 Language EVEN-EVEN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of strings, defined over Σ={a, b} having even number of a’s and even number of b’s. i.e.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EVEN-EVEN = {Λ, aa, bb, aaaa,aabb,abab, abba, baab, baba, bbaa, bbbb,…}, its regular expression can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written as (aa+bb+(ab+ba)(aa+bb)*(ab+ba))*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important to be clear about the difference of the following regular expressions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a*+b*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(a+b)*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does not generate any string of concatenation of a and b, while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generates such strings.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Equivalent Regular Expressions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Two regular expressions are said to be equivalent if they generate the same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regular expressions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 + b)* (aa + bb)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 + b)*aa + ( a + b)*bb   then both regular expressions define the language of strings ending in aa or bb.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(aa + bb) 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 a + b) then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(aa + bb) + (a + b)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 = (aa + bb)  (a + 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(aaa + aab + bba + bbb)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)* = (aa + bb)*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Regular Languages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generated by any regular expression is called a regular language.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It is to be noted that if 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, 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 are regular expressions, corresponding to the languages L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75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then the languages generated by 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+ 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, 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( or 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) and    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*( or r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*) are also regular </a:t>
            </a:r>
            <a:endParaRPr lang="ko-KR" altLang="en-US" dirty="0" smtClean="0" sz="112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languages. </a:t>
            </a:r>
            <a:endParaRPr lang="ko-KR" altLang="en-US" dirty="0" smtClean="0" sz="112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if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expressed by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respectively then the language expressed by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is the 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+ 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or 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, is the 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of strings obtained by prefixing every string of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with every string of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*, is the 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*, of strings obtained by concatenating the strings of L, including the null string.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(aa+bb) 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(a+b) then the language of strings generated by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is also a regular language,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expressed by (aa+bb) + (a+b)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(aa+bb) 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(a+b) then the language  of strings generated by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is also a regular language, expressed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(aa+bb)(a+b)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r = (aa+bb) then the language of strings generated by r*, is also a regular language, expressed by (aa+bb)*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3090" y="2910840"/>
            <a:ext cx="1508760" cy="144145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All finite languages are regular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L, defined over Σ = {a,b}, of strings of length 2, starting with a, then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 = {aa, ab}, may be expressed by the regular expression aa+ab. Hence L, by definition, is a regular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if a language contains even thousand words, its RE may be expressed, placing ‘ + ’ between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the words.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the special structure of RE is not important.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= {aaa, aab, aba, abb, baa, bab, bba, bbb}, that may be expressed by a 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aaa+aab+aba+abb+baa+bab+bba+bbb, which is equivalent to (a+b)(a+b)(a+b).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Introduction to Finite Automaton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game board  that contains 64 boxes </a:t>
            </a:r>
            <a:endParaRPr lang="ko-KR" altLang="en-US" dirty="0" smtClean="0" sz="936"/>
          </a:p>
          <a:p>
            <a:pPr marL="0" indent="0" defTabSz="15240" algn="l">
              <a:lnSpc>
                <a:spcPts val="1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are some pieces of paper. Some are of white colour while others are of black colour. The number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pieces of paper are 64 or less. The possible arrangements under which these pieces of paper can be placed in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boxes, are finite. To start the game, one of the  arrangements is supposed to be initial arrangement. There is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pair of dice that can generate the numbers 2,3,4,…12 . For each number generated, a unique arrangement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associated among the possible arrangements.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shows that the total number of transition rules of arrangement are finite. One and more arrangements can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supposed to be the winning arrangement. It can be observed that the winning of the game depends on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sequence in which the numbers are generated. This structure of game can be considered to be a finite automaton.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4 (Finite Automaton)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Finite automaton (FA), is a collection of the followings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number of states, having one initial and some (maybe none) final states.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input letters (Σ) from which input strings are formed.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transitions i.e. for each state and for each input letter there is a transition showing how to move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one state to another.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 = {a,b}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States: x, y, z where x is an initial state and z is final state.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Transitions: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state x reading a, go to state z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state x reading b, go to state 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state y reading a, b  go to state 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state z reading a, b go to state z </a:t>
            </a:r>
            <a:endParaRPr lang="ko-KR" altLang="en-US" dirty="0" smtClean="0" sz="936"/>
          </a:p>
          <a:p>
            <a:pPr marL="0" indent="0" defTabSz="15240" algn="l">
              <a:lnSpc>
                <a:spcPts val="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These transitions can be expressed by the following table called transition table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1385" y="731520"/>
            <a:ext cx="3044825" cy="12433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69590" y="2407920"/>
            <a:ext cx="1423035" cy="116713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Reading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Reading 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 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information of an FA, given in the previous table, can also be depicted by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diagram, called the transition diagram, of the given FA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–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transition diagram is an FA accepting the language of strings, defined over Σ = {a, b}, starting with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a. It may be noted that this language may be expressed by the regular expression a(a + b)* </a:t>
            </a:r>
            <a:endParaRPr lang="ko-KR" altLang="en-US" dirty="0" smtClean="0" sz="936"/>
          </a:p>
          <a:p>
            <a:pPr marL="0" indent="0" defTabSz="15240" algn="l">
              <a:lnSpc>
                <a:spcPts val="4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1" name="Rect 3"/>
          <p:cNvSpPr>
            <a:spLocks noGrp="1" noChangeArrowheads="1"/>
          </p:cNvSpPr>
          <p:nvPr/>
        </p:nvSpPr>
        <p:spPr>
          <a:xfrm rot="0">
            <a:off x="4297680" y="2432050"/>
            <a:ext cx="345440" cy="10763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Z+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2971800"/>
            <a:ext cx="377825" cy="5975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94050" y="3188335"/>
            <a:ext cx="1149350" cy="381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29585" y="3313430"/>
            <a:ext cx="164465" cy="73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73680" y="7379335"/>
            <a:ext cx="1996440" cy="11156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8840" y="4629785"/>
            <a:ext cx="3477895" cy="11614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87040" y="6056630"/>
            <a:ext cx="1755775" cy="47815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5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Different notations of transition diagrams, languages of strings of even length, Odd length, starting with b,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ending in a, beginning with b, not beginning with b, beginning and  ending in same letters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to indicate the initial state, an arrow head can also be placed before that state and that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final state with double circle, as shown below. It is also to be noted that while expressing an FA by its transition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diagram, the labels of states are not necessary. 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Σ = {a,b}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States: x, y,  where x is both initial and final state.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Transitions: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state x reading a or b go to state y.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state y reading a or b  go to state x.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These transitions can be expressed by the following transition table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±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above transition table may be depicted by the following transition diagram.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transition diagram is an FA accepting the language of strings, defined over Σ={a, b} of even length.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this language may be expressed by the regular expression ((a+ b) (a + b))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Example: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Σ={a, b}, starting with b. The language L may be expressed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RE  b(a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may be accepted by the following FA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––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Σ={a, b}, ending in a. The language L may be expressed by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  (a+b)*a.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4" name="Rect 3"/>
          <p:cNvSpPr>
            <a:spLocks noGrp="1" noChangeArrowheads="1"/>
          </p:cNvSpPr>
          <p:nvPr/>
        </p:nvSpPr>
        <p:spPr>
          <a:xfrm rot="0">
            <a:off x="4599305" y="7653655"/>
            <a:ext cx="12636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5" name="Rect 3"/>
          <p:cNvSpPr>
            <a:spLocks noGrp="1" noChangeArrowheads="1"/>
          </p:cNvSpPr>
          <p:nvPr/>
        </p:nvSpPr>
        <p:spPr>
          <a:xfrm rot="0">
            <a:off x="3688080" y="2917190"/>
            <a:ext cx="1634490" cy="51600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Reading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Reading  </a:t>
            </a:r>
            <a:endParaRPr lang="ko-KR" altLang="en-US" dirty="0" smtClean="0" sz="936"/>
          </a:p>
          <a:p>
            <a:pPr marL="0" indent="0" defTabSz="15240" algn="l">
              <a:lnSpc>
                <a:spcPts val="9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9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7970" y="1014730"/>
            <a:ext cx="1798320" cy="5918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9770" y="1703705"/>
            <a:ext cx="1298575" cy="13531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70505" y="4206240"/>
            <a:ext cx="1990725" cy="12922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4305" y="5845810"/>
            <a:ext cx="1993265" cy="11918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04945" y="8092440"/>
            <a:ext cx="1899285" cy="108521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may be accepted by the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shown aside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may be another FA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the given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language, as shown aside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846" u="sng">
                <a:solidFill>
                  <a:srgbClr val="000000"/>
                </a:solidFill>
                <a:latin typeface="Times New Roman"/>
                <a:ea typeface="Times New Roman"/>
              </a:rPr>
              <a:t>Note</a:t>
            </a:r>
            <a:endParaRPr lang="ko-KR" altLang="en-US" dirty="0" smtClean="0" sz="84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corresponding to a given language there may be more than one FA accepting that language,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but for a given FA there is a unique language accepted by that FA.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also to be noted that given the languages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,where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The language of strings, defined over Σ ={a, b}, beginning with a.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The language of strings, defined over Σ ={a, b}, not beginning with b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does not belong to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while it does belong to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This fact may be depicted by the corresponding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transition diagrams of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 u="sng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Corresponding to L</a:t>
            </a:r>
            <a:r>
              <a:rPr lang="en-US" altLang="ko-KR" dirty="0" smtClean="0" sz="609" u="sng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L1 may be  expressed by the regular expression a(a + b)*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</a:rPr>
              <a:t> Corresponding to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expressed by the regular expression a(a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+ Λ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 of length two or more, defined over Σ = {a, b}, beginning with and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ending in same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the following regular expression  a(a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+ b(a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if the condition on the length of string is not imposed in the above language then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strings a and b will then belong to the language.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L may be accepted by the FA as shown aside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8" name="Rect 3"/>
          <p:cNvSpPr>
            <a:spLocks noGrp="1" noChangeArrowheads="1"/>
          </p:cNvSpPr>
          <p:nvPr/>
        </p:nvSpPr>
        <p:spPr>
          <a:xfrm rot="0">
            <a:off x="4358640" y="1947545"/>
            <a:ext cx="1911985" cy="6888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46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</a:t>
            </a:r>
            <a:endParaRPr lang="ko-KR" altLang="en-US" dirty="0" smtClean="0" sz="936"/>
          </a:p>
          <a:p>
            <a:pPr marL="0" indent="0" defTabSz="15240" algn="l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39" name="Rect 3"/>
          <p:cNvSpPr>
            <a:spLocks noGrp="1" noChangeArrowheads="1"/>
          </p:cNvSpPr>
          <p:nvPr/>
        </p:nvSpPr>
        <p:spPr>
          <a:xfrm rot="0">
            <a:off x="3864610" y="999490"/>
            <a:ext cx="2098040" cy="78581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40" name="Rect 3"/>
          <p:cNvSpPr>
            <a:spLocks noGrp="1" noChangeArrowheads="1"/>
          </p:cNvSpPr>
          <p:nvPr/>
        </p:nvSpPr>
        <p:spPr>
          <a:xfrm rot="0">
            <a:off x="3343910" y="978535"/>
            <a:ext cx="2518410" cy="80740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2465" y="3100070"/>
            <a:ext cx="1896110" cy="1078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0295" y="5135880"/>
            <a:ext cx="295275" cy="4660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0" y="6205855"/>
            <a:ext cx="1603375" cy="4692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34385" y="7534910"/>
            <a:ext cx="1310640" cy="2559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26410" y="7318375"/>
            <a:ext cx="299085" cy="4756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50210" y="4453255"/>
            <a:ext cx="1606550" cy="47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889250" y="8537575"/>
            <a:ext cx="1584960" cy="46609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5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of strings beginning with and ending in different letters, Accepting all strings, accepting non-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empty strings, accepting no string, containing double a’s, having double 0’s or double 1’s, containing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triple a’s or triple b’s,  EVEN-EVEN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 = {a, b}, beginning with and ending in different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the following regular expression a(a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+ b(a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may be accepted by the following FA 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L, defined over Σ = {a, b} of all strings including Λ. The language L may be accepted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the following FA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also be accepted by the following FA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the regular expression 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, defined over Σ = {a, b} of all non empty strings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language may be expressed by the regular expression 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FA, defined over Σ = {a, b}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the above FA does not accept any string, even it does not accept the null string; as there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path starting from initial state and ending in final state.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Equivalent FAs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two FAs are said to be equivalent, if they accept the same language, as shown in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FAs.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3" name="Rect 3"/>
          <p:cNvSpPr>
            <a:spLocks noGrp="1" noChangeArrowheads="1"/>
          </p:cNvSpPr>
          <p:nvPr/>
        </p:nvSpPr>
        <p:spPr>
          <a:xfrm rot="0">
            <a:off x="4316095" y="3352800"/>
            <a:ext cx="857250" cy="5577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44" name="Rect 3"/>
          <p:cNvSpPr>
            <a:spLocks noGrp="1" noChangeArrowheads="1"/>
          </p:cNvSpPr>
          <p:nvPr/>
        </p:nvSpPr>
        <p:spPr>
          <a:xfrm rot="0">
            <a:off x="3639185" y="3161030"/>
            <a:ext cx="1464310" cy="56934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5+ </a:t>
            </a:r>
            <a:endParaRPr lang="ko-KR" altLang="en-US" dirty="0" smtClean="0" sz="936"/>
          </a:p>
          <a:p>
            <a:pPr marL="0" indent="0" defTabSz="15240" algn="l">
              <a:lnSpc>
                <a:spcPts val="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2+ </a:t>
            </a:r>
            <a:endParaRPr lang="ko-KR" altLang="en-US" dirty="0" smtClean="0" sz="936"/>
          </a:p>
          <a:p>
            <a:pPr marL="0" indent="0" defTabSz="15240" algn="l">
              <a:lnSpc>
                <a:spcPts val="1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7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45" name="Rect 3"/>
          <p:cNvSpPr>
            <a:spLocks noGrp="1" noChangeArrowheads="1"/>
          </p:cNvSpPr>
          <p:nvPr/>
        </p:nvSpPr>
        <p:spPr>
          <a:xfrm rot="0">
            <a:off x="3014345" y="3130550"/>
            <a:ext cx="2174240" cy="58000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7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–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6375" y="3230880"/>
            <a:ext cx="2167255" cy="4940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31135" y="850265"/>
            <a:ext cx="1605915" cy="47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31135" y="1405255"/>
            <a:ext cx="1605915" cy="4692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11370" y="1405255"/>
            <a:ext cx="295910" cy="4660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95270" y="4337050"/>
            <a:ext cx="2120900" cy="1905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has already been discussed, while in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there is no final state and in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there is a final state but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disconnected as	the states 2 and 3 are disconnected.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also be noted that the language of strings accepted by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	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denoted by the empty set i.e. 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 } OR Ø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 , defined over Σ = {a, b}, containing double 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the regular expression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(aa)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This language may be accepted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the following FA.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Σ={0, 1}, having double 0’s or double 1’s, The language 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may be expressed by the regular expression (0+1)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(00 + 11) (0+1)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may be accepted by the following FA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0,1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2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8" name="Rect 3"/>
          <p:cNvSpPr>
            <a:spLocks noGrp="1" noChangeArrowheads="1"/>
          </p:cNvSpPr>
          <p:nvPr/>
        </p:nvSpPr>
        <p:spPr>
          <a:xfrm rot="0">
            <a:off x="4709160" y="1661160"/>
            <a:ext cx="257175" cy="16579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3+</a:t>
            </a:r>
            <a:endParaRPr lang="ko-KR" altLang="en-US" dirty="0" smtClean="0" sz="936"/>
          </a:p>
        </p:txBody>
      </p:sp>
      <p:sp>
        <p:nvSpPr>
          <p:cNvPr id="49" name="Rect 3"/>
          <p:cNvSpPr>
            <a:spLocks noGrp="1" noChangeArrowheads="1"/>
          </p:cNvSpPr>
          <p:nvPr/>
        </p:nvSpPr>
        <p:spPr>
          <a:xfrm rot="0">
            <a:off x="3410585" y="1033145"/>
            <a:ext cx="1506855" cy="2597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3+ </a:t>
            </a:r>
            <a:endParaRPr lang="ko-KR" altLang="en-US" dirty="0" smtClean="0" sz="936"/>
          </a:p>
        </p:txBody>
      </p:sp>
      <p:sp>
        <p:nvSpPr>
          <p:cNvPr id="50" name="Rect 3"/>
          <p:cNvSpPr>
            <a:spLocks noGrp="1" noChangeArrowheads="1"/>
          </p:cNvSpPr>
          <p:nvPr/>
        </p:nvSpPr>
        <p:spPr>
          <a:xfrm rot="0">
            <a:off x="2807335" y="1112520"/>
            <a:ext cx="1680210" cy="4727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1-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1-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0150" y="1307465"/>
            <a:ext cx="2249170" cy="14814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60850" y="2856230"/>
            <a:ext cx="1356360" cy="134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Σ={a, b}, having triple a’s or triple b’s.   The language L may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 expressed by RE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(aaa + bbb)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may be accepted by the FA as shown aside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EVEN-EVEN language, defined over Σ = {a, b}. As discussed earlier that EVEN-EVEN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can be expressed by the regular expression  (aa+bb+(ab+ba)(aa+bb)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(ab+ba))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endParaRPr lang="ko-KR" altLang="en-US" dirty="0" smtClean="0" sz="609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EVEN-EVEN language may be accepted by the FA as shown aside </a:t>
            </a:r>
            <a:endParaRPr lang="ko-KR" altLang="en-US" dirty="0" smtClean="0" sz="936"/>
          </a:p>
          <a:p>
            <a:pPr marL="0" indent="0" defTabSz="15240" algn="l">
              <a:lnSpc>
                <a:spcPts val="3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3" name="Rect 3"/>
          <p:cNvSpPr>
            <a:spLocks noGrp="1" noChangeArrowheads="1"/>
          </p:cNvSpPr>
          <p:nvPr/>
        </p:nvSpPr>
        <p:spPr>
          <a:xfrm rot="0">
            <a:off x="5830570" y="1694815"/>
            <a:ext cx="19939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54" name="Rect 3"/>
          <p:cNvSpPr>
            <a:spLocks noGrp="1" noChangeArrowheads="1"/>
          </p:cNvSpPr>
          <p:nvPr/>
        </p:nvSpPr>
        <p:spPr>
          <a:xfrm rot="0">
            <a:off x="5257800" y="1344295"/>
            <a:ext cx="476250" cy="141097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936"/>
          </a:p>
        </p:txBody>
      </p:sp>
      <p:sp>
        <p:nvSpPr>
          <p:cNvPr id="55" name="Rect 3"/>
          <p:cNvSpPr>
            <a:spLocks noGrp="1" noChangeArrowheads="1"/>
          </p:cNvSpPr>
          <p:nvPr/>
        </p:nvSpPr>
        <p:spPr>
          <a:xfrm rot="0">
            <a:off x="4883150" y="1295400"/>
            <a:ext cx="1134745" cy="27920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</p:txBody>
      </p:sp>
      <p:sp>
        <p:nvSpPr>
          <p:cNvPr id="56" name="Rect 3"/>
          <p:cNvSpPr>
            <a:spLocks noGrp="1" noChangeArrowheads="1"/>
          </p:cNvSpPr>
          <p:nvPr/>
        </p:nvSpPr>
        <p:spPr>
          <a:xfrm rot="0">
            <a:off x="4077970" y="1344295"/>
            <a:ext cx="1583055" cy="2853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1975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endParaRPr lang="ko-KR" altLang="en-US" dirty="0" smtClean="0" sz="1975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7910" y="2807335"/>
            <a:ext cx="840740" cy="9937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56430" y="3584575"/>
            <a:ext cx="411480" cy="365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56430" y="3950335"/>
            <a:ext cx="1066800" cy="11334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38070" y="5139055"/>
            <a:ext cx="3532505" cy="28924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77640" y="8028305"/>
            <a:ext cx="1469390" cy="113728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5, 6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corresponding to finite languages(using both methods), Transition graphs.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FA corresponding to finite languages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 = {Λ, b, ab, bb}, defined over Σ ={a, b}, expressed by Λ + b + ab + bb OR  Λ + b (Λ + a + b).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accepted by the FA as shown aside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5+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the states x and y are called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Dead States, Waste Baskets or Davey John Lockers, as the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moment one enters these states there is no way to leave it.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to build an FA accepting the language having less number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strings, the tree structure may also help in this regard, which can be observed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in the following transition diagram for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Language L, discussed in the above example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1±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2+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7+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 = {aa, bab, aabb, bbba}, defined over Σ ={a, b},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expressed by aa + bab + aabb + bbba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aa (Λ + bb) + b (ab + bba)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language may be accepted by the FA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shown aside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  <a:ea typeface="Times New Roman"/>
              </a:rPr>
              <a:t>11+ </a:t>
            </a:r>
            <a:endParaRPr lang="ko-KR" altLang="en-US" dirty="0" smtClean="0" sz="75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9" name="Rect 3"/>
          <p:cNvSpPr>
            <a:spLocks noGrp="1" noChangeArrowheads="1"/>
          </p:cNvSpPr>
          <p:nvPr/>
        </p:nvSpPr>
        <p:spPr>
          <a:xfrm rot="0">
            <a:off x="5702935" y="7696200"/>
            <a:ext cx="18351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0" name="Rect 3"/>
          <p:cNvSpPr>
            <a:spLocks noGrp="1" noChangeArrowheads="1"/>
          </p:cNvSpPr>
          <p:nvPr/>
        </p:nvSpPr>
        <p:spPr>
          <a:xfrm rot="0">
            <a:off x="4895215" y="7628890"/>
            <a:ext cx="723265" cy="5613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61" name="Rect 3"/>
          <p:cNvSpPr>
            <a:spLocks noGrp="1" noChangeArrowheads="1"/>
          </p:cNvSpPr>
          <p:nvPr/>
        </p:nvSpPr>
        <p:spPr>
          <a:xfrm rot="0">
            <a:off x="4660265" y="7680960"/>
            <a:ext cx="766445" cy="89027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62" name="Rect 3"/>
          <p:cNvSpPr>
            <a:spLocks noGrp="1" noChangeArrowheads="1"/>
          </p:cNvSpPr>
          <p:nvPr/>
        </p:nvSpPr>
        <p:spPr>
          <a:xfrm rot="0">
            <a:off x="4462145" y="5809615"/>
            <a:ext cx="1220470" cy="27247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7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7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63" name="Rect 3"/>
          <p:cNvSpPr>
            <a:spLocks noGrp="1" noChangeArrowheads="1"/>
          </p:cNvSpPr>
          <p:nvPr/>
        </p:nvSpPr>
        <p:spPr>
          <a:xfrm rot="0">
            <a:off x="4245610" y="3620770"/>
            <a:ext cx="1281430" cy="53066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endParaRPr lang="ko-KR" altLang="en-US" dirty="0" smtClean="0" sz="936"/>
          </a:p>
          <a:p>
            <a:pPr marL="0" indent="0" defTabSz="15240" algn="l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7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3+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 </a:t>
            </a:r>
            <a:endParaRPr lang="ko-KR" altLang="en-US" dirty="0" smtClean="0" sz="936"/>
          </a:p>
        </p:txBody>
      </p:sp>
      <p:sp>
        <p:nvSpPr>
          <p:cNvPr id="64" name="Rect 3"/>
          <p:cNvSpPr>
            <a:spLocks noGrp="1" noChangeArrowheads="1"/>
          </p:cNvSpPr>
          <p:nvPr/>
        </p:nvSpPr>
        <p:spPr>
          <a:xfrm rot="0">
            <a:off x="3663950" y="2822575"/>
            <a:ext cx="2058035" cy="6065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5+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10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= {w belongs to {a,b}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length(w)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≥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and w neither  ends in aa nor bb}.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the regular expression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(ab+ba)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may be accepted by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57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95855" y="709930"/>
            <a:ext cx="1910715" cy="1051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1430" y="5373370"/>
            <a:ext cx="2392680" cy="22923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1430" y="2612390"/>
            <a:ext cx="2392680" cy="229171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building an FA corresponding to the language L, discussed in the above example, seems to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 quite difficult, but the same can be done using tree structure along with the technique discussed in the book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Languages and Theory of Computation, by J. C. Martin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 that the strings ending in aa, ab, ba and bb should end in the states labeled as aa, ab, ba and bb, respectively;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shown in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Λ  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determined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 = {w belongs to {a,b}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 w does not end in aa}.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the regular expression Λ + a + b +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(ab+ba+bb). This language may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 accepted by the following FA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Λ  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5 (Transition Graph)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Definition: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Transition graph (TG), is a collection of the followings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number of states, at least one of which is start state and some (maybe none) final states.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input letters (Σ) from which input strings are formed.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transitions that show how to go from one state to another based on reading specified substrings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letters, possibly even the null string (Λ). </a:t>
            </a:r>
            <a:endParaRPr lang="ko-KR" altLang="en-US" dirty="0" smtClean="0" sz="936"/>
          </a:p>
          <a:p>
            <a:pPr marL="0" indent="0" defTabSz="15240"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69" name="Rect 3"/>
          <p:cNvSpPr>
            <a:spLocks noGrp="1" noChangeArrowheads="1"/>
          </p:cNvSpPr>
          <p:nvPr/>
        </p:nvSpPr>
        <p:spPr>
          <a:xfrm rot="0">
            <a:off x="4090670" y="960120"/>
            <a:ext cx="330200" cy="7162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5+ </a:t>
            </a:r>
            <a:endParaRPr lang="ko-KR" altLang="en-US" dirty="0" smtClean="0" sz="936"/>
          </a:p>
        </p:txBody>
      </p:sp>
      <p:sp>
        <p:nvSpPr>
          <p:cNvPr id="70" name="Rect 3"/>
          <p:cNvSpPr>
            <a:spLocks noGrp="1" noChangeArrowheads="1"/>
          </p:cNvSpPr>
          <p:nvPr/>
        </p:nvSpPr>
        <p:spPr>
          <a:xfrm rot="0">
            <a:off x="3684905" y="914400"/>
            <a:ext cx="1296670" cy="6175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9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71" name="Rect 3"/>
          <p:cNvSpPr>
            <a:spLocks noGrp="1" noChangeArrowheads="1"/>
          </p:cNvSpPr>
          <p:nvPr/>
        </p:nvSpPr>
        <p:spPr>
          <a:xfrm rot="0">
            <a:off x="3005455" y="960120"/>
            <a:ext cx="2067560" cy="63671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3 </a:t>
            </a:r>
            <a:endParaRPr lang="ko-KR" altLang="en-US" dirty="0" smtClean="0" sz="936"/>
          </a:p>
          <a:p>
            <a:pPr marL="0" indent="0" defTabSz="15240" algn="l">
              <a:lnSpc>
                <a:spcPts val="7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55265" y="3523615"/>
            <a:ext cx="2005965" cy="4813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530" y="6050280"/>
            <a:ext cx="1710055" cy="2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46705" y="6385560"/>
            <a:ext cx="1987550" cy="4813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75560" y="4199890"/>
            <a:ext cx="1987550" cy="8629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29585" y="8744585"/>
            <a:ext cx="1987550" cy="48196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8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6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of TGs: accepting all strings, accepting none, starting with b, not ending in b, containing aa,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containing aa or 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in TG there may exist more than one paths for certain string, while there may not exist any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path for certain string as well. If there exists at least one path for a certain string, starting from initial state and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ending in a final state, the string is supposed to be accepted by the TG, otherwise the string is supposed to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rejected. Obviously collection of accepted strings is the language accepted by the TG.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, defined over Σ = {a, b} of all strings including Λ.  The language L may be accepted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the following TG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also be accepted by the following TG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TGs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that in the first TG, no transition has been shown. Hence this TG does not accept any string,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defined over any alphabet. In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there are transitions for a and b at initial state but there is no transition at state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1. This TG still does not accept any string. In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there are transitions at both initial state and state 1, but it does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 accept any string.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none of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	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accepts any string, i.e. these TGs accept empty language. It may be noted that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TGs but not FA, while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is both TG and FA as well.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every FA is a TG as well, but the converse may not be true, i.e. every TG may not be an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FA.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Σ={a, b}, starting with b. The language L may be expressed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RE  b(a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may be accepted by the 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74" name="Rect 3"/>
          <p:cNvSpPr>
            <a:spLocks noGrp="1" noChangeArrowheads="1"/>
          </p:cNvSpPr>
          <p:nvPr/>
        </p:nvSpPr>
        <p:spPr>
          <a:xfrm rot="0">
            <a:off x="3696970" y="5657215"/>
            <a:ext cx="297180" cy="2711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endParaRPr lang="ko-KR" altLang="en-US" dirty="0" smtClean="0" sz="936"/>
          </a:p>
        </p:txBody>
      </p:sp>
      <p:sp>
        <p:nvSpPr>
          <p:cNvPr id="75" name="Rect 3"/>
          <p:cNvSpPr>
            <a:spLocks noGrp="1" noChangeArrowheads="1"/>
          </p:cNvSpPr>
          <p:nvPr/>
        </p:nvSpPr>
        <p:spPr>
          <a:xfrm rot="0">
            <a:off x="4556760" y="6053455"/>
            <a:ext cx="299720" cy="274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</p:txBody>
      </p:sp>
      <p:sp>
        <p:nvSpPr>
          <p:cNvPr id="76" name="Rect 3"/>
          <p:cNvSpPr>
            <a:spLocks noGrp="1" noChangeArrowheads="1"/>
          </p:cNvSpPr>
          <p:nvPr/>
        </p:nvSpPr>
        <p:spPr>
          <a:xfrm rot="0">
            <a:off x="4666615" y="6650990"/>
            <a:ext cx="11366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77" name="Rect 3"/>
          <p:cNvSpPr>
            <a:spLocks noGrp="1" noChangeArrowheads="1"/>
          </p:cNvSpPr>
          <p:nvPr/>
        </p:nvSpPr>
        <p:spPr>
          <a:xfrm rot="0">
            <a:off x="3773170" y="4535170"/>
            <a:ext cx="839470" cy="21704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 b </a:t>
            </a:r>
            <a:endParaRPr lang="ko-KR" altLang="en-US" dirty="0" smtClean="0" sz="936"/>
          </a:p>
        </p:txBody>
      </p:sp>
      <p:sp>
        <p:nvSpPr>
          <p:cNvPr id="78" name="Rect 3"/>
          <p:cNvSpPr>
            <a:spLocks noGrp="1" noChangeArrowheads="1"/>
          </p:cNvSpPr>
          <p:nvPr/>
        </p:nvSpPr>
        <p:spPr>
          <a:xfrm rot="0">
            <a:off x="2968625" y="3740150"/>
            <a:ext cx="2098040" cy="5327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8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34640" y="1337945"/>
            <a:ext cx="2060575" cy="10090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55010" y="2907665"/>
            <a:ext cx="1146175" cy="4692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97810" y="4053840"/>
            <a:ext cx="2152015" cy="19113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55010" y="7720330"/>
            <a:ext cx="1146175" cy="4667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5010" y="7141210"/>
            <a:ext cx="1146175" cy="4667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55010" y="6355080"/>
            <a:ext cx="1146175" cy="46609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Σ={a, b}, not		ending in b. The language L may be expressed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RE Λ + 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	, may be accepted by the 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Λ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+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 = {a, b}, containing double 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the following regular expression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(aa)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This language may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accepted by the following TG 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2+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Σ={a, b}, having double a or double b.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can be expressed by RE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(aa + bb)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*. </a:t>
            </a:r>
            <a:endParaRPr lang="ko-KR" altLang="en-US" dirty="0" smtClean="0" sz="609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language may also be expressed by the following TGs.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2+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the above TG if the states are not labeled then it may not be considered to be a single TG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81" name="Rect 3"/>
          <p:cNvSpPr>
            <a:spLocks noGrp="1" noChangeArrowheads="1"/>
          </p:cNvSpPr>
          <p:nvPr/>
        </p:nvSpPr>
        <p:spPr>
          <a:xfrm rot="0">
            <a:off x="4224655" y="1615440"/>
            <a:ext cx="598170" cy="51269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82" name="Rect 3"/>
          <p:cNvSpPr>
            <a:spLocks noGrp="1" noChangeArrowheads="1"/>
          </p:cNvSpPr>
          <p:nvPr/>
        </p:nvSpPr>
        <p:spPr>
          <a:xfrm rot="0">
            <a:off x="3441065" y="1542415"/>
            <a:ext cx="1476375" cy="64979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b,a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b,a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10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aa,bb </a:t>
            </a:r>
            <a:endParaRPr lang="ko-KR" altLang="en-US" dirty="0" smtClean="0" sz="936"/>
          </a:p>
          <a:p>
            <a:pPr marL="0" indent="0" defTabSz="15240" algn="l">
              <a:lnSpc>
                <a:spcPts val="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81910" y="5379720"/>
            <a:ext cx="2379980" cy="7740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5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63495" y="6351905"/>
            <a:ext cx="2441575" cy="15913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5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0" y="3221990"/>
            <a:ext cx="3056890" cy="205422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6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 u="sng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TGs accepting the languages: containing aaa or bbb, beginning and ending in different letters,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beginning and ending in same letters, EVEN-EVEN, a’s occur in even clumps and ends in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three or more b’s, example showing different paths traced by one string, Definition of GTG  </a:t>
            </a:r>
            <a:endParaRPr lang="ko-KR" altLang="en-US" dirty="0" smtClean="0" sz="112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 = {a, b}, having triple a or triple b.   The language L may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 expressed by RE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(aaa + bbb)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may be accepted by the 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endParaRPr lang="ko-KR" altLang="en-US" dirty="0" smtClean="0" sz="936"/>
          </a:p>
          <a:p>
            <a:pPr marL="0" indent="0" defTabSz="15240" algn="l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endParaRPr lang="ko-KR" altLang="en-US" dirty="0" smtClean="0" sz="936"/>
          </a:p>
          <a:p>
            <a:pPr marL="0" indent="0" defTabSz="15240" algn="l">
              <a:lnSpc>
                <a:spcPts val="1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 = {a, b}, beginning and ending in different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RE a(a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+ b(a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accepted by the 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85" name="Rect 3"/>
          <p:cNvSpPr>
            <a:spLocks noGrp="1" noChangeArrowheads="1"/>
          </p:cNvSpPr>
          <p:nvPr/>
        </p:nvSpPr>
        <p:spPr>
          <a:xfrm rot="0">
            <a:off x="4361815" y="3285490"/>
            <a:ext cx="113665" cy="13144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86" name="Rect 3"/>
          <p:cNvSpPr>
            <a:spLocks noGrp="1" noChangeArrowheads="1"/>
          </p:cNvSpPr>
          <p:nvPr/>
        </p:nvSpPr>
        <p:spPr>
          <a:xfrm rot="0">
            <a:off x="3840480" y="3234055"/>
            <a:ext cx="1579880" cy="17862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7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26410" y="753110"/>
            <a:ext cx="1722120" cy="128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9880" y="2618105"/>
            <a:ext cx="2023745" cy="15360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54350" y="4748530"/>
            <a:ext cx="1666875" cy="6737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31975" y="6096000"/>
            <a:ext cx="3879850" cy="6889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24455" y="6998335"/>
            <a:ext cx="2294890" cy="206629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 of length two or more, defined over Σ = {a, b}, beginning with and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ending in same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the following regular expression a(a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+ b(a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may be accepted by the following TG  </a:t>
            </a:r>
            <a:endParaRPr lang="ko-KR" altLang="en-US" dirty="0" smtClean="0" sz="936"/>
          </a:p>
          <a:p>
            <a:pPr marL="0" indent="0" defTabSz="15240" algn="l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EVEN-EVEN language, defined over Σ = {a, b}. As discussed earlier that EVEN-EVEN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can be expressed by a regular expression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(aa+bb+(ab+ba)(aa+bb)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(ab+ba))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endParaRPr lang="ko-KR" altLang="en-US" dirty="0" smtClean="0" sz="609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EVEN-EVEN may be accepted by the following TG 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L, defined over Σ={a, b}, in which a’s occur only in even clumps and that ends in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three or more b’s. The language L can be expressed by its regular expression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accepted by the following TG  </a:t>
            </a:r>
            <a:endParaRPr lang="ko-KR" altLang="en-US" dirty="0" smtClean="0" sz="936"/>
          </a:p>
          <a:p>
            <a:pPr marL="0" indent="0" defTabSz="15240" algn="l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15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89" name="Rect 3"/>
          <p:cNvSpPr>
            <a:spLocks noGrp="1" noChangeArrowheads="1"/>
          </p:cNvSpPr>
          <p:nvPr/>
        </p:nvSpPr>
        <p:spPr>
          <a:xfrm rot="0">
            <a:off x="5062855" y="5662930"/>
            <a:ext cx="1400175" cy="1435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90" name="Rect 3"/>
          <p:cNvSpPr>
            <a:spLocks noGrp="1" noChangeArrowheads="1"/>
          </p:cNvSpPr>
          <p:nvPr/>
        </p:nvSpPr>
        <p:spPr>
          <a:xfrm rot="0">
            <a:off x="1621790" y="5794375"/>
            <a:ext cx="1189355" cy="149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(aa)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b(b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+( (aa)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	bb.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string abbbabbbabba. It may be observed that the above string traces the following three paths,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the states)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(a)(b) (b) (b) (ab) (bb) (a) (bb) (a)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(-)(4)(4)(+)(+)(3)(2)(2)(1)(+)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(a)(b) ((b)(b)) (ab) (bb) (a) (bb) (a)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(-)(4)(+)(+)(+)(3)(2)(2)(1)(+)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(a)((b) (b)) (b) (ab) (bb) (a) (bb) (a)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(-) (4)(4)(4)(+) (3)(2)(2)(1)(+)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all these paths are successful, (i.e. the path starting from an initial state and ending in a final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state).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 the string abbbabbbabba is accepted by the given TG.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Generalized Transition Graphs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generalized transition graph (GTG) is a collection of three things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number of states, at least one of which is start state and some (maybe none) final states.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input letters (Σ) from which input strings are formed.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Directed edges connecting some pair of states labeled with regular expression.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in GTG, the labels of transition edges are corresponding regular expressions </a:t>
            </a:r>
            <a:endParaRPr lang="ko-KR" altLang="en-US" dirty="0" smtClean="0" sz="936"/>
          </a:p>
          <a:p>
            <a:pPr marL="0" indent="0" defTabSz="15240" algn="l">
              <a:lnSpc>
                <a:spcPts val="4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01950" y="3060065"/>
            <a:ext cx="2169795" cy="7105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81530" y="4474210"/>
            <a:ext cx="3139440" cy="1234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96310" y="6108065"/>
            <a:ext cx="1709420" cy="15913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04745" y="7867015"/>
            <a:ext cx="2529840" cy="53911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6, 7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of GTG accepting the languages of strings: containing aa or bb, beginning with and ending in same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letters, beginning with and ending in different letters, containing aaa or bbb,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Nondeterminism, Kleene’s theorem (part I, part II, part III), proof of Kleene’s theorem part I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 = {a,b}, containing double a or double b. The language 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be expressed by the following regular expression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(aa + bb)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accepted by the following GTG.</a:t>
            </a:r>
            <a:endParaRPr lang="ko-KR" altLang="en-US" dirty="0" smtClean="0" sz="936"/>
          </a:p>
          <a:p>
            <a:pPr marL="0" indent="0" defTabSz="15240" algn="l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 = {a, b}, beginning with and ending in same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the following regular expression (a+b)+  a(a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+ b(a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may be accepted by the following GTG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 of, defined over   Σ = {a, b}, beginning and ending in different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expressed by 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+ b(a + 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accepted by the following GTG </a:t>
            </a:r>
            <a:endParaRPr lang="ko-KR" altLang="en-US" dirty="0" smtClean="0" sz="936"/>
          </a:p>
          <a:p>
            <a:pPr marL="0" indent="0" defTabSz="15240" algn="l">
              <a:lnSpc>
                <a:spcPts val="1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L may be accepted by the following GTG as well   </a:t>
            </a:r>
            <a:endParaRPr lang="ko-KR" altLang="en-US" dirty="0" smtClean="0" sz="936"/>
          </a:p>
          <a:p>
            <a:pPr marL="0" indent="0" defTabSz="15240"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Σ = {a, b}, having triple a or triple b. The language L may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expressed by RE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(aaa + bbb)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endParaRPr lang="ko-KR" altLang="en-US" dirty="0" smtClean="0" sz="609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may be accepted by the following GTG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66415" y="1185545"/>
            <a:ext cx="2026920" cy="154876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19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Nondeterminism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TGs and GTGs provide certain relaxations i.e. there may exist more than one path for a certain string or there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may not be any path for a certain string, this property creates nondeterminism and it can also help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differentiating TGs or GTGs from FAs. Hence an FA is also called a Deterministic Finite Automaton (DFA).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Kleene’s 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language can be expressed by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or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 or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it can also be expressed by other two as well.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theorem is proved, proving the following three parts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Kleene’s Theorem Part I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language can be accepted by an FA then it can be accepted by a TG as well.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Kleene’s Theorem Part II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language can be accepted by a TG then it can be expressed by an RE as well.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Kleene’s Theorem Part III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language can be expressed by a RE then it can be accepted by an FA as well.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Proof(Kleene’s Theorem Part I)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every FA can be considered to be a TG as well, therefore there is nothing to prove. </a:t>
            </a:r>
            <a:endParaRPr lang="ko-KR" altLang="en-US" dirty="0" smtClean="0" sz="936"/>
          </a:p>
          <a:p>
            <a:pPr marL="0" indent="0" defTabSz="15240" algn="l">
              <a:lnSpc>
                <a:spcPts val="2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29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3425" y="3688080"/>
            <a:ext cx="1731645" cy="13747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67330" y="5135880"/>
            <a:ext cx="2243455" cy="1310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71470" y="7105015"/>
            <a:ext cx="2233930" cy="132905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7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proof of Kleene’s theorem part II (method with different steps), particular examples of TGs to determine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REs.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Proof(Kleene’s Theorem Part II)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prove part II of the theorem, an algorithm consisting of different steps, is explained showing how a RE can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 obtained corresponding to the given TG. For this purpose the notion of TG is changed to that of GTG i.e.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labels of transitions are corresponding REs.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Basically this algorithm converts the given TG to GTG with one initial state along with a single loop, or one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initial state connected with one final state by a single transition edge. The label of the loop or the transition edge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will be the required RE.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Step 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If a TG has more than one start states, then introduce a new start state connecting the new state to the old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states by the transitions labeled by Λ and make the old start states the non-start states. This step can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shown by the following example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TG can be converted to </a:t>
            </a:r>
            <a:endParaRPr lang="ko-KR" altLang="en-US" dirty="0" smtClean="0" sz="936"/>
          </a:p>
          <a:p>
            <a:pPr marL="0" indent="0" defTabSz="15240" algn="l">
              <a:lnSpc>
                <a:spcPts val="9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Step 2: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TG has more than one final states, then introduce a new final state, connecting the old final states to the new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final state by the transitions labeled by Λ.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step can be shown by the previous  example of TG, where the step 1 has already been processed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6705" y="810895"/>
            <a:ext cx="2082165" cy="102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9880" y="2286000"/>
            <a:ext cx="2185670" cy="9842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32430" y="3410585"/>
            <a:ext cx="2108835" cy="7073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86455" y="4425950"/>
            <a:ext cx="1654810" cy="17856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67585" y="7369810"/>
            <a:ext cx="3242945" cy="5156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694305" y="8162290"/>
            <a:ext cx="2386965" cy="411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TG can be converted to </a:t>
            </a:r>
            <a:endParaRPr lang="ko-KR" altLang="en-US" dirty="0" smtClean="0" sz="936"/>
          </a:p>
          <a:p>
            <a:pPr marL="0" indent="0" defTabSz="15240"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Step 3: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state has two (more than one) incoming transition edges labeled by the corresponding REs, from the same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(including the possibility of loops at a state), then replace all these transition edges with a single transition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edge labeled by the sum of corresponding REs.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step can be shown by a part of TG in the following 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TG can be reduced to  </a:t>
            </a:r>
            <a:endParaRPr lang="ko-KR" altLang="en-US" dirty="0" smtClean="0" sz="936"/>
          </a:p>
          <a:p>
            <a:pPr marL="0" indent="0" defTabSz="15240"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step 3 can be generalized to any finite number of transitions as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TG can be reduced to  </a:t>
            </a:r>
            <a:endParaRPr lang="ko-KR" altLang="en-US" dirty="0" smtClean="0" sz="936"/>
          </a:p>
          <a:p>
            <a:pPr marL="0" indent="0" defTabSz="15240" algn="l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Step 4 (bypass and state elimination)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three states in a TG, are connected in sequence then eliminate the middle state and connect the first state with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third by a single transition (include the possibility of circuit as well) labeled by the RE which is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concatenation of corresponding two REs in the existing sequence. This step can be shown by a part of TG in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state 5 the above can be reduced to </a:t>
            </a:r>
            <a:endParaRPr lang="ko-KR" altLang="en-US" dirty="0" smtClean="0" sz="936"/>
          </a:p>
          <a:p>
            <a:pPr marL="0" indent="0" defTabSz="15240"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example containing a circuit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01" name="Rect 3"/>
          <p:cNvSpPr>
            <a:spLocks noGrp="1" noChangeArrowheads="1"/>
          </p:cNvSpPr>
          <p:nvPr/>
        </p:nvSpPr>
        <p:spPr>
          <a:xfrm rot="0">
            <a:off x="3919855" y="7239000"/>
            <a:ext cx="137795" cy="14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08250" y="1078865"/>
            <a:ext cx="2956560" cy="6616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3680" y="1862455"/>
            <a:ext cx="2429510" cy="7588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01570" y="2727960"/>
            <a:ext cx="3169920" cy="9817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77110" y="4069080"/>
            <a:ext cx="3300730" cy="8959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77110" y="5279390"/>
            <a:ext cx="3590290" cy="71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06370" y="6602095"/>
            <a:ext cx="2131060" cy="1078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77110" y="7931150"/>
            <a:ext cx="2989580" cy="111823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part of a TG, containing a circuit at a state, as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state 3 the above TG can be reduced to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a part of the 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state 3 the above TG can be reduced to </a:t>
            </a:r>
            <a:endParaRPr lang="ko-KR" altLang="en-US" dirty="0" smtClean="0" sz="936"/>
          </a:p>
          <a:p>
            <a:pPr marL="0" indent="0" defTabSz="15240" algn="l">
              <a:lnSpc>
                <a:spcPts val="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state 4 the above TG can be reduced to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to determine the RE corresponding to a certain TG, four steps have been discussed. This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process can be explained by the following particular examples of TGs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have single final state, the above TG can be reduced to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5415" y="1021080"/>
            <a:ext cx="2606040" cy="7378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80030" y="2164080"/>
            <a:ext cx="2428875" cy="32893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states 2 and 3, the above TG can be reduced to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state 1 the above TG can be reduced to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 the required RE is (ab+ba)(aa+b)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(aaa+bba) </a:t>
            </a:r>
            <a:endParaRPr lang="ko-KR" altLang="en-US" dirty="0" smtClean="0" sz="936"/>
          </a:p>
          <a:p>
            <a:pPr marL="0" indent="0" defTabSz="15240" algn="l">
              <a:lnSpc>
                <a:spcPts val="50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26410" y="2548255"/>
            <a:ext cx="1920240" cy="15119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87625" y="4260850"/>
            <a:ext cx="2800985" cy="13747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63495" y="5760720"/>
            <a:ext cx="2944495" cy="13804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81985" y="7357745"/>
            <a:ext cx="2014855" cy="7893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73095" y="8217535"/>
            <a:ext cx="2047875" cy="78295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7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of writing REs to the corresponding TGs, RE corresponding to TG accepting EVEN-EVEN language,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Kleene’s theorem part III (method 1:union of FAs), examples of FAs corresponding to simple REs, example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Kleene’s theorem part III (method 1) continued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1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have single initial and single final state the above TG can be reduced to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obtain single transition edge between 1 and 3; 2 and 4, the above can be reduced to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states 1,2,3 and 4, the above TG can be reduced to the 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endParaRPr lang="ko-KR" altLang="en-US" dirty="0" smtClean="0" sz="936"/>
          </a:p>
          <a:p>
            <a:pPr marL="0" indent="0" defTabSz="15240" algn="l">
              <a:lnSpc>
                <a:spcPts val="6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37815" y="1078865"/>
            <a:ext cx="2670175" cy="3568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73095" y="2045335"/>
            <a:ext cx="1831975" cy="8470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0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68295" y="3230880"/>
            <a:ext cx="2352675" cy="12833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0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49880" y="4666615"/>
            <a:ext cx="2892425" cy="13442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0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49880" y="6205855"/>
            <a:ext cx="2706370" cy="12585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0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44750" y="7918450"/>
            <a:ext cx="2846705" cy="33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connect the initial state with the final state by single transition edge, the above TG can be reduced to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 the required RE is (b+aa)b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+(a+bb)a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TG, accepting EVEN-EVEN language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±</a:t>
            </a:r>
            <a:endParaRPr lang="ko-KR" altLang="en-US" dirty="0" smtClean="0" sz="1128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since the initial state of this TG is final as well and there is no other final state, so to obtain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TG with single initial and single final state, an additional initial and a final state are introduced as shown in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TG </a:t>
            </a:r>
            <a:endParaRPr lang="ko-KR" altLang="en-US" dirty="0" smtClean="0" sz="936"/>
          </a:p>
          <a:p>
            <a:pPr marL="0" indent="0" defTabSz="15240" algn="l">
              <a:lnSpc>
                <a:spcPts val="9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state 2, the above TG may be reduced to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have single loop at state 1, the above TG may be reduced to the following  </a:t>
            </a:r>
            <a:endParaRPr lang="ko-KR" altLang="en-US" dirty="0" smtClean="0" sz="936"/>
          </a:p>
          <a:p>
            <a:pPr marL="0" indent="0" defTabSz="15240" algn="l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state 1, the above TG may be reduced to the following 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 the required RE is (aa+bb+(ab+ba)(aa+bb)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(ab+ba))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Kleene’s Theorem Part III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Statement: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language can be expressed by a RE then there exists an FA accepting the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1667510"/>
            <a:ext cx="3696970" cy="1078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1650" y="3298190"/>
            <a:ext cx="2322830" cy="7404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32760" y="5471160"/>
            <a:ext cx="2545080" cy="10547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37815" y="6550025"/>
            <a:ext cx="2956560" cy="83248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the regular expression is obtained applying addition, concatenation and closure on the letters of an alphabet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the Null string, so while building the RE, sometimes, the corresponding FA may be built easily, as shown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following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language, defined over Σ = {a,b}, consisting of only b, then this language may be accepted by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FA  </a:t>
            </a:r>
            <a:endParaRPr lang="ko-KR" altLang="en-US" dirty="0" smtClean="0" sz="936"/>
          </a:p>
          <a:p>
            <a:pPr marL="0" indent="0" defTabSz="15240" algn="l">
              <a:lnSpc>
                <a:spcPts val="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this FA helps in building an FA accepting only one letter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language, defined over Σ = {a,b}, consisting of only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then this language may be accepted by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As, if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regular expressions then their sum, concatenation and closure are also regular expressions, so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FA can be built for any regular expression if the methods can be developed for building the FAs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the sum, concatenation and closure of the regular expressions along with their FAs. These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three methods are explained in the following discussion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Method1 (Union of two FAs):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Using the FAs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		an FA can be built, corresponding to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This method can be developed considering the following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defines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the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</a:t>
            </a:r>
            <a:endParaRPr lang="ko-KR" altLang="en-US" dirty="0" smtClean="0" sz="936"/>
          </a:p>
          <a:p>
            <a:pPr marL="0" indent="0" defTabSz="15240" algn="l">
              <a:lnSpc>
                <a:spcPts val="7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(a+b 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aa(a+b 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defines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 an 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then the initial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must correspond to the initial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the initial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the language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union of corresponding languages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consists of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strings belonging to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or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or both, therefore a final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must correspond to a final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or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both.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Since, in general,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will be different from both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so the labels of the states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supposed to be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…, where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is supposed to be the initial state. Since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corresponds to the states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or 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 there will be two transitions separately for each letter read at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It will give two possibilities of states either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different from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This process may be expressed in the following transition table for all possible states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3. </a:t>
            </a:r>
            <a:endParaRPr lang="ko-KR" altLang="en-US" dirty="0" smtClean="0" sz="609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33015" y="1027430"/>
            <a:ext cx="2995930" cy="30264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77770" y="4075430"/>
            <a:ext cx="3246120" cy="1493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1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–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1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 corresponding to the above FA may be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+ (a+b 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aa(a+b 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Further examples are discussed in the next lecture.</a:t>
            </a:r>
            <a:endParaRPr lang="ko-KR" altLang="en-US" dirty="0" smtClean="0" sz="936"/>
          </a:p>
          <a:p>
            <a:pPr marL="0" indent="0" defTabSz="15240" algn="l">
              <a:lnSpc>
                <a:spcPts val="25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8815" y="4584065"/>
            <a:ext cx="1285875" cy="3295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07920" y="5897880"/>
            <a:ext cx="2947670" cy="13900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81985" y="3572510"/>
            <a:ext cx="1304925" cy="4933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72055" y="5184775"/>
            <a:ext cx="1304290" cy="4933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99230" y="5349240"/>
            <a:ext cx="1282700" cy="3321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85160" y="7308850"/>
            <a:ext cx="1359535" cy="1341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97225" y="8836025"/>
            <a:ext cx="1283335" cy="32956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7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of Kleene’s theorem part III    (method 1) continued, Kleene’s theorem part III  (method 2: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Concatenation of FAs), Example of Kleene’s theorem part III     (method 2 : Concatenation of FAs)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example discussed at the end of previous lecture,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contains two states while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contains three states. Hence the total number of possible combinations of states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in sequence,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will be six. For each combination the transitions for both a and b can be determined, but using the method in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example, number of states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was reduced to five.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and the corresponding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also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(a+b)((a+b)(a+b))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or ((a+b)(a+b))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(a+b) 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determined as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((a+b)(a+b))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the corresponding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16" name="Rect 3"/>
          <p:cNvSpPr>
            <a:spLocks noGrp="1" noChangeArrowheads="1"/>
          </p:cNvSpPr>
          <p:nvPr/>
        </p:nvSpPr>
        <p:spPr>
          <a:xfrm rot="0">
            <a:off x="4578350" y="7101840"/>
            <a:ext cx="579755" cy="1460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</p:txBody>
      </p:sp>
      <p:sp>
        <p:nvSpPr>
          <p:cNvPr id="117" name="Rect 3"/>
          <p:cNvSpPr>
            <a:spLocks noGrp="1" noChangeArrowheads="1"/>
          </p:cNvSpPr>
          <p:nvPr/>
        </p:nvSpPr>
        <p:spPr>
          <a:xfrm rot="0">
            <a:off x="4102735" y="5227320"/>
            <a:ext cx="659130" cy="202057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</p:txBody>
      </p:sp>
      <p:sp>
        <p:nvSpPr>
          <p:cNvPr id="118" name="Rect 3"/>
          <p:cNvSpPr>
            <a:spLocks noGrp="1" noChangeArrowheads="1"/>
          </p:cNvSpPr>
          <p:nvPr/>
        </p:nvSpPr>
        <p:spPr>
          <a:xfrm rot="0">
            <a:off x="3696970" y="3584575"/>
            <a:ext cx="833120" cy="54921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</p:txBody>
      </p:sp>
      <p:sp>
        <p:nvSpPr>
          <p:cNvPr id="119" name="Rect 3"/>
          <p:cNvSpPr>
            <a:spLocks noGrp="1" noChangeArrowheads="1"/>
          </p:cNvSpPr>
          <p:nvPr/>
        </p:nvSpPr>
        <p:spPr>
          <a:xfrm rot="0">
            <a:off x="3117850" y="3618230"/>
            <a:ext cx="2183765" cy="55225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7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575" y="1554480"/>
            <a:ext cx="1285875" cy="3289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9985" y="2118360"/>
            <a:ext cx="2935605" cy="9721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21990" y="3337560"/>
            <a:ext cx="1282700" cy="3321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81985" y="4507865"/>
            <a:ext cx="1304925" cy="4908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24785" y="5297170"/>
            <a:ext cx="2298065" cy="50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81985" y="8061960"/>
            <a:ext cx="1304925" cy="4940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27630" y="8693150"/>
            <a:ext cx="2298065" cy="5054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also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(a+b)((a+b)(a+b))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or ((a+b)(a+b))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(a+b) 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determined as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±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 the required FA will be as follows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Method2 (Concatenation of two FAs):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the FAs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an FA can be built,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This method can be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developed considering the following examples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defines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(a+b 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 (a+b 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defines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 an 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then the initial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must correspond to the initial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the final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must correspond to the final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.Since the language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concatenation of corresponding languages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consists of the strings obtained, concatenating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strings of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to those of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therefore the moment a final state of first FA is entered, the possibility of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initial state of second FA will be included as well.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Since, in general,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will be different from both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so the labels of the states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supposed to be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…, where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stands for the initial state. Since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corresponds to the states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so there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will be two transitions separately for each letter read at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It will give two possibilities of states which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 to either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or different from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This process may be expressed in the following transition table for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possible states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22" name="Rect 3"/>
          <p:cNvSpPr>
            <a:spLocks noGrp="1" noChangeArrowheads="1"/>
          </p:cNvSpPr>
          <p:nvPr/>
        </p:nvSpPr>
        <p:spPr>
          <a:xfrm rot="0">
            <a:off x="4718050" y="8945880"/>
            <a:ext cx="220980" cy="14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123" name="Rect 3"/>
          <p:cNvSpPr>
            <a:spLocks noGrp="1" noChangeArrowheads="1"/>
          </p:cNvSpPr>
          <p:nvPr/>
        </p:nvSpPr>
        <p:spPr>
          <a:xfrm rot="0">
            <a:off x="4233545" y="4519930"/>
            <a:ext cx="802640" cy="45326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8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124" name="Rect 3"/>
          <p:cNvSpPr>
            <a:spLocks noGrp="1" noChangeArrowheads="1"/>
          </p:cNvSpPr>
          <p:nvPr/>
        </p:nvSpPr>
        <p:spPr>
          <a:xfrm rot="0">
            <a:off x="3730625" y="4550410"/>
            <a:ext cx="2917825" cy="47828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2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39 </a:t>
            </a:r>
            <a:endParaRPr lang="ko-KR" altLang="en-US" dirty="0" smtClean="0" sz="1128"/>
          </a:p>
        </p:txBody>
      </p:sp>
      <p:sp>
        <p:nvSpPr>
          <p:cNvPr id="125" name="Rect 3"/>
          <p:cNvSpPr>
            <a:spLocks noGrp="1" noChangeArrowheads="1"/>
          </p:cNvSpPr>
          <p:nvPr/>
        </p:nvSpPr>
        <p:spPr>
          <a:xfrm rot="0">
            <a:off x="3200400" y="1652270"/>
            <a:ext cx="1314450" cy="75374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6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8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2345" y="1024255"/>
            <a:ext cx="3447415" cy="20542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53385" y="3285490"/>
            <a:ext cx="1633855" cy="181673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 the required FA will be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Another example is discussed in the next lecture. </a:t>
            </a:r>
            <a:endParaRPr lang="ko-KR" altLang="en-US" dirty="0" smtClean="0" sz="936"/>
          </a:p>
          <a:p>
            <a:pPr marL="0" indent="0" defTabSz="15240" algn="l">
              <a:lnSpc>
                <a:spcPts val="2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28" name="Rect 3"/>
          <p:cNvSpPr>
            <a:spLocks noGrp="1" noChangeArrowheads="1"/>
          </p:cNvSpPr>
          <p:nvPr/>
        </p:nvSpPr>
        <p:spPr>
          <a:xfrm rot="0">
            <a:off x="4245610" y="3523615"/>
            <a:ext cx="116840" cy="142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</p:txBody>
      </p:sp>
      <p:sp>
        <p:nvSpPr>
          <p:cNvPr id="129" name="Rect 3"/>
          <p:cNvSpPr>
            <a:spLocks noGrp="1" noChangeArrowheads="1"/>
          </p:cNvSpPr>
          <p:nvPr/>
        </p:nvSpPr>
        <p:spPr>
          <a:xfrm rot="0">
            <a:off x="3218815" y="3303905"/>
            <a:ext cx="1463675" cy="17221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3160" y="4657090"/>
            <a:ext cx="2780030" cy="102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81985" y="8632190"/>
            <a:ext cx="1304925" cy="4902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4055" y="3910330"/>
            <a:ext cx="1285875" cy="3295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32505" y="6226810"/>
            <a:ext cx="1286510" cy="3295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37230" y="3087370"/>
            <a:ext cx="1285875" cy="32956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14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7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of Kleene’s theorem part III (method 1) continued ,Kleene’s theorem part III (method 2: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Concatenation of FAs), Examples of Kleene’s theorem part III(method 2:concatenation FAs) continued,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Kleene’s theorem part III (method 3:closure of an FA), examples of Kleene’s theorem part III(method 3:Closure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an FA) continued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((a+b)(a+b))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the corresponding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also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(a+b)((a+b)(a+b))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or ((a+b)(a+b))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(a+b) 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determined as 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 the required FA will be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Method3: (Closure of an FA)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Building an 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using the FA corresponding to r.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if the given FA already accepts the language expressed by the closure of certain RE, then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given FA is the required FA. However the method, in other cases, can be developed considering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Closure of an FA, is same as concatenation of an FA with itself, except  that the initial state of the required FA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 a final state as well. Here the initial state of given FA, corresponds to the initial state of required FA and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 final state of the required FA as well.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r =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and the corresponding FA	 be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32" name="Rect 3"/>
          <p:cNvSpPr>
            <a:spLocks noGrp="1" noChangeArrowheads="1"/>
          </p:cNvSpPr>
          <p:nvPr/>
        </p:nvSpPr>
        <p:spPr>
          <a:xfrm rot="0">
            <a:off x="4352290" y="3185160"/>
            <a:ext cx="123190" cy="1460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33" name="Rect 3"/>
          <p:cNvSpPr>
            <a:spLocks noGrp="1" noChangeArrowheads="1"/>
          </p:cNvSpPr>
          <p:nvPr/>
        </p:nvSpPr>
        <p:spPr>
          <a:xfrm rot="0">
            <a:off x="3803650" y="2950210"/>
            <a:ext cx="2844800" cy="63830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7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41 </a:t>
            </a:r>
            <a:endParaRPr lang="ko-KR" altLang="en-US" dirty="0" smtClean="0" sz="1128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0305" y="8134985"/>
            <a:ext cx="5221605" cy="11982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0945" y="1572895"/>
            <a:ext cx="2910840" cy="11061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19655" y="5541010"/>
            <a:ext cx="3136265" cy="16217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14270" y="1017905"/>
            <a:ext cx="1304290" cy="4908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0335" y="1009015"/>
            <a:ext cx="1304290" cy="4933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82570" y="2941320"/>
            <a:ext cx="1987550" cy="13074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24785" y="4700270"/>
            <a:ext cx="2298065" cy="5054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determined as under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Final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±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Non-final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transition diagram may be as under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±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r =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the corresponding FA 	be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determined as under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Final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±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Non-Final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609"/>
          </a:p>
          <a:p>
            <a:pPr marL="0" indent="0" defTabSz="15240" algn="l">
              <a:lnSpc>
                <a:spcPts val="6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transition diagram may be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± 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36" name="Rect 3"/>
          <p:cNvSpPr>
            <a:spLocks noGrp="1" noChangeArrowheads="1"/>
          </p:cNvSpPr>
          <p:nvPr/>
        </p:nvSpPr>
        <p:spPr>
          <a:xfrm rot="0">
            <a:off x="5568950" y="8388350"/>
            <a:ext cx="217170" cy="13970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37" name="Rect 3"/>
          <p:cNvSpPr>
            <a:spLocks noGrp="1" noChangeArrowheads="1"/>
          </p:cNvSpPr>
          <p:nvPr/>
        </p:nvSpPr>
        <p:spPr>
          <a:xfrm rot="0">
            <a:off x="5099050" y="8308975"/>
            <a:ext cx="123190" cy="3136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138" name="Rect 3"/>
          <p:cNvSpPr>
            <a:spLocks noGrp="1" noChangeArrowheads="1"/>
          </p:cNvSpPr>
          <p:nvPr/>
        </p:nvSpPr>
        <p:spPr>
          <a:xfrm rot="0">
            <a:off x="4559935" y="1012190"/>
            <a:ext cx="729615" cy="7531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7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139" name="Rect 3"/>
          <p:cNvSpPr>
            <a:spLocks noGrp="1" noChangeArrowheads="1"/>
          </p:cNvSpPr>
          <p:nvPr/>
        </p:nvSpPr>
        <p:spPr>
          <a:xfrm rot="0">
            <a:off x="4160520" y="1060450"/>
            <a:ext cx="549910" cy="74009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57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140" name="Rect 3"/>
          <p:cNvSpPr>
            <a:spLocks noGrp="1" noChangeArrowheads="1"/>
          </p:cNvSpPr>
          <p:nvPr/>
        </p:nvSpPr>
        <p:spPr>
          <a:xfrm rot="0">
            <a:off x="3636010" y="1029970"/>
            <a:ext cx="1647190" cy="7498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5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</p:txBody>
      </p:sp>
      <p:sp>
        <p:nvSpPr>
          <p:cNvPr id="141" name="Rect 3"/>
          <p:cNvSpPr>
            <a:spLocks noGrp="1" noChangeArrowheads="1"/>
          </p:cNvSpPr>
          <p:nvPr/>
        </p:nvSpPr>
        <p:spPr>
          <a:xfrm rot="0">
            <a:off x="3060065" y="1060450"/>
            <a:ext cx="2710815" cy="7778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6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9650" y="2322830"/>
            <a:ext cx="3533140" cy="18072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9040" y="1115695"/>
            <a:ext cx="1249680" cy="9690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40025" y="1329055"/>
            <a:ext cx="1012190" cy="2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50920" y="4145280"/>
            <a:ext cx="1450975" cy="14389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41905" y="4358640"/>
            <a:ext cx="1012190" cy="274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FA, accepting the language of strings with b as second letter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FA corresponding to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determined as under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±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endParaRPr lang="ko-KR" altLang="en-US" dirty="0" smtClean="0" sz="609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transition diagram may be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±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44" name="Rect 3"/>
          <p:cNvSpPr>
            <a:spLocks noGrp="1" noChangeArrowheads="1"/>
          </p:cNvSpPr>
          <p:nvPr/>
        </p:nvSpPr>
        <p:spPr>
          <a:xfrm rot="0">
            <a:off x="4629785" y="1383665"/>
            <a:ext cx="385445" cy="3179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</p:txBody>
      </p:sp>
      <p:sp>
        <p:nvSpPr>
          <p:cNvPr id="145" name="Rect 3"/>
          <p:cNvSpPr>
            <a:spLocks noGrp="1" noChangeArrowheads="1"/>
          </p:cNvSpPr>
          <p:nvPr/>
        </p:nvSpPr>
        <p:spPr>
          <a:xfrm rot="0">
            <a:off x="4133215" y="1310640"/>
            <a:ext cx="296545" cy="31730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146" name="Rect 3"/>
          <p:cNvSpPr>
            <a:spLocks noGrp="1" noChangeArrowheads="1"/>
          </p:cNvSpPr>
          <p:nvPr/>
        </p:nvSpPr>
        <p:spPr>
          <a:xfrm rot="0">
            <a:off x="3636010" y="1365250"/>
            <a:ext cx="1457960" cy="36639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147" name="Rect 3"/>
          <p:cNvSpPr>
            <a:spLocks noGrp="1" noChangeArrowheads="1"/>
          </p:cNvSpPr>
          <p:nvPr/>
        </p:nvSpPr>
        <p:spPr>
          <a:xfrm rot="0">
            <a:off x="3087370" y="1097280"/>
            <a:ext cx="2189480" cy="38341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68625" y="5208905"/>
            <a:ext cx="1475105" cy="10763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6345" y="6461760"/>
            <a:ext cx="1280160" cy="4635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58440" y="6483350"/>
            <a:ext cx="1012190" cy="4660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10330" y="7830185"/>
            <a:ext cx="1658620" cy="113982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7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of Kleene’s theorem part III (method 3), NFA, examples, avoiding loop using NFA, example,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converting FA to NFA, examples, applying an NFA on an example of maze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as observed in the examples discussed in previous lecture, if at the initial state of the given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FA, there is either a loop or an incoming transition edge, the initial state corresponds to the final state and a non-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final state as well, of the required FA, otherwise the initial state of given FA will only correspond to a single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of the required FA (i.e. the initial state which is final as well).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Nondeterministic Finite Automaton  (NFA)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NFA is a TG with a unique start state and a property of having single letter as label of transitions. An NFA 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collection of three things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many states with one initial and some final states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input letters, say,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 b, c}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transitions, showing where to move if a letter is input at certain state 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not a valid transition),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may be more than one transition for certain letters and there may not be any transition for certain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Observations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observed, from the definition of NFA,  that the string is supposed to be accepted, if there exists at least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one successful path, otherwise rejected.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an NFA can be considered to be an intermediate structure between FA and TG.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examples of NFAs can be found in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the above NFA accepts the language consisting of a and ab.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the above NFA accepts the language of strings, defined over Σ = {a, b}, containing aa.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NFA helps to eliminate a loop at certain state of an FA. This process is done converting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loop into a circuit. But during this process the FA remains no longer FA and is converted to a corresponding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NFA, which is shown in the following example.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a part of the following FA with an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alphabet Σ = {a,b,c,d}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50" name="Rect 3"/>
          <p:cNvSpPr>
            <a:spLocks noGrp="1" noChangeArrowheads="1"/>
          </p:cNvSpPr>
          <p:nvPr/>
        </p:nvSpPr>
        <p:spPr>
          <a:xfrm rot="0">
            <a:off x="4458970" y="6031865"/>
            <a:ext cx="281940" cy="2559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5+ </a:t>
            </a:r>
            <a:endParaRPr lang="ko-KR" altLang="en-US" dirty="0" smtClean="0" sz="936"/>
          </a:p>
        </p:txBody>
      </p:sp>
      <p:sp>
        <p:nvSpPr>
          <p:cNvPr id="151" name="Rect 3"/>
          <p:cNvSpPr>
            <a:spLocks noGrp="1" noChangeArrowheads="1"/>
          </p:cNvSpPr>
          <p:nvPr/>
        </p:nvSpPr>
        <p:spPr>
          <a:xfrm rot="0">
            <a:off x="5379720" y="8317865"/>
            <a:ext cx="387985" cy="13144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52" name="Rect 3"/>
          <p:cNvSpPr>
            <a:spLocks noGrp="1" noChangeArrowheads="1"/>
          </p:cNvSpPr>
          <p:nvPr/>
        </p:nvSpPr>
        <p:spPr>
          <a:xfrm rot="0">
            <a:off x="5071745" y="7885430"/>
            <a:ext cx="695960" cy="4933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endParaRPr lang="ko-KR" altLang="en-US" dirty="0" smtClean="0" sz="936"/>
          </a:p>
        </p:txBody>
      </p:sp>
      <p:sp>
        <p:nvSpPr>
          <p:cNvPr id="153" name="Rect 3"/>
          <p:cNvSpPr>
            <a:spLocks noGrp="1" noChangeArrowheads="1"/>
          </p:cNvSpPr>
          <p:nvPr/>
        </p:nvSpPr>
        <p:spPr>
          <a:xfrm rot="0">
            <a:off x="4358640" y="6678295"/>
            <a:ext cx="1149985" cy="17278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154" name="Rect 3"/>
          <p:cNvSpPr>
            <a:spLocks noGrp="1" noChangeArrowheads="1"/>
          </p:cNvSpPr>
          <p:nvPr/>
        </p:nvSpPr>
        <p:spPr>
          <a:xfrm rot="0">
            <a:off x="3785870" y="5657215"/>
            <a:ext cx="1981835" cy="32213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3+ </a:t>
            </a:r>
            <a:endParaRPr lang="ko-KR" altLang="en-US" dirty="0" smtClean="0" sz="936"/>
          </a:p>
          <a:p>
            <a:pPr marL="0" indent="0" defTabSz="15240" algn="l">
              <a:lnSpc>
                <a:spcPts val="8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endParaRPr lang="ko-KR" altLang="en-US" dirty="0" smtClean="0" sz="936"/>
          </a:p>
        </p:txBody>
      </p:sp>
      <p:sp>
        <p:nvSpPr>
          <p:cNvPr id="155" name="Rect 3"/>
          <p:cNvSpPr>
            <a:spLocks noGrp="1" noChangeArrowheads="1"/>
          </p:cNvSpPr>
          <p:nvPr/>
        </p:nvSpPr>
        <p:spPr>
          <a:xfrm rot="0">
            <a:off x="2980690" y="5288280"/>
            <a:ext cx="2564765" cy="3611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2+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10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0550" y="7626350"/>
            <a:ext cx="1514475" cy="14414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9880" y="1322705"/>
            <a:ext cx="1962785" cy="1143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0400" y="3566160"/>
            <a:ext cx="1304290" cy="4940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03575" y="4276090"/>
            <a:ext cx="1011555" cy="4667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24785" y="5147945"/>
            <a:ext cx="2298065" cy="5060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31135" y="5931535"/>
            <a:ext cx="2298065" cy="487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eliminate the loop at state 7, the corresponding NFA may be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Converting an FA to an equivalent NFA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according to the Kleene’s theorem, if a language can be accepted by an FA, then there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exists a TG accepting that language. Since, an NFA is a TG as well, therefore there exists an NFA accepting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accepted by the given FA. In this case these FA and NFA are said to be equivalent to each others.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are the examples of FAs to be converted to the equivalent NFAs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 corresponding to (a+b)*b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FA may be equivalent to the following NFA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the structure of above NFA be compared with the corresponding RE ?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FA may be equivalent to the  following NFA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the structure of above NFA be compared with the corresponding RE ?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Application of an NFA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an important application of an NFA in artificial intelligence, which is discussed in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of a maze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O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M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P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N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9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58" name="Rect 3"/>
          <p:cNvSpPr>
            <a:spLocks noGrp="1" noChangeArrowheads="1"/>
          </p:cNvSpPr>
          <p:nvPr/>
        </p:nvSpPr>
        <p:spPr>
          <a:xfrm rot="0">
            <a:off x="4221480" y="4462145"/>
            <a:ext cx="281305" cy="2559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159" name="Rect 3"/>
          <p:cNvSpPr>
            <a:spLocks noGrp="1" noChangeArrowheads="1"/>
          </p:cNvSpPr>
          <p:nvPr/>
        </p:nvSpPr>
        <p:spPr>
          <a:xfrm rot="0">
            <a:off x="4861560" y="1789430"/>
            <a:ext cx="17462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60" name="Rect 3"/>
          <p:cNvSpPr>
            <a:spLocks noGrp="1" noChangeArrowheads="1"/>
          </p:cNvSpPr>
          <p:nvPr/>
        </p:nvSpPr>
        <p:spPr>
          <a:xfrm rot="0">
            <a:off x="4218305" y="1685290"/>
            <a:ext cx="519430" cy="2686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9 </a:t>
            </a:r>
            <a:endParaRPr lang="ko-KR" altLang="en-US" dirty="0" smtClean="0" sz="936"/>
          </a:p>
        </p:txBody>
      </p:sp>
      <p:sp>
        <p:nvSpPr>
          <p:cNvPr id="161" name="Rect 3"/>
          <p:cNvSpPr>
            <a:spLocks noGrp="1" noChangeArrowheads="1"/>
          </p:cNvSpPr>
          <p:nvPr/>
        </p:nvSpPr>
        <p:spPr>
          <a:xfrm rot="0">
            <a:off x="4032250" y="1359535"/>
            <a:ext cx="1132205" cy="3931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endParaRPr lang="ko-KR" altLang="en-US" dirty="0" smtClean="0" sz="936"/>
          </a:p>
          <a:p>
            <a:pPr marL="0" indent="0" defTabSz="15240" algn="l">
              <a:lnSpc>
                <a:spcPts val="2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162" name="Rect 3"/>
          <p:cNvSpPr>
            <a:spLocks noGrp="1" noChangeArrowheads="1"/>
          </p:cNvSpPr>
          <p:nvPr/>
        </p:nvSpPr>
        <p:spPr>
          <a:xfrm rot="0">
            <a:off x="3279775" y="1316990"/>
            <a:ext cx="1713865" cy="5019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10 </a:t>
            </a:r>
            <a:endParaRPr lang="ko-KR" altLang="en-US" dirty="0" smtClean="0" sz="936"/>
          </a:p>
          <a:p>
            <a:pPr marL="0" indent="0" defTabSz="15240" algn="l">
              <a:lnSpc>
                <a:spcPts val="9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9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163" name="Rect 3"/>
          <p:cNvSpPr>
            <a:spLocks noGrp="1" noChangeArrowheads="1"/>
          </p:cNvSpPr>
          <p:nvPr/>
        </p:nvSpPr>
        <p:spPr>
          <a:xfrm rot="0">
            <a:off x="2950210" y="1393190"/>
            <a:ext cx="2250440" cy="48977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 </a:t>
            </a:r>
            <a:endParaRPr lang="ko-KR" altLang="en-US" dirty="0" smtClean="0" sz="936"/>
          </a:p>
          <a:p>
            <a:pPr marL="0" indent="0" defTabSz="15240" algn="l">
              <a:lnSpc>
                <a:spcPts val="1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67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9440" y="2691130"/>
            <a:ext cx="1496695" cy="13201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04415" y="4590415"/>
            <a:ext cx="3279775" cy="184721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38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103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7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Applying an NFA on an example of maze, NFA with null string, examples, RE corresponding to NFA with null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 (task), converting NFA to FA (method 1,2,3)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Application of an NFA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an important application of an NFA in artificial intelligence, which is discussed in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of a maze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O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M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P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FF6500"/>
                </a:solidFill>
                <a:latin typeface="Times New Roman"/>
                <a:ea typeface="Times New Roman"/>
              </a:rPr>
              <a:t>N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9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and + indicate the initial and final states respectively. One can move only from a box labeled by other then L,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M, N, O, P to such another box. To determine the number of ways in which one can start from the initial state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end in the final state, the following NFA using only single letter a,  can help in this regard 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the shortest path which leads from the initial state and ends in the final state, consists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six steps i.e. the shortest string accepted by this machine is aaaaaa. The next larger accepted string is aaaaaaaa.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if this NFA is considered to be a TG then the corresponding regular expression may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aaaaaa(aa)*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there are infinite many required ways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every FA can be considered to be an NFA as well , but the converse may not true.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also be noted that every NFA can be considered to be a TG as well, but the converse may not true.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that if the transition of null string is also allowed at any state of an NFA then what will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behavior in the new structure. This structure is defined in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NFA with Null String </a:t>
            </a:r>
            <a:endParaRPr lang="ko-KR" altLang="en-US" dirty="0" smtClean="0" sz="936" u="sng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in an NFA,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allowed to be a label of an edge then the NFA is called NFA with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(NFA-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).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NFA-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a collection of three things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many states with one initial and some final states.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input letters, say,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 b, c}.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transitions, showing where to move if a letter is input at certain state.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68" name="Rect 3"/>
          <p:cNvSpPr>
            <a:spLocks noGrp="1" noChangeArrowheads="1"/>
          </p:cNvSpPr>
          <p:nvPr/>
        </p:nvSpPr>
        <p:spPr>
          <a:xfrm rot="0">
            <a:off x="4197350" y="5071745"/>
            <a:ext cx="107315" cy="13144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69" name="Rect 3"/>
          <p:cNvSpPr>
            <a:spLocks noGrp="1" noChangeArrowheads="1"/>
          </p:cNvSpPr>
          <p:nvPr/>
        </p:nvSpPr>
        <p:spPr>
          <a:xfrm rot="0">
            <a:off x="3733800" y="5050790"/>
            <a:ext cx="1854200" cy="12769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9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170" name="Rect 3"/>
          <p:cNvSpPr>
            <a:spLocks noGrp="1" noChangeArrowheads="1"/>
          </p:cNvSpPr>
          <p:nvPr/>
        </p:nvSpPr>
        <p:spPr>
          <a:xfrm rot="0">
            <a:off x="2682240" y="5071745"/>
            <a:ext cx="2533650" cy="12407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5865" y="1767840"/>
            <a:ext cx="1276985" cy="2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24785" y="1600200"/>
            <a:ext cx="1015365" cy="4660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5865" y="3002280"/>
            <a:ext cx="1276985" cy="2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24785" y="2831465"/>
            <a:ext cx="1015365" cy="4667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95930" y="6099175"/>
            <a:ext cx="1780540" cy="1216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10840" y="7531735"/>
            <a:ext cx="1911350" cy="125857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There may be more than one transitions for certain letter and there may not be any transition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for a certain letter. The transition of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is also allowed at any state. </a:t>
            </a:r>
            <a:endParaRPr lang="ko-KR" altLang="en-US" dirty="0" smtClean="0" sz="112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NFA with Null string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NFA with Null string accepts the language of strings, defined over Σ = {a, b}, ending in b.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NFA with Null string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NFA with Null string accepts the language of strings, defined over Σ = {a, b}, ending in a.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every FA may be considered to be an NFA-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 well, but the converse may not true.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 every NFA-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may be considered to be a TG as well, but the converse may not true.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NFA to FA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Two methods are discussed in this regard.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Since an NFA can be considered to be a TG as well, so a RE corresponding to the given NFA can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determined (using Kleene’s theorem). Again using the methods discussed in the proof of Kleene’s theorem, an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can be built corresponding to that RE. Hence for a given NFA, an FA can be built equivalent to the NFA.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have, indirectly, been discussed earlier.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Since in an NFA, there may be more than one transition for a certain letter and there may not be any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transition for certain letter, so starting from the initial state corresponding to the initial state of given NFA,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transition diagram of the corresponding FA, can be built introducing an empty state for a letter having no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transition at certain state and a state corresponding to the combination of states, for a letter having more than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one transitions. Following are the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NFA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the method discussed earlier, the above NFA may be equivalent to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73" name="Rect 3"/>
          <p:cNvSpPr>
            <a:spLocks noGrp="1" noChangeArrowheads="1"/>
          </p:cNvSpPr>
          <p:nvPr/>
        </p:nvSpPr>
        <p:spPr>
          <a:xfrm rot="0">
            <a:off x="4864735" y="1850390"/>
            <a:ext cx="12255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174" name="Rect 3"/>
          <p:cNvSpPr>
            <a:spLocks noGrp="1" noChangeArrowheads="1"/>
          </p:cNvSpPr>
          <p:nvPr/>
        </p:nvSpPr>
        <p:spPr>
          <a:xfrm rot="0">
            <a:off x="4334510" y="1801495"/>
            <a:ext cx="110490" cy="137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</a:rPr>
              <a:t>L</a:t>
            </a:r>
            <a:endParaRPr lang="ko-KR" altLang="en-US" dirty="0" smtClean="0" sz="936"/>
          </a:p>
        </p:txBody>
      </p:sp>
      <p:sp>
        <p:nvSpPr>
          <p:cNvPr id="175" name="Rect 3"/>
          <p:cNvSpPr>
            <a:spLocks noGrp="1" noChangeArrowheads="1"/>
          </p:cNvSpPr>
          <p:nvPr/>
        </p:nvSpPr>
        <p:spPr>
          <a:xfrm rot="0">
            <a:off x="3852545" y="1865630"/>
            <a:ext cx="1171575" cy="68364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34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</p:txBody>
      </p:sp>
      <p:sp>
        <p:nvSpPr>
          <p:cNvPr id="176" name="Rect 3"/>
          <p:cNvSpPr>
            <a:spLocks noGrp="1" noChangeArrowheads="1"/>
          </p:cNvSpPr>
          <p:nvPr/>
        </p:nvSpPr>
        <p:spPr>
          <a:xfrm rot="0">
            <a:off x="3279775" y="1801495"/>
            <a:ext cx="1360170" cy="68243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9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19145" y="1243330"/>
            <a:ext cx="1953895" cy="3841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0465" y="1359535"/>
            <a:ext cx="859790" cy="2711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68880" y="1840865"/>
            <a:ext cx="2834640" cy="123761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simple NFA that accepts the language of strings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{a,b}, consists of bb and bbb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NFA can be converted to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∆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Method 3: As discussed earlier that in an NFA, there may be more than one transition for a certain letter and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may not be any transition for certain letter, so starting from the initial state corresponding to the initial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of given NFA, the transition table along with new labels of states, of the corresponding FA, can be built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introducing an empty state for a letter having no transition at certain state and a state corresponding to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combination of states, for a letter having more than one transitions. Further examples are discussed in the next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lecture. </a:t>
            </a:r>
            <a:endParaRPr lang="ko-KR" altLang="en-US" dirty="0" smtClean="0" sz="936"/>
          </a:p>
          <a:p>
            <a:pPr marL="0" indent="0" defTabSz="15240" algn="l">
              <a:lnSpc>
                <a:spcPts val="4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49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79" name="Rect 3"/>
          <p:cNvSpPr>
            <a:spLocks noGrp="1" noChangeArrowheads="1"/>
          </p:cNvSpPr>
          <p:nvPr/>
        </p:nvSpPr>
        <p:spPr>
          <a:xfrm rot="0">
            <a:off x="5129530" y="1917065"/>
            <a:ext cx="180975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4+ </a:t>
            </a:r>
            <a:endParaRPr lang="ko-KR" altLang="en-US" dirty="0" smtClean="0" sz="936"/>
          </a:p>
        </p:txBody>
      </p:sp>
      <p:sp>
        <p:nvSpPr>
          <p:cNvPr id="180" name="Rect 3"/>
          <p:cNvSpPr>
            <a:spLocks noGrp="1" noChangeArrowheads="1"/>
          </p:cNvSpPr>
          <p:nvPr/>
        </p:nvSpPr>
        <p:spPr>
          <a:xfrm rot="0">
            <a:off x="4788535" y="1844040"/>
            <a:ext cx="11366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81" name="Rect 3"/>
          <p:cNvSpPr>
            <a:spLocks noGrp="1" noChangeArrowheads="1"/>
          </p:cNvSpPr>
          <p:nvPr/>
        </p:nvSpPr>
        <p:spPr>
          <a:xfrm rot="0">
            <a:off x="4194175" y="1423670"/>
            <a:ext cx="1076960" cy="6426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(3,4)+ </a:t>
            </a:r>
            <a:endParaRPr lang="ko-KR" altLang="en-US" dirty="0" smtClean="0" sz="936"/>
          </a:p>
        </p:txBody>
      </p:sp>
      <p:sp>
        <p:nvSpPr>
          <p:cNvPr id="182" name="Rect 3"/>
          <p:cNvSpPr>
            <a:spLocks noGrp="1" noChangeArrowheads="1"/>
          </p:cNvSpPr>
          <p:nvPr/>
        </p:nvSpPr>
        <p:spPr>
          <a:xfrm rot="0">
            <a:off x="3834130" y="1359535"/>
            <a:ext cx="1034415" cy="11277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183" name="Rect 3"/>
          <p:cNvSpPr>
            <a:spLocks noGrp="1" noChangeArrowheads="1"/>
          </p:cNvSpPr>
          <p:nvPr/>
        </p:nvSpPr>
        <p:spPr>
          <a:xfrm rot="0">
            <a:off x="3413760" y="1423670"/>
            <a:ext cx="963930" cy="10267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184" name="Rect 3"/>
          <p:cNvSpPr>
            <a:spLocks noGrp="1" noChangeArrowheads="1"/>
          </p:cNvSpPr>
          <p:nvPr/>
        </p:nvSpPr>
        <p:spPr>
          <a:xfrm rot="0">
            <a:off x="2962910" y="1359535"/>
            <a:ext cx="784225" cy="10115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12010" y="4187825"/>
            <a:ext cx="3554095" cy="167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6345" y="3447415"/>
            <a:ext cx="1280160" cy="4629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58440" y="3468370"/>
            <a:ext cx="1012190" cy="4667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52015" y="6065520"/>
            <a:ext cx="3569335" cy="61277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7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converting NFA to FA (method 3), example, NFA and Kleene’s theorem method 1, examples, NFA and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Kleene’s theorem method 2 , NFA corresponding to union of FAs, example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Method 3: As discussed earlier that in an NFA, there may be more than one transition for a certain letter and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may not be any transition for certain letter, so starting from the initial state corresponding to the initial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of given NFA, the transition table along with new labels of states, of the corresponding FA, can be built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introducing an empty state for a letter having no transition at certain state and a state corresponding to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combination of states, for a letter having more than one transitions. Following are the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NFA which accepts the language of strings containing bb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the method discussed earlier, the transition table corresponding to the required FA may be constructed as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∆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transition diagram follows as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NFA and Kleene’s 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has been discussed that, by Kleene’s theorem part III, there exists an FA corresponding to a given RE. If the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given RE is as simple as		r = aa+bbb or r = a(a+b)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 corresponding FAs can easily be constructed. However,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a complicated RE, the RE can be decomposed into simple REs corresponding to which the FAs can easily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constructed and hence, using the method, constructing the FAs corresponding to sum, concatenation and closure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FAs, the required FA can also be constructed. It is to be noted that NFAs also help in proving Kleene’s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theorem part III, as well. Two methods are discussed in the following.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and Kleene’s Theorem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Method 1: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method is discussed considering the following example.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construct the FAs for the languages L1 = {a}, L2 = {b} and L3 = {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1: Build NFA1, NFA2 and NFA3 corresponding to L1, L2 and L3 , respectively as shown in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diagram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87" name="Rect 3"/>
          <p:cNvSpPr>
            <a:spLocks noGrp="1" noChangeArrowheads="1"/>
          </p:cNvSpPr>
          <p:nvPr/>
        </p:nvSpPr>
        <p:spPr>
          <a:xfrm rot="0">
            <a:off x="4785360" y="6446520"/>
            <a:ext cx="11366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188" name="Rect 3"/>
          <p:cNvSpPr>
            <a:spLocks noGrp="1" noChangeArrowheads="1"/>
          </p:cNvSpPr>
          <p:nvPr/>
        </p:nvSpPr>
        <p:spPr>
          <a:xfrm rot="0">
            <a:off x="4117975" y="6041390"/>
            <a:ext cx="1448435" cy="4387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189" name="Rect 3"/>
          <p:cNvSpPr>
            <a:spLocks noGrp="1" noChangeArrowheads="1"/>
          </p:cNvSpPr>
          <p:nvPr/>
        </p:nvSpPr>
        <p:spPr>
          <a:xfrm rot="0">
            <a:off x="3788410" y="3700145"/>
            <a:ext cx="1293495" cy="27343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7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190" name="Rect 3"/>
          <p:cNvSpPr>
            <a:spLocks noGrp="1" noChangeArrowheads="1"/>
          </p:cNvSpPr>
          <p:nvPr/>
        </p:nvSpPr>
        <p:spPr>
          <a:xfrm rot="0">
            <a:off x="3380105" y="3715385"/>
            <a:ext cx="781685" cy="27647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8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191" name="Rect 3"/>
          <p:cNvSpPr>
            <a:spLocks noGrp="1" noChangeArrowheads="1"/>
          </p:cNvSpPr>
          <p:nvPr/>
        </p:nvSpPr>
        <p:spPr>
          <a:xfrm rot="0">
            <a:off x="2807335" y="3465830"/>
            <a:ext cx="2396490" cy="3111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8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8815" y="978535"/>
            <a:ext cx="1011555" cy="2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8815" y="1350010"/>
            <a:ext cx="1011555" cy="274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57015" y="2465705"/>
            <a:ext cx="1304290" cy="11645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4410" y="2484120"/>
            <a:ext cx="1301750" cy="11645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06750" y="3666490"/>
            <a:ext cx="1280160" cy="4667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17190" y="6102350"/>
            <a:ext cx="1898650" cy="15513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52470" y="7830185"/>
            <a:ext cx="1014730" cy="4667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79265" y="7809230"/>
            <a:ext cx="277495" cy="46291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2: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discussed earlier for every NFA there is an FA equivalent to it, hence there must be FAs for the above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mentioned NFAs as well. The corresponding FAs can be considered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NFA and Kleene’s Theorem method 2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that if an NFA can be built corresponding to union, concatenation and closure of FAs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the REs, then converting the NFA, thus, obtained into an equivalent FA, this FA will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 to the given RE.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Followings are the procedures showing how to obtain NFAs equivalent to union, concatenation and closure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FAs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corresponding to Union of FAs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Method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Introduce a new start state and connect it with the states originally connected with the old start state with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same transitions as the old start state, then remove the –ve sign of old start state. This creates non-determinism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hence results in an NFA.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6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194" name="Rect 3"/>
          <p:cNvSpPr>
            <a:spLocks noGrp="1" noChangeArrowheads="1"/>
          </p:cNvSpPr>
          <p:nvPr/>
        </p:nvSpPr>
        <p:spPr>
          <a:xfrm rot="0">
            <a:off x="4236720" y="972185"/>
            <a:ext cx="281305" cy="2559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195" name="Rect 3"/>
          <p:cNvSpPr>
            <a:spLocks noGrp="1" noChangeArrowheads="1"/>
          </p:cNvSpPr>
          <p:nvPr/>
        </p:nvSpPr>
        <p:spPr>
          <a:xfrm rot="0">
            <a:off x="4236720" y="1344295"/>
            <a:ext cx="281305" cy="2559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196" name="Rect 3"/>
          <p:cNvSpPr>
            <a:spLocks noGrp="1" noChangeArrowheads="1"/>
          </p:cNvSpPr>
          <p:nvPr/>
        </p:nvSpPr>
        <p:spPr>
          <a:xfrm rot="0">
            <a:off x="3745865" y="1740535"/>
            <a:ext cx="281305" cy="25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endParaRPr lang="ko-KR" altLang="en-US" dirty="0" smtClean="0" sz="936"/>
          </a:p>
        </p:txBody>
      </p:sp>
      <p:sp>
        <p:nvSpPr>
          <p:cNvPr id="197" name="Rect 3"/>
          <p:cNvSpPr>
            <a:spLocks noGrp="1" noChangeArrowheads="1"/>
          </p:cNvSpPr>
          <p:nvPr/>
        </p:nvSpPr>
        <p:spPr>
          <a:xfrm rot="0">
            <a:off x="5257800" y="2843530"/>
            <a:ext cx="199390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198" name="Rect 3"/>
          <p:cNvSpPr>
            <a:spLocks noGrp="1" noChangeArrowheads="1"/>
          </p:cNvSpPr>
          <p:nvPr/>
        </p:nvSpPr>
        <p:spPr>
          <a:xfrm rot="0">
            <a:off x="4614545" y="2472055"/>
            <a:ext cx="184150" cy="6280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199" name="Rect 3"/>
          <p:cNvSpPr>
            <a:spLocks noGrp="1" noChangeArrowheads="1"/>
          </p:cNvSpPr>
          <p:nvPr/>
        </p:nvSpPr>
        <p:spPr>
          <a:xfrm rot="0">
            <a:off x="3465830" y="2538730"/>
            <a:ext cx="1841500" cy="4546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200" name="Rect 3"/>
          <p:cNvSpPr>
            <a:spLocks noGrp="1" noChangeArrowheads="1"/>
          </p:cNvSpPr>
          <p:nvPr/>
        </p:nvSpPr>
        <p:spPr>
          <a:xfrm rot="0">
            <a:off x="2910840" y="981710"/>
            <a:ext cx="2043430" cy="64522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6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2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</p:txBody>
      </p:sp>
      <p:sp>
        <p:nvSpPr>
          <p:cNvPr id="201" name="Rect 3"/>
          <p:cNvSpPr>
            <a:spLocks noGrp="1" noChangeArrowheads="1"/>
          </p:cNvSpPr>
          <p:nvPr/>
        </p:nvSpPr>
        <p:spPr>
          <a:xfrm rot="0">
            <a:off x="2822575" y="1045210"/>
            <a:ext cx="2667635" cy="71755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07590" y="1075690"/>
            <a:ext cx="2941320" cy="22529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equivalent to FA1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FA2 </a:t>
            </a:r>
            <a:endParaRPr lang="ko-KR" altLang="en-US" dirty="0" smtClean="0" sz="936"/>
          </a:p>
          <a:p>
            <a:pPr marL="0" indent="0" defTabSz="15240" algn="l">
              <a:lnSpc>
                <a:spcPts val="4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04" name="Rect 3"/>
          <p:cNvSpPr>
            <a:spLocks noGrp="1" noChangeArrowheads="1"/>
          </p:cNvSpPr>
          <p:nvPr/>
        </p:nvSpPr>
        <p:spPr>
          <a:xfrm rot="0">
            <a:off x="4977130" y="2279650"/>
            <a:ext cx="123190" cy="14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</p:txBody>
      </p:sp>
      <p:sp>
        <p:nvSpPr>
          <p:cNvPr id="205" name="Rect 3"/>
          <p:cNvSpPr>
            <a:spLocks noGrp="1" noChangeArrowheads="1"/>
          </p:cNvSpPr>
          <p:nvPr/>
        </p:nvSpPr>
        <p:spPr>
          <a:xfrm rot="0">
            <a:off x="4215130" y="2200910"/>
            <a:ext cx="11112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206" name="Rect 3"/>
          <p:cNvSpPr>
            <a:spLocks noGrp="1" noChangeArrowheads="1"/>
          </p:cNvSpPr>
          <p:nvPr/>
        </p:nvSpPr>
        <p:spPr>
          <a:xfrm rot="0">
            <a:off x="3215640" y="1276985"/>
            <a:ext cx="2171065" cy="19996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5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endParaRPr lang="ko-KR" altLang="en-US" dirty="0" smtClean="0" sz="936"/>
          </a:p>
        </p:txBody>
      </p:sp>
      <p:sp>
        <p:nvSpPr>
          <p:cNvPr id="207" name="Rect 3"/>
          <p:cNvSpPr>
            <a:spLocks noGrp="1" noChangeArrowheads="1"/>
          </p:cNvSpPr>
          <p:nvPr/>
        </p:nvSpPr>
        <p:spPr>
          <a:xfrm rot="0">
            <a:off x="2880360" y="1313815"/>
            <a:ext cx="2198370" cy="18954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6375" y="2432050"/>
            <a:ext cx="2167255" cy="4908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21610" y="3029585"/>
            <a:ext cx="2249805" cy="14814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0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06625" y="4519930"/>
            <a:ext cx="3279775" cy="228028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18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7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corresponding to union of FAs, example, NFA corresponding to concatenation of FAs, examples, NFA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closure of an FA, example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equivalent to FA1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FA2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corresponding to Concatenation of FAs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Introduce additional transitions for each letter connecting each final state of the first FA with the states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second FA that are connected with the initial state of second FA corresponding to each letter of the alphabet.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Remove the +ve sign of each of final states of first FA and –ve sign of the initial state of second FA. It will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create non-determinism at final states of first FA and hence NFA, thus obtained, will be the required NFA.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if first FA accepts the Null string then every string accepted by second FA must be accepted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the concatenation of FAs as well. This situation will automatically be accommodated using the method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discussed earlier. However if the second FA  accepts Null string, then every string accepted by first FA must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accepted by the required FA as well. This target can be achieved as, while introducing new transitions at final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states of first FA the +ve sign of these states will not be removed. 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10" name="Rect 3"/>
          <p:cNvSpPr>
            <a:spLocks noGrp="1" noChangeArrowheads="1"/>
          </p:cNvSpPr>
          <p:nvPr/>
        </p:nvSpPr>
        <p:spPr>
          <a:xfrm rot="0">
            <a:off x="4751705" y="2706370"/>
            <a:ext cx="540385" cy="18872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211" name="Rect 3"/>
          <p:cNvSpPr>
            <a:spLocks noGrp="1" noChangeArrowheads="1"/>
          </p:cNvSpPr>
          <p:nvPr/>
        </p:nvSpPr>
        <p:spPr>
          <a:xfrm rot="0">
            <a:off x="4236720" y="2404745"/>
            <a:ext cx="1024890" cy="33439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6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7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212" name="Rect 3"/>
          <p:cNvSpPr>
            <a:spLocks noGrp="1" noChangeArrowheads="1"/>
          </p:cNvSpPr>
          <p:nvPr/>
        </p:nvSpPr>
        <p:spPr>
          <a:xfrm rot="0">
            <a:off x="3410585" y="2484120"/>
            <a:ext cx="1887855" cy="33616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213" name="Rect 3"/>
          <p:cNvSpPr>
            <a:spLocks noGrp="1" noChangeArrowheads="1"/>
          </p:cNvSpPr>
          <p:nvPr/>
        </p:nvSpPr>
        <p:spPr>
          <a:xfrm rot="0">
            <a:off x="2834640" y="2389505"/>
            <a:ext cx="2683510" cy="43681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1975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endParaRPr lang="ko-KR" altLang="en-US" dirty="0" smtClean="0" sz="1975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6375" y="1642745"/>
            <a:ext cx="2167255" cy="4908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9615" y="3755390"/>
            <a:ext cx="3596640" cy="14871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40025" y="5980430"/>
            <a:ext cx="2164080" cy="4902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38145" y="6739255"/>
            <a:ext cx="1755775" cy="4813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52090" y="7318375"/>
            <a:ext cx="2167255" cy="17100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21610" y="2243455"/>
            <a:ext cx="2249805" cy="148145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Lastly if both FAs accepts the Null string, then the Null string must be accepted by the required FA. This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situation will automatically be accommodated as the second FA accepts the Null string and hence the +ve signs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final states of first FA will not be removed.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(No FA accepts Null string) </a:t>
            </a:r>
            <a:endParaRPr lang="ko-KR" altLang="en-US" dirty="0" smtClean="0" sz="936" u="sng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FA1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FA2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equivalent to FA1FA2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(FA2 accepts Null string)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FA1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FA2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+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16" name="Rect 3"/>
          <p:cNvSpPr>
            <a:spLocks noGrp="1" noChangeArrowheads="1"/>
          </p:cNvSpPr>
          <p:nvPr/>
        </p:nvSpPr>
        <p:spPr>
          <a:xfrm rot="0">
            <a:off x="5254625" y="4069080"/>
            <a:ext cx="357505" cy="4845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</p:txBody>
      </p:sp>
      <p:sp>
        <p:nvSpPr>
          <p:cNvPr id="217" name="Rect 3"/>
          <p:cNvSpPr>
            <a:spLocks noGrp="1" noChangeArrowheads="1"/>
          </p:cNvSpPr>
          <p:nvPr/>
        </p:nvSpPr>
        <p:spPr>
          <a:xfrm rot="0">
            <a:off x="4227830" y="4160520"/>
            <a:ext cx="1500505" cy="4235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218" name="Rect 3"/>
          <p:cNvSpPr>
            <a:spLocks noGrp="1" noChangeArrowheads="1"/>
          </p:cNvSpPr>
          <p:nvPr/>
        </p:nvSpPr>
        <p:spPr>
          <a:xfrm rot="0">
            <a:off x="3691255" y="1898650"/>
            <a:ext cx="1287145" cy="26276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r+ </a:t>
            </a:r>
            <a:endParaRPr lang="ko-KR" altLang="en-US" dirty="0" smtClean="0" sz="936"/>
          </a:p>
          <a:p>
            <a:pPr marL="0" indent="0" defTabSz="15240" algn="l">
              <a:lnSpc>
                <a:spcPts val="13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219" name="Rect 3"/>
          <p:cNvSpPr>
            <a:spLocks noGrp="1" noChangeArrowheads="1"/>
          </p:cNvSpPr>
          <p:nvPr/>
        </p:nvSpPr>
        <p:spPr>
          <a:xfrm rot="0">
            <a:off x="3413760" y="1874520"/>
            <a:ext cx="1598295" cy="55200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  <a:p>
            <a:pPr marL="0" indent="0" defTabSz="1524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1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r+ </a:t>
            </a:r>
            <a:endParaRPr lang="ko-KR" altLang="en-US" dirty="0" smtClean="0" sz="936"/>
          </a:p>
          <a:p>
            <a:pPr marL="0" indent="0" defTabSz="15240" algn="l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220" name="Rect 3"/>
          <p:cNvSpPr>
            <a:spLocks noGrp="1" noChangeArrowheads="1"/>
          </p:cNvSpPr>
          <p:nvPr/>
        </p:nvSpPr>
        <p:spPr>
          <a:xfrm rot="0">
            <a:off x="3157855" y="1600200"/>
            <a:ext cx="2106930" cy="6096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</p:txBody>
      </p:sp>
      <p:sp>
        <p:nvSpPr>
          <p:cNvPr id="221" name="Rect 3"/>
          <p:cNvSpPr>
            <a:spLocks noGrp="1" noChangeArrowheads="1"/>
          </p:cNvSpPr>
          <p:nvPr/>
        </p:nvSpPr>
        <p:spPr>
          <a:xfrm rot="0">
            <a:off x="2386330" y="1694815"/>
            <a:ext cx="2592070" cy="71412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</a:t>
            </a:r>
            <a:r>
              <a:rPr lang="en-US" altLang="ko-KR" dirty="0" smtClean="0" sz="1975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endParaRPr lang="ko-KR" altLang="en-US" dirty="0" smtClean="0" sz="1975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9735" y="1386840"/>
            <a:ext cx="1755775" cy="4813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96770" y="3569335"/>
            <a:ext cx="3511550" cy="1813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85160" y="2112010"/>
            <a:ext cx="1359535" cy="1341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4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83535" y="7230110"/>
            <a:ext cx="2164080" cy="4933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4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92680" y="8293735"/>
            <a:ext cx="2800985" cy="92329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equivalent to FA1FA2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(Both FAs accept Null string) </a:t>
            </a:r>
            <a:endParaRPr lang="ko-KR" altLang="en-US" dirty="0" smtClean="0" sz="936" u="sng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FA1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FA2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equivalent to FA1FA2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NFA corresponding to the Closure of an FA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Apparently, it seems that since closure of an FA accepts the Null string, so the required NFA may be obtained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considering the initial state of given FA to be final as well, but this may allow the unwanted string to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accepted as well. For example, an FA, with two states, accepting the language of strings, defined over.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b}, ending in a, will accept all unwanted strings, if the initial state is supposed to be final as well.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Thus,  to accommodate this situation, introduce an initial state which should be final as well (so that the Null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 is accepted) and connect it with the states originally connected with the old start state with the same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transitions as the old start state, then remove the –ve sign of old start state. Introduce new transitions, for each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letter, at each of the final states (including new final state) with those connected with  the old start state.This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creates non-determinism and hence results in the required NFA.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that the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accepts only the additional string which is the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Considering the state 1 to be final as well, will allow the unwanted strings be accepted as well. Hence the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required NFA is constructed introducing the new initial state, shown below.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±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24" name="Rect 3"/>
          <p:cNvSpPr>
            <a:spLocks noGrp="1" noChangeArrowheads="1"/>
          </p:cNvSpPr>
          <p:nvPr/>
        </p:nvSpPr>
        <p:spPr>
          <a:xfrm rot="0">
            <a:off x="4187825" y="8677910"/>
            <a:ext cx="1007110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25" name="Rect 3"/>
          <p:cNvSpPr>
            <a:spLocks noGrp="1" noChangeArrowheads="1"/>
          </p:cNvSpPr>
          <p:nvPr/>
        </p:nvSpPr>
        <p:spPr>
          <a:xfrm rot="0">
            <a:off x="3663950" y="8366760"/>
            <a:ext cx="1527810" cy="5422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226" name="Rect 3"/>
          <p:cNvSpPr>
            <a:spLocks noGrp="1" noChangeArrowheads="1"/>
          </p:cNvSpPr>
          <p:nvPr/>
        </p:nvSpPr>
        <p:spPr>
          <a:xfrm rot="0">
            <a:off x="3176270" y="1554480"/>
            <a:ext cx="2362835" cy="7254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8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3+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227" name="Rect 3"/>
          <p:cNvSpPr>
            <a:spLocks noGrp="1" noChangeArrowheads="1"/>
          </p:cNvSpPr>
          <p:nvPr/>
        </p:nvSpPr>
        <p:spPr>
          <a:xfrm rot="0">
            <a:off x="2822575" y="1264920"/>
            <a:ext cx="3825875" cy="80683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1+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55 </a:t>
            </a:r>
            <a:endParaRPr lang="ko-KR" altLang="en-US" dirty="0" smtClean="0" sz="1128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2430" y="1033145"/>
            <a:ext cx="1798320" cy="59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20950" y="2218690"/>
            <a:ext cx="2618105" cy="731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that the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accepts only the additional string which is the Null string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observed in the previous example the required NFA can be constructed only if the new initial state 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introduced as shown below.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±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7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30" name="Rect 3"/>
          <p:cNvSpPr>
            <a:spLocks noGrp="1" noChangeArrowheads="1"/>
          </p:cNvSpPr>
          <p:nvPr/>
        </p:nvSpPr>
        <p:spPr>
          <a:xfrm rot="0">
            <a:off x="4934585" y="2651760"/>
            <a:ext cx="21145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2 + </a:t>
            </a:r>
            <a:endParaRPr lang="ko-KR" altLang="en-US" dirty="0" smtClean="0" sz="936"/>
          </a:p>
        </p:txBody>
      </p:sp>
      <p:sp>
        <p:nvSpPr>
          <p:cNvPr id="231" name="Rect 3"/>
          <p:cNvSpPr>
            <a:spLocks noGrp="1" noChangeArrowheads="1"/>
          </p:cNvSpPr>
          <p:nvPr/>
        </p:nvSpPr>
        <p:spPr>
          <a:xfrm rot="0">
            <a:off x="3481070" y="2456815"/>
            <a:ext cx="906145" cy="307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232" name="Rect 3"/>
          <p:cNvSpPr>
            <a:spLocks noGrp="1" noChangeArrowheads="1"/>
          </p:cNvSpPr>
          <p:nvPr/>
        </p:nvSpPr>
        <p:spPr>
          <a:xfrm rot="0">
            <a:off x="3078480" y="1033145"/>
            <a:ext cx="1662430" cy="1679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+ </a:t>
            </a:r>
            <a:endParaRPr lang="ko-KR" altLang="en-US" dirty="0" smtClean="0" sz="936"/>
          </a:p>
          <a:p>
            <a:pPr marL="0" indent="0" defTabSz="15240" algn="l">
              <a:lnSpc>
                <a:spcPts val="8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520" y="3206750"/>
            <a:ext cx="1115695" cy="47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46375" y="3407410"/>
            <a:ext cx="1036320" cy="2717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01570" y="3764280"/>
            <a:ext cx="2923540" cy="374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79520" y="2395855"/>
            <a:ext cx="1106170" cy="4692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36850" y="2593975"/>
            <a:ext cx="1036320" cy="274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19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7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NFA corresponding to Closure of FA, Examples, Memory required to recognize a language, Example,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Distinguishing one string from another, Example, Theorem, Proof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not only accepts the Null string but every other string as well.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we don’t need separate initial and final state. Hence an NFA corresponding to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0,1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NFA corresponding  to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may be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±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Memory required to recognize a language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Memory required to recognize a language means to look at the machine which can recognize a language. As an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can be considered to be a machine which is simple model of computation and every regular language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associated with certain FA, so to recognize a language there is a restriction that there is a single pass from left to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right for any string to decide whether it belongs to certain language ? This helps to remember the information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about the initial part of the string read so far.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this process the input string is examined and the string is decided either to be in a certain language or not.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L = {w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{a,b}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w neither ends in ab nor		in ba}. i.e. L is the language of strings,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{a,b}, consisting of Λ, a, b and strings ending in aa or bb. L may be accepted by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35" name="Rect 3"/>
          <p:cNvSpPr>
            <a:spLocks noGrp="1" noChangeArrowheads="1"/>
          </p:cNvSpPr>
          <p:nvPr/>
        </p:nvSpPr>
        <p:spPr>
          <a:xfrm rot="0">
            <a:off x="4672330" y="2658110"/>
            <a:ext cx="175260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36" name="Rect 3"/>
          <p:cNvSpPr>
            <a:spLocks noGrp="1" noChangeArrowheads="1"/>
          </p:cNvSpPr>
          <p:nvPr/>
        </p:nvSpPr>
        <p:spPr>
          <a:xfrm rot="0">
            <a:off x="4245610" y="2593975"/>
            <a:ext cx="1071245" cy="4023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0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s+ </a:t>
            </a:r>
            <a:endParaRPr lang="ko-KR" altLang="en-US" dirty="0" smtClean="0" sz="936"/>
          </a:p>
        </p:txBody>
      </p:sp>
      <p:sp>
        <p:nvSpPr>
          <p:cNvPr id="237" name="Rect 3"/>
          <p:cNvSpPr>
            <a:spLocks noGrp="1" noChangeArrowheads="1"/>
          </p:cNvSpPr>
          <p:nvPr/>
        </p:nvSpPr>
        <p:spPr>
          <a:xfrm rot="0">
            <a:off x="3864610" y="2658110"/>
            <a:ext cx="1440180" cy="39801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6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3 </a:t>
            </a:r>
            <a:endParaRPr lang="ko-KR" altLang="en-US" dirty="0" smtClean="0" sz="936"/>
          </a:p>
          <a:p>
            <a:pPr marL="0" indent="0" defTabSz="15240" algn="l">
              <a:lnSpc>
                <a:spcPts val="2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0,1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</p:txBody>
      </p:sp>
      <p:sp>
        <p:nvSpPr>
          <p:cNvPr id="238" name="Rect 3"/>
          <p:cNvSpPr>
            <a:spLocks noGrp="1" noChangeArrowheads="1"/>
          </p:cNvSpPr>
          <p:nvPr/>
        </p:nvSpPr>
        <p:spPr>
          <a:xfrm rot="0">
            <a:off x="3282950" y="2593975"/>
            <a:ext cx="1457960" cy="4023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b </a:t>
            </a:r>
            <a:endParaRPr lang="ko-KR" altLang="en-US" dirty="0" smtClean="0" sz="936"/>
          </a:p>
          <a:p>
            <a:pPr marL="0" indent="0" defTabSz="15240" algn="l">
              <a:lnSpc>
                <a:spcPts val="20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</p:txBody>
      </p:sp>
      <p:sp>
        <p:nvSpPr>
          <p:cNvPr id="239" name="Rect 3"/>
          <p:cNvSpPr>
            <a:spLocks noGrp="1" noChangeArrowheads="1"/>
          </p:cNvSpPr>
          <p:nvPr/>
        </p:nvSpPr>
        <p:spPr>
          <a:xfrm rot="0">
            <a:off x="2822575" y="2386330"/>
            <a:ext cx="2174240" cy="45904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1±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1± </a:t>
            </a:r>
            <a:endParaRPr lang="ko-KR" altLang="en-US" dirty="0" smtClean="0" sz="936"/>
          </a:p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s+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1430" y="1033145"/>
            <a:ext cx="2392680" cy="229235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Λ   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seen in the above FA, seven states are required to recognize the language L, while on the other hand it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very hard to recognize the language PALINDROME.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seen in the above example of FA, seven states are required to recognize that language. Now consider another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of strings of length three or more,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{a,b}, and the third letter from the right is a.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discussed by Martin, there is a straight forward method to build an FA recognizing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		i.e. a distinct state for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every possible substring of length less then or equal to 3. It is obvious that for each length i, i=0,1,2,3, of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substring, the number of states are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	 and thus total number of states required to recognize the 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3+1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-1=15 (using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+…+ 2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n+1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-1)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Let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 the language of strings of length 20 or more,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{a,b}, and the 20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letter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the right is 1, then following the previous method, number of states for the corresponding FA is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20+1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-1=2,097,151.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However, it may be noted that any portion of memory of a computer that can accommodate 21 bits can be in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21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possible states i.e.		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possible choices for the informational content.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Distinguishable strings and Indistinguishable strings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Two strings x and y,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are said to be distinguishable w.r.t a language L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⊆		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if there exists 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 z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s.t.    xz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 but yz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 or xz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 but yz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 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Two strings x and y,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are said to be indistinguishable with respect to a language L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⊆		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if for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every string z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either both xz or yz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 or both don’t belong to 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L be the language of strings, defined over  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{0,1}, ending in 01.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	strings 110 and 010011 are distinguishable w.r.t L, as there exists 1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s.t. 1101 belongs to 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but 0100111 doesn’t belong to 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But 111 and 010011 are indistinguishable, for 1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s.t. both 1111 and 010011 don’t belong to L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i.e. for every z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either both 111z and 01001z belong to L, or both don’t belong to 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Statement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 is a language over an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and for integer n there are n strings from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any two of which are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distinguishable w.r.t. language L, then any FA recognizes L must have at least n states.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(Note: There may not exist any FA which recognizes the given language.)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Proof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S be set of strings, any two of which are distinguishable w.r.t. language L. Let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 the FA which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recognizes the language L. To prove the theorem, it is sufficient to show that any two strings under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must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ended in different states i.e. corresponding to each string x belonging to S,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ends in distinct states.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if S has n strings then it is to be shown that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has at least n states. 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42" name="Rect 3"/>
          <p:cNvSpPr>
            <a:spLocks noGrp="1" noChangeArrowheads="1"/>
          </p:cNvSpPr>
          <p:nvPr/>
        </p:nvSpPr>
        <p:spPr>
          <a:xfrm rot="0">
            <a:off x="4575175" y="2212975"/>
            <a:ext cx="406400" cy="6794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243" name="Rect 3"/>
          <p:cNvSpPr>
            <a:spLocks noGrp="1" noChangeArrowheads="1"/>
          </p:cNvSpPr>
          <p:nvPr/>
        </p:nvSpPr>
        <p:spPr>
          <a:xfrm rot="0">
            <a:off x="3980815" y="1301750"/>
            <a:ext cx="1092200" cy="16852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x and y be any two strings from S. By supposition any two strings of S are distinguishable w.r.t. L, so there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exists a string z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such that only one of xz and yz belongs to L i.e.F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ends in a final state either for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xz or yz  which shows that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ends in distinct states for xz and yz.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 ended in same state for both the strings x and y, which shows that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ends in same state for both xz and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yz, a contradiction as x and y being distinguishable implies xz and yz are ended at distinct states of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does not end in a same state for both strings x and y, which shows that each pair of strings belonging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S ends in different states. Hence F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must contain at least n states.</a:t>
            </a:r>
            <a:endParaRPr lang="ko-KR" altLang="en-US" dirty="0" smtClean="0" sz="936"/>
          </a:p>
          <a:p>
            <a:pPr marL="0" indent="0" defTabSz="15240" algn="l">
              <a:lnSpc>
                <a:spcPts val="57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59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4305" y="4407535"/>
            <a:ext cx="2386965" cy="2774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4305" y="4727575"/>
            <a:ext cx="2386965" cy="2679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8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94305" y="3151505"/>
            <a:ext cx="2386965" cy="2654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8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94305" y="3459480"/>
            <a:ext cx="2386965" cy="26797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8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of previous Theorem, Finite Automaton with output, Moore machine,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={w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{0,1}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|w|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≥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20 and the 20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letter of w, from right is, 1}. Let S be the set of all strings of length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20,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any two of which are distinguishable w.r.t.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Obviously the number of strings belonging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S, is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Let x and y be any two distinct strings i.e. they differ in ith letter, i=1,2,3,…20, from left. For i=1,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they differ by first letter from left.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by definition of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one is in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while other is not as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 they are distinct w.r.t.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for z =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	i.e. one of xz and yz belongs to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 if i=2 they differ by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letter from left and are again distinguishable and hence for z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|z|=1, either xz or yz belongs to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because in this case the 20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letter from the right of xz and yz is exactly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letter from left of x and y as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 x and y will be distinguishable w.r.t.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for i=2, as well. Continuing the process it can be shown that any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pair of strings x and y belonging to S, will be distinguishable w.r.t.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Since S contains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strings, any two of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are distinguishable w.r.t.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so using the theorem any FA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must have at least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states.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from the above example that using Martin’s method, there exists an FA having 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20+1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-1=2,097,151 states. This indicates the memory required to recognize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will be the memory of a computer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that can accommodate 21-bits i.e.the computer can be in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possible states.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Finite Automaton with output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automaton discussed so far, is just associated with the RE or the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 question whether does there exist an FA which generates an output string corresponding to each input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 ? The answer is yes. Such machines are called machines with output.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are two types of machines with output. Moore machine and Mealy machine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Moore machine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Moore machine consists of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finite set of states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 where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initial state.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of letters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{a,b,c,…} from which the input strings are formed.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={x,y,z,…} of output characters from which output strings are generated.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transition table that shows for each state and each input letter what state is entered the next.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output table that shows what character is printed by each state as it is entered.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since in Moore machine no state is designated to be a final state, so there is no question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accepting any language by Moore machine. However in some cases the relation between an input string and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output string may be identified by the Moore machine. Moreover, the state to be initial is not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important as if the machine is used several times and is restarted after some time, the machine will be started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the state where it was left off. Following are the examples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48" name="Rect 3"/>
          <p:cNvSpPr>
            <a:spLocks noGrp="1" noChangeArrowheads="1"/>
          </p:cNvSpPr>
          <p:nvPr/>
        </p:nvSpPr>
        <p:spPr>
          <a:xfrm rot="0">
            <a:off x="4471670" y="4788535"/>
            <a:ext cx="44259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</p:txBody>
      </p:sp>
      <p:sp>
        <p:nvSpPr>
          <p:cNvPr id="249" name="Rect 3"/>
          <p:cNvSpPr>
            <a:spLocks noGrp="1" noChangeArrowheads="1"/>
          </p:cNvSpPr>
          <p:nvPr/>
        </p:nvSpPr>
        <p:spPr>
          <a:xfrm rot="0">
            <a:off x="3855720" y="4766945"/>
            <a:ext cx="174625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…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7250" y="1487170"/>
            <a:ext cx="3523615" cy="1554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575" y="3197225"/>
            <a:ext cx="1471930" cy="11830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2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5455" y="3508375"/>
            <a:ext cx="194945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2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77110" y="4974590"/>
            <a:ext cx="3242945" cy="103314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Moore machine having the states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where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start state and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={0,1}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transition table follows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transition diagram corresponding to the previous transition table may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/1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the states are labeled along with the characters to be printed. Running the string abbabbba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over the above machine, the corresponding output string will be 100010101, which can be determined by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table as well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output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length of output string is l more than that of input string as the initial state prints out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extra character 1, before the input string is read. </a:t>
            </a:r>
            <a:endParaRPr lang="ko-KR" altLang="en-US" dirty="0" smtClean="0" sz="936"/>
          </a:p>
          <a:p>
            <a:pPr marL="0" indent="0" defTabSz="15240" algn="l">
              <a:lnSpc>
                <a:spcPts val="2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52" name="Rect 3"/>
          <p:cNvSpPr>
            <a:spLocks noGrp="1" noChangeArrowheads="1"/>
          </p:cNvSpPr>
          <p:nvPr/>
        </p:nvSpPr>
        <p:spPr>
          <a:xfrm rot="0">
            <a:off x="4251960" y="1600200"/>
            <a:ext cx="1409065" cy="2682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Characters          </a:t>
            </a:r>
            <a:endParaRPr lang="ko-KR" altLang="en-US" dirty="0" smtClean="0" sz="936"/>
          </a:p>
          <a:p>
            <a:pPr marL="0" indent="0" defTabSz="15240" algn="l">
              <a:lnSpc>
                <a:spcPts val="1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 </a:t>
            </a:r>
            <a:endParaRPr lang="ko-KR" altLang="en-US" dirty="0" smtClean="0" sz="936"/>
          </a:p>
          <a:p>
            <a:pPr marL="0" indent="0" defTabSz="1524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253" name="Rect 3"/>
          <p:cNvSpPr>
            <a:spLocks noGrp="1" noChangeArrowheads="1"/>
          </p:cNvSpPr>
          <p:nvPr/>
        </p:nvSpPr>
        <p:spPr>
          <a:xfrm rot="0">
            <a:off x="2968625" y="1548130"/>
            <a:ext cx="2573655" cy="4297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be   printed </a:t>
            </a:r>
            <a:endParaRPr lang="ko-KR" altLang="en-US" dirty="0" smtClean="0" sz="936"/>
          </a:p>
          <a:p>
            <a:pPr marL="0" indent="0" defTabSz="15240" algn="l">
              <a:lnSpc>
                <a:spcPts val="1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6590" y="3837305"/>
            <a:ext cx="3925570" cy="11004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22830" y="2575560"/>
            <a:ext cx="3154680" cy="9721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88210" y="3048000"/>
            <a:ext cx="134620" cy="73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6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43070" y="7921625"/>
            <a:ext cx="1468755" cy="9848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6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44950" y="8698865"/>
            <a:ext cx="194945" cy="7302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8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of Moore machine, Mealy machine, Examples, complementing machine, Incrementing machine.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identify the relation between the input strings and the corresponding output strings in the following Moore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machine,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string bbbabaabbaa is run, the output string will be 000010000010, as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output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from the given Moore machine that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only state which prints out the character 1 which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shows that the moment the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entered, the machine will print out 1. To enter the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starting from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string must contain bba. It can also be observed that to enter the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once more the string must contain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another substirng bba. In general the input string will visit the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as many times as the number of substring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bba occurs in the input string. Thus the number of 1’s in an output string will be same as the number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substring bba occurs in the corresponding input string.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Mealy machine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Mealy machine consists of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finite set of states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 where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initial state.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of letters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{a,b,c,…} from which the input strings are formed.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={x,y,z,…} of output characters from which output strings are generated.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pictorial representation with states and directed edges labeled by an input letter along with an output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character. The directed edges also show how to go from one state to another corresponding to every possible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letter.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(It is not possible to give transition table in this case.)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since, similar to Moore machine, in Mealy machine no state is designated to be a final state,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 there is no question of accepting any language by Mealy machine. However in some cases the relation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between an input string and the corresponding output string may be identified by the Mealy machine. Moreover,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state to be initial is not important as if the machine is used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several times and is restarted after some time, the machine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will be started from the state where it was left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off. Following are the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Mealy machine shown aside, having the states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where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start state and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56" name="Rect 3"/>
          <p:cNvSpPr>
            <a:spLocks noGrp="1" noChangeArrowheads="1"/>
          </p:cNvSpPr>
          <p:nvPr/>
        </p:nvSpPr>
        <p:spPr>
          <a:xfrm rot="0">
            <a:off x="5257800" y="3005455"/>
            <a:ext cx="254000" cy="14287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57" name="Rect 3"/>
          <p:cNvSpPr>
            <a:spLocks noGrp="1" noChangeArrowheads="1"/>
          </p:cNvSpPr>
          <p:nvPr/>
        </p:nvSpPr>
        <p:spPr>
          <a:xfrm rot="0">
            <a:off x="4861560" y="2965450"/>
            <a:ext cx="107950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258" name="Rect 3"/>
          <p:cNvSpPr>
            <a:spLocks noGrp="1" noChangeArrowheads="1"/>
          </p:cNvSpPr>
          <p:nvPr/>
        </p:nvSpPr>
        <p:spPr>
          <a:xfrm rot="0">
            <a:off x="4011295" y="2987040"/>
            <a:ext cx="1433195" cy="51174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 </a:t>
            </a:r>
            <a:endParaRPr lang="ko-KR" altLang="en-US" dirty="0" smtClean="0" sz="936"/>
          </a:p>
          <a:p>
            <a:pPr marL="0" indent="0" defTabSz="15240" algn="l">
              <a:lnSpc>
                <a:spcPts val="3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</p:txBody>
      </p:sp>
      <p:sp>
        <p:nvSpPr>
          <p:cNvPr id="259" name="Rect 3"/>
          <p:cNvSpPr>
            <a:spLocks noGrp="1" noChangeArrowheads="1"/>
          </p:cNvSpPr>
          <p:nvPr/>
        </p:nvSpPr>
        <p:spPr>
          <a:xfrm rot="0">
            <a:off x="3389630" y="3005455"/>
            <a:ext cx="2219960" cy="58883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 </a:t>
            </a:r>
            <a:endParaRPr lang="ko-KR" altLang="en-US" dirty="0" smtClean="0" sz="936"/>
          </a:p>
          <a:p>
            <a:pPr marL="0" indent="0" defTabSz="15240" algn="l">
              <a:lnSpc>
                <a:spcPts val="37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</p:txBody>
      </p:sp>
      <p:sp>
        <p:nvSpPr>
          <p:cNvPr id="260" name="Rect 3"/>
          <p:cNvSpPr>
            <a:spLocks noGrp="1" noChangeArrowheads="1"/>
          </p:cNvSpPr>
          <p:nvPr/>
        </p:nvSpPr>
        <p:spPr>
          <a:xfrm rot="0">
            <a:off x="2959735" y="2587625"/>
            <a:ext cx="2926715" cy="61995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7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a/1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88210" y="1581785"/>
            <a:ext cx="3398520" cy="10306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69665" y="5203190"/>
            <a:ext cx="280670" cy="4749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3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35680" y="5525770"/>
            <a:ext cx="137160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3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29585" y="3285490"/>
            <a:ext cx="1661160" cy="9880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={0,1}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Running the string abbabbba over the above machine, the corresponding output string will be 11011010, which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be determined by the following table as well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output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in Mealy machine, the length of output string is equal to that of input string.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Mealy machine having the states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where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start state and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={0,1}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observed that in the above Mealy machine, if in the output string the nth character is 1, it shows that the nth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 in the input string is the second in the pair of double letter.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babaababba as input string the machine will print 0000100010.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Mealy machine having the only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as the start state and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{0,1},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0/1, 1/0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{0,1}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endParaRPr lang="ko-KR" altLang="en-US" dirty="0" smtClean="0" sz="609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 0011010  is run on this machine then the corresponding output string will be 1100101.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machine is called Complementing  machine.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Constructing the incrementing machine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the previous example of complementing machine, it has been observed that the input string and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output string are 1’s complement of each other. There is a question whether the Mealy machine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be constructed, so that the output string is increased, in magnitude, by 1 than the corresponding input string?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answer is yes.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machine is called the incrementing machine. Following is how to construct the incrementing machine.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Before the incrementing machine is constructed, consider how 1 is added to a binary number.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Since, if two numbers are added, the addition is performed from right to left, so while increasing the binary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by 1, the string (binary number) must be read by the corresponding Mealy machine from right to left,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hence the output string (binary number) will also be generated from right to left.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additions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100101110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b)  1001100111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          + 1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+ 1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100101111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1001101000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from the above that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right most bit of binary number, to be incremented, is 0, the output binary number can be obtained by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converting the right most bit to 1 and remaining bits unchanged.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right most bit of binary number is 1 then the output can be obtained, converting that 1 along with all its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concatenated 1’s to 0’s,  then converting the next 0 to 1 and remaining bits unchanged.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observations (a) and (b) help to construct the following Incrementing (Mealy) machine.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Mealy machine have the states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where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start state and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63" name="Rect 3"/>
          <p:cNvSpPr>
            <a:spLocks noGrp="1" noChangeArrowheads="1"/>
          </p:cNvSpPr>
          <p:nvPr/>
        </p:nvSpPr>
        <p:spPr>
          <a:xfrm rot="0">
            <a:off x="4328160" y="3386455"/>
            <a:ext cx="519430" cy="14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endParaRPr lang="ko-KR" altLang="en-US" dirty="0" smtClean="0" sz="936"/>
          </a:p>
        </p:txBody>
      </p:sp>
      <p:sp>
        <p:nvSpPr>
          <p:cNvPr id="264" name="Rect 3"/>
          <p:cNvSpPr>
            <a:spLocks noGrp="1" noChangeArrowheads="1"/>
          </p:cNvSpPr>
          <p:nvPr/>
        </p:nvSpPr>
        <p:spPr>
          <a:xfrm rot="0">
            <a:off x="3794760" y="3310255"/>
            <a:ext cx="217170" cy="2984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b/0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a/0 </a:t>
            </a:r>
            <a:endParaRPr lang="ko-KR" altLang="en-US" dirty="0" smtClean="0" sz="936"/>
          </a:p>
        </p:txBody>
      </p:sp>
      <p:sp>
        <p:nvSpPr>
          <p:cNvPr id="265" name="Rect 3"/>
          <p:cNvSpPr>
            <a:spLocks noGrp="1" noChangeArrowheads="1"/>
          </p:cNvSpPr>
          <p:nvPr/>
        </p:nvSpPr>
        <p:spPr>
          <a:xfrm rot="0">
            <a:off x="2950210" y="3386455"/>
            <a:ext cx="1113790" cy="6248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b/0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39110" y="1329055"/>
            <a:ext cx="1657985" cy="97853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Σ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{0,1},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={0,1}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0/0,1/1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1/0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0/1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1/0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that, in the incrementing machine, if 0 is read at initial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that 0 is converted to 1 and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change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(no carry state) is entered where all 0’s and all 1’s remain unchanged. If 1 is read at initial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state, that 1 is converted to 0 and the state 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(owe carry state) is entered, where all 1’s are converted to 0’s and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that state if 0 is read that 0 is converted to 1 and the machine goes to no change state.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strings 100101110 and 1001100111 are run over this machine, the corresponding output strings will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100101111 and 1001101000 respectively.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if the string 111111 is run over the incrementing machine, the machine will print out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000000, which is not increased in magnitude by 1. Such a situation is called an overflow situation, as the length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output string will be same as that of input string.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also be noted that there exists another incrementing machine with two states. </a:t>
            </a:r>
            <a:endParaRPr lang="ko-KR" altLang="en-US" dirty="0" smtClean="0" sz="936"/>
          </a:p>
          <a:p>
            <a:pPr marL="0" indent="0" defTabSz="15240" algn="l">
              <a:lnSpc>
                <a:spcPts val="40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68" name="Rect 3"/>
          <p:cNvSpPr>
            <a:spLocks noGrp="1" noChangeArrowheads="1"/>
          </p:cNvSpPr>
          <p:nvPr/>
        </p:nvSpPr>
        <p:spPr>
          <a:xfrm rot="0">
            <a:off x="3813175" y="1344295"/>
            <a:ext cx="20510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0/1 </a:t>
            </a:r>
            <a:endParaRPr lang="ko-KR" altLang="en-US" dirty="0" smtClean="0" sz="936"/>
          </a:p>
        </p:txBody>
      </p:sp>
      <p:sp>
        <p:nvSpPr>
          <p:cNvPr id="269" name="Rect 3"/>
          <p:cNvSpPr>
            <a:spLocks noGrp="1" noChangeArrowheads="1"/>
          </p:cNvSpPr>
          <p:nvPr/>
        </p:nvSpPr>
        <p:spPr>
          <a:xfrm rot="0">
            <a:off x="3328670" y="1420495"/>
            <a:ext cx="1137920" cy="14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8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Applications of complementing and incrementing machines, Equivalent machines, Moore equivalent to Mealy,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proof, example, Mealy equivalent to Moore, proof, example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Applications of Incrementing and Complementing machines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1’s complementing and incrementing machines which are basically Mealy machines are very much helpful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computing.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incrementing machine helps in building a machine that can perform the addition of binary numbers.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the complementing machine along with incrementing machine, one can build a machine that can perform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subtraction of binary numbers, as shown in the following method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Subtracting a binary number from another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subtract a binary number b from a binary number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Add 1’s complement of b to a (ignoring the overflow, if any)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Increase the result, in magnitude, by 1		(use the incrementing machine ). Ignoring the overflow if any.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If there is no overflow in (1). Take 1’s complement once again in (2), instead. This situation occurs when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is greater than a, in magnitude. Following is an example of subtraction of binary numbers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subtract the binary number 101 from the binary number 1110, let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= 1110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= 101 = 0101.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(Here the number of digits of b are equated with that of a)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Adding 1’s complement (1010) of b to a.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1110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   +1010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11000  which gives 1000 (ignoring the overflow)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the incrementing machine, increase the above result 1000, in magnitude, by 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1000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    +1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1001 which is the same as obtained by ordinary subtraction.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above method of subtraction of binary numbers may be applied to subtraction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decimal numbers with the change that 9’s complement of b will be added to a, instead in step (1).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Equivalent machines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Two machines are said to be equivalent if they print the same output string when the same input string is run on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them.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Remark: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Two Moore machines may be equivalent. Similarly two Mealy machines may also be equivalent, but a Moore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machine can’t be equivalent to any Mealy machine. However, ignoring the extra character printed by the Moore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machine, there exists a Mealy machine which is equivalent to the Moore machine.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Statement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every Moore machine there is a Mealy machine that is equivalent to it (ignoring the extra character printed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the Moore machine).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Proof: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M be a Moore machine, then shifting the output characters corresponding to each state to the labels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incoming transitions, machine thus obtained will be a Mealy machine equivalent to M. 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01570" y="4209415"/>
            <a:ext cx="3118485" cy="12223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23870" y="1835150"/>
            <a:ext cx="1666875" cy="9505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10840" y="3060065"/>
            <a:ext cx="1667510" cy="95440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while converting a Moore machine into an equivalent Mealy machine, the output character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a state will be ignored if there is no incoming transition at that state. A loop at a state is also supposed to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incoming transition.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the example of converting a Moore machine into an equivalent Mealy machine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Moore machine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the method described earlier, the above machine may be equivalent to the following Mealy machine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b/0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Running the string abbabbba on both the machines, the output string can be determined by the following table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Moore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Mealy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Statement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every Mealy machine there is a Moore machine that is equivalent to it (ignoring the extra character printed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Moore machine).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Proof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M be a Mealy machine. At each state there are two possibilities for incoming transitions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incoming transitions have the same output character.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incoming transitions have different output characters.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all the transitions have same output characters, then shift that character to the corresponding state.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all the transitions have different output characters, then the state will be converted to as many states as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of different output characters for these transitions,  which shows		that if this happens at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then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will be converted to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for one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character and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for other character.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Shift the output characters of the transitions to the corresponding new states q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q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Moore machine equivalent to Mealy machine M.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 note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if there is no incoming transition at certain state then any of the output characters may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associated with that state.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also be noted that if the initial state is converted into more than one new states then only one of these new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states will be considered to be the initial state. Following is an example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74" name="Rect 3"/>
          <p:cNvSpPr>
            <a:spLocks noGrp="1" noChangeArrowheads="1"/>
          </p:cNvSpPr>
          <p:nvPr/>
        </p:nvSpPr>
        <p:spPr>
          <a:xfrm rot="0">
            <a:off x="5269865" y="7306310"/>
            <a:ext cx="1159510" cy="14605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75" name="Rect 3"/>
          <p:cNvSpPr>
            <a:spLocks noGrp="1" noChangeArrowheads="1"/>
          </p:cNvSpPr>
          <p:nvPr/>
        </p:nvSpPr>
        <p:spPr>
          <a:xfrm rot="0">
            <a:off x="4663440" y="2572385"/>
            <a:ext cx="610870" cy="4883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7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q</a:t>
            </a:r>
            <a:endParaRPr lang="ko-KR" altLang="en-US" dirty="0" smtClean="0" sz="936"/>
          </a:p>
        </p:txBody>
      </p:sp>
      <p:sp>
        <p:nvSpPr>
          <p:cNvPr id="276" name="Rect 3"/>
          <p:cNvSpPr>
            <a:spLocks noGrp="1" noChangeArrowheads="1"/>
          </p:cNvSpPr>
          <p:nvPr/>
        </p:nvSpPr>
        <p:spPr>
          <a:xfrm rot="0">
            <a:off x="4260850" y="2557145"/>
            <a:ext cx="1034415" cy="49015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/1 </a:t>
            </a:r>
            <a:endParaRPr lang="ko-KR" altLang="en-US" dirty="0" smtClean="0" sz="936"/>
          </a:p>
          <a:p>
            <a:pPr marL="0" indent="0" defTabSz="15240" algn="l">
              <a:lnSpc>
                <a:spcPts val="8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a/1,b/1 </a:t>
            </a:r>
            <a:endParaRPr lang="ko-KR" altLang="en-US" dirty="0" smtClean="0" sz="936"/>
          </a:p>
          <a:p>
            <a:pPr marL="0" indent="0" defTabSz="15240" algn="l">
              <a:lnSpc>
                <a:spcPts val="27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endParaRPr lang="ko-KR" altLang="en-US" dirty="0" smtClean="0" sz="609"/>
          </a:p>
        </p:txBody>
      </p:sp>
      <p:sp>
        <p:nvSpPr>
          <p:cNvPr id="277" name="Rect 3"/>
          <p:cNvSpPr>
            <a:spLocks noGrp="1" noChangeArrowheads="1"/>
          </p:cNvSpPr>
          <p:nvPr/>
        </p:nvSpPr>
        <p:spPr>
          <a:xfrm rot="0">
            <a:off x="1542415" y="1850390"/>
            <a:ext cx="4448175" cy="5745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24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endParaRPr lang="ko-KR" altLang="en-US" dirty="0" smtClean="0" sz="609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endParaRPr lang="ko-KR" altLang="en-US" dirty="0" smtClean="0" sz="609"/>
          </a:p>
        </p:txBody>
      </p:sp>
      <p:sp>
        <p:nvSpPr>
          <p:cNvPr id="278" name="Rect 3"/>
          <p:cNvSpPr>
            <a:spLocks noGrp="1" noChangeArrowheads="1"/>
          </p:cNvSpPr>
          <p:nvPr/>
        </p:nvSpPr>
        <p:spPr>
          <a:xfrm rot="0">
            <a:off x="1188720" y="1901825"/>
            <a:ext cx="5170170" cy="56940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b/0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2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i.e. if at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there are the transitions with two output characters then q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states q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should behave like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as well. Continuing the process, the machine thus obtained, will be 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4455" y="7845425"/>
            <a:ext cx="3099435" cy="12465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66745" y="932815"/>
            <a:ext cx="1469390" cy="9842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68625" y="1710055"/>
            <a:ext cx="194945" cy="73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0550" y="2099945"/>
            <a:ext cx="1468755" cy="9848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32430" y="2877185"/>
            <a:ext cx="194945" cy="73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30550" y="3267710"/>
            <a:ext cx="1468755" cy="9842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32430" y="4044950"/>
            <a:ext cx="194945" cy="73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130550" y="4395470"/>
            <a:ext cx="1468755" cy="9842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932430" y="5172710"/>
            <a:ext cx="194945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18815" y="5559425"/>
            <a:ext cx="1329055" cy="1950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1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020695" y="6343015"/>
            <a:ext cx="194945" cy="7302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Mealy machine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endParaRPr lang="ko-KR" altLang="en-US" dirty="0" smtClean="0" sz="609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Shifting the output character 1 of  transition b to q0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/1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Shifting the output character 0 of transition a to q1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/1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Shifting the output character 1 of transition b to q2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/1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/1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Splitting q3 into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3 and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3 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/1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/1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/0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Running the string abbabbba on both the machines, the output strings can be determined by the following table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84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Mealy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Moore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81" name="Rect 3"/>
          <p:cNvSpPr>
            <a:spLocks noGrp="1" noChangeArrowheads="1"/>
          </p:cNvSpPr>
          <p:nvPr/>
        </p:nvSpPr>
        <p:spPr>
          <a:xfrm rot="0">
            <a:off x="4572000" y="2837815"/>
            <a:ext cx="201930" cy="14287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82" name="Rect 3"/>
          <p:cNvSpPr>
            <a:spLocks noGrp="1" noChangeArrowheads="1"/>
          </p:cNvSpPr>
          <p:nvPr/>
        </p:nvSpPr>
        <p:spPr>
          <a:xfrm rot="0">
            <a:off x="4224655" y="2807335"/>
            <a:ext cx="122555" cy="142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</p:txBody>
      </p:sp>
      <p:sp>
        <p:nvSpPr>
          <p:cNvPr id="283" name="Rect 3"/>
          <p:cNvSpPr>
            <a:spLocks noGrp="1" noChangeArrowheads="1"/>
          </p:cNvSpPr>
          <p:nvPr/>
        </p:nvSpPr>
        <p:spPr>
          <a:xfrm rot="0">
            <a:off x="3736975" y="981710"/>
            <a:ext cx="1073785" cy="5702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a/0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654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endParaRPr lang="ko-KR" altLang="en-US" dirty="0" smtClean="0" sz="654"/>
          </a:p>
        </p:txBody>
      </p:sp>
      <p:sp>
        <p:nvSpPr>
          <p:cNvPr id="284" name="Rect 3"/>
          <p:cNvSpPr>
            <a:spLocks noGrp="1" noChangeArrowheads="1"/>
          </p:cNvSpPr>
          <p:nvPr/>
        </p:nvSpPr>
        <p:spPr>
          <a:xfrm rot="0">
            <a:off x="3587750" y="948055"/>
            <a:ext cx="796290" cy="64522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b/0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b/1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a/1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b/0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/1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654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endParaRPr lang="ko-KR" altLang="en-US" dirty="0" smtClean="0" sz="654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8690" y="2618105"/>
            <a:ext cx="3386455" cy="125603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8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Mealy machines in terms of sequential circuit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sequential circuit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</a:t>
            </a:r>
            <a:endParaRPr lang="ko-KR" altLang="en-US" dirty="0" smtClean="0" sz="936"/>
          </a:p>
          <a:p>
            <a:pPr marL="0" indent="0" defTabSz="15240" algn="l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following four types of boxes are used in this circuit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NAND box (NOT AND)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For the given input, it provides the complement of Boolean AND output.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DELAY box (Flip Flop box)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It delays the transmission of signal along the wire by one step (clock pulse).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OR box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For the given input, it provides the Boolean OR output.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AND box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For the given input, it provides the Boolean AND output.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current in the wire is indicated by 1 and 0 indicates the absence of the current.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are two points A and B w.r.t. to which following four states of the machine are identified according to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presence and absence of current at these points i.e.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(A=0, B=0)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(0,0)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(A=0, B=1)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(0,1)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(A=1, B=0)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(1,0)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(A=1, B=1)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(1,1)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The operation of the circuit is such that the machine changes its state after reading 0 or 1. The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transitions are determined using the following  relations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B = old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A = (input) NAND (old A AND old B)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output = (input) OR (old 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old A and old B indicate the presence or absence of current at A and B before inputting any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letter. Similarly new A and new B indicate the presence or absence of current after reading certain letter.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various discrete pulses of a time clock, input is received by the machine and the corresponding output string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generated.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transition at the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after reading the letter 0, can be determined, along with the corresponding output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character as under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B = old A = 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A = (input) NAND (old A AND old B)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= 0 NAND ( 0 AND 0) = 0 NAND 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= 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output = (input) OR (old B) = 0 OR 0 = 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after reading 0 at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new B is 0 and new A is 1 i.e. machine will be at state (1,0)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during this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process it’s output character will be 0.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remaining action of this sequential circuit can be determined as shown by the following suggested transition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table of the corresponding Mealy machine </a:t>
            </a:r>
            <a:endParaRPr lang="ko-KR" altLang="en-US" dirty="0" smtClean="0" sz="936"/>
          </a:p>
          <a:p>
            <a:pPr marL="0" indent="0" defTabSz="1524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87" name="Rect 3"/>
          <p:cNvSpPr>
            <a:spLocks noGrp="1" noChangeArrowheads="1"/>
          </p:cNvSpPr>
          <p:nvPr/>
        </p:nvSpPr>
        <p:spPr>
          <a:xfrm rot="0">
            <a:off x="4846320" y="2941320"/>
            <a:ext cx="20510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88" name="Rect 3"/>
          <p:cNvSpPr>
            <a:spLocks noGrp="1" noChangeArrowheads="1"/>
          </p:cNvSpPr>
          <p:nvPr/>
        </p:nvSpPr>
        <p:spPr>
          <a:xfrm rot="0">
            <a:off x="4392295" y="2871470"/>
            <a:ext cx="118681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89" name="Rect 3"/>
          <p:cNvSpPr>
            <a:spLocks noGrp="1" noChangeArrowheads="1"/>
          </p:cNvSpPr>
          <p:nvPr/>
        </p:nvSpPr>
        <p:spPr>
          <a:xfrm rot="0">
            <a:off x="3331210" y="2853055"/>
            <a:ext cx="13843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290" name="Rect 3"/>
          <p:cNvSpPr>
            <a:spLocks noGrp="1" noChangeArrowheads="1"/>
          </p:cNvSpPr>
          <p:nvPr/>
        </p:nvSpPr>
        <p:spPr>
          <a:xfrm rot="0">
            <a:off x="2721610" y="2941320"/>
            <a:ext cx="140652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NAND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7105" y="5203190"/>
            <a:ext cx="3301365" cy="960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89250" y="3093720"/>
            <a:ext cx="1923415" cy="14903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3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6711950"/>
            <a:ext cx="3386455" cy="12522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3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31720" y="1112520"/>
            <a:ext cx="3112135" cy="154559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Inputting 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Inputting 1        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           Output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           Output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(0,0)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(1,0)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(1,0)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(0,1)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(1,0)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(1,0)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(1,0)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(1,1)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(0,1)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transition diagram may be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0/0, 1/1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0/0, 1/1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0/1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endParaRPr lang="ko-KR" altLang="en-US" dirty="0" smtClean="0" sz="609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1/1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It may be noted that if the string 00 is read at any state, it results in ending in state 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Running the string 01101110 on the previous machine, the output string can be determined by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table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output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 note regarding the sequential circuit under consideration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in this sequential circuit, delay box plays an important role in introducing four states of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machine. </a:t>
            </a:r>
            <a:endParaRPr lang="ko-KR" altLang="en-US" dirty="0" smtClean="0" sz="936"/>
          </a:p>
          <a:p>
            <a:pPr marL="0" indent="0" defTabSz="15240" algn="l">
              <a:lnSpc>
                <a:spcPts val="7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69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93" name="Rect 3"/>
          <p:cNvSpPr>
            <a:spLocks noGrp="1" noChangeArrowheads="1"/>
          </p:cNvSpPr>
          <p:nvPr/>
        </p:nvSpPr>
        <p:spPr>
          <a:xfrm rot="0">
            <a:off x="5364480" y="6946265"/>
            <a:ext cx="360680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output </a:t>
            </a:r>
            <a:endParaRPr lang="ko-KR" altLang="en-US" dirty="0" smtClean="0" sz="936"/>
          </a:p>
        </p:txBody>
      </p:sp>
      <p:sp>
        <p:nvSpPr>
          <p:cNvPr id="294" name="Rect 3"/>
          <p:cNvSpPr>
            <a:spLocks noGrp="1" noChangeArrowheads="1"/>
          </p:cNvSpPr>
          <p:nvPr/>
        </p:nvSpPr>
        <p:spPr>
          <a:xfrm rot="0">
            <a:off x="3828415" y="7034530"/>
            <a:ext cx="1366520" cy="13144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95" name="Rect 3"/>
          <p:cNvSpPr>
            <a:spLocks noGrp="1" noChangeArrowheads="1"/>
          </p:cNvSpPr>
          <p:nvPr/>
        </p:nvSpPr>
        <p:spPr>
          <a:xfrm rot="0">
            <a:off x="3474720" y="3761105"/>
            <a:ext cx="1336040" cy="331660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296" name="Rect 3"/>
          <p:cNvSpPr>
            <a:spLocks noGrp="1" noChangeArrowheads="1"/>
          </p:cNvSpPr>
          <p:nvPr/>
        </p:nvSpPr>
        <p:spPr>
          <a:xfrm rot="0">
            <a:off x="2865120" y="3745865"/>
            <a:ext cx="1283970" cy="34201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0/1 1/1 </a:t>
            </a:r>
            <a:endParaRPr lang="ko-KR" altLang="en-US" dirty="0" smtClean="0" sz="936"/>
          </a:p>
          <a:p>
            <a:pPr marL="0" indent="0" defTabSz="15240" algn="l">
              <a:lnSpc>
                <a:spcPts val="2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NAND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7810" y="4328160"/>
            <a:ext cx="2075815" cy="12712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10130" y="5748655"/>
            <a:ext cx="1274445" cy="4692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69080" y="5751830"/>
            <a:ext cx="1273810" cy="4692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13305" y="6464935"/>
            <a:ext cx="1749425" cy="47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72255" y="6470650"/>
            <a:ext cx="1273810" cy="4699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81985" y="7153910"/>
            <a:ext cx="1271270" cy="5695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78810" y="8089265"/>
            <a:ext cx="1304925" cy="502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50210" y="8754110"/>
            <a:ext cx="1432560" cy="533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9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82770" y="8754110"/>
            <a:ext cx="329565" cy="533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9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languages, complement of a language, theorem, proof, example, intersection of two regular languages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Regular languages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already been discussed earlier that any language that can be expressed by a RE is said to be regular language,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 if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regular languages then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+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,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	 are also regular languages. This fact can be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proved by the following two methods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By Regular Expressions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discussed earlier that if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regular expressions, corresponding to the languages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then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+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,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 generated by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*, are also regular languages.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By TGs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regular languages then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also be expressed by some REs as well and hence using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Kleene’s theorem,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also be expressed by some TGs. Following are the methods showing that there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exist TGs corresponding to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expressed by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then following may be a TG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m+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expressed by the following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following may be a TG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also a TG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	 may be as under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n+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TGs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299" name="Rect 3"/>
          <p:cNvSpPr>
            <a:spLocks noGrp="1" noChangeArrowheads="1"/>
          </p:cNvSpPr>
          <p:nvPr/>
        </p:nvSpPr>
        <p:spPr>
          <a:xfrm rot="0">
            <a:off x="4620895" y="6647815"/>
            <a:ext cx="241935" cy="14033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00" name="Rect 3"/>
          <p:cNvSpPr>
            <a:spLocks noGrp="1" noChangeArrowheads="1"/>
          </p:cNvSpPr>
          <p:nvPr/>
        </p:nvSpPr>
        <p:spPr>
          <a:xfrm rot="0">
            <a:off x="4187825" y="6626225"/>
            <a:ext cx="2460625" cy="27070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m+ </a:t>
            </a:r>
            <a:endParaRPr lang="ko-KR" altLang="en-US" dirty="0" smtClean="0" sz="936"/>
          </a:p>
          <a:p>
            <a:pPr marL="0" indent="0" defTabSz="15240" algn="l">
              <a:lnSpc>
                <a:spcPts val="10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aa,bb </a:t>
            </a:r>
            <a:endParaRPr lang="ko-KR" altLang="en-US" dirty="0" smtClean="0" sz="936"/>
          </a:p>
          <a:p>
            <a:pPr marL="0" indent="0" defTabSz="15240" algn="l">
              <a:lnSpc>
                <a:spcPts val="7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70 </a:t>
            </a:r>
            <a:endParaRPr lang="ko-KR" altLang="en-US" dirty="0" smtClean="0" sz="1128"/>
          </a:p>
        </p:txBody>
      </p:sp>
      <p:sp>
        <p:nvSpPr>
          <p:cNvPr id="301" name="Rect 3"/>
          <p:cNvSpPr>
            <a:spLocks noGrp="1" noChangeArrowheads="1"/>
          </p:cNvSpPr>
          <p:nvPr/>
        </p:nvSpPr>
        <p:spPr>
          <a:xfrm rot="0">
            <a:off x="3767455" y="4395470"/>
            <a:ext cx="1092200" cy="4794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1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ab,ba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q+ </a:t>
            </a:r>
            <a:endParaRPr lang="ko-KR" altLang="en-US" dirty="0" smtClean="0" sz="936"/>
          </a:p>
        </p:txBody>
      </p:sp>
      <p:sp>
        <p:nvSpPr>
          <p:cNvPr id="302" name="Rect 3"/>
          <p:cNvSpPr>
            <a:spLocks noGrp="1" noChangeArrowheads="1"/>
          </p:cNvSpPr>
          <p:nvPr/>
        </p:nvSpPr>
        <p:spPr>
          <a:xfrm rot="0">
            <a:off x="3322320" y="4346575"/>
            <a:ext cx="2045970" cy="49282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m+ </a:t>
            </a:r>
            <a:endParaRPr lang="ko-KR" altLang="en-US" dirty="0" smtClean="0" sz="936"/>
          </a:p>
          <a:p>
            <a:pPr marL="0" indent="0" defTabSz="1524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6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aa,bb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ab,ba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aaa,bbb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9800" y="1188720"/>
            <a:ext cx="3276600" cy="12071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5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9800" y="3056890"/>
            <a:ext cx="3276600" cy="7042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5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44495" y="4065905"/>
            <a:ext cx="1771015" cy="655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5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79650" y="8049895"/>
            <a:ext cx="3078480" cy="103949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may be a TG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aa,bb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q+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ab,ba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also a TG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aa,bb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ab,ba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a TG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Complement of a language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L be a language defined over an alphabet Σ, then the language of strings, defined over Σ, not belonging to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L, is called Complement of the language L, denoted by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or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’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describe the complement of a language, it is very important to describe the alphabet of that language over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the language is defined.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a certain language L, the complement of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given language L i.e.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L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 is a regular language then,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also a regular language.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Proof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L is a regular language, so by Kleene’s theorem, there exists an FA, say F, accepting the language 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Converting each of the final states of F to non-final states and old non-final states of F to final states, FA thus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obtained will reject every string belonging to L and will accept every string, defined over Σ, not belonging to 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the new FA accepts the 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Hence using Kleene’s theorem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 can be expressed by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some RE. Thus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L be the language over the alphabet Σ = {a, b}, consisting of only two words aba and abb, then the FA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accepting L may be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n-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05" name="Rect 3"/>
          <p:cNvSpPr>
            <a:spLocks noGrp="1" noChangeArrowheads="1"/>
          </p:cNvSpPr>
          <p:nvPr/>
        </p:nvSpPr>
        <p:spPr>
          <a:xfrm rot="0">
            <a:off x="5181600" y="8159750"/>
            <a:ext cx="18097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q+ </a:t>
            </a:r>
            <a:endParaRPr lang="ko-KR" altLang="en-US" dirty="0" smtClean="0" sz="936"/>
          </a:p>
        </p:txBody>
      </p:sp>
      <p:sp>
        <p:nvSpPr>
          <p:cNvPr id="306" name="Rect 3"/>
          <p:cNvSpPr>
            <a:spLocks noGrp="1" noChangeArrowheads="1"/>
          </p:cNvSpPr>
          <p:nvPr/>
        </p:nvSpPr>
        <p:spPr>
          <a:xfrm rot="0">
            <a:off x="4718050" y="1804670"/>
            <a:ext cx="812165" cy="63855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307" name="Rect 3"/>
          <p:cNvSpPr>
            <a:spLocks noGrp="1" noChangeArrowheads="1"/>
          </p:cNvSpPr>
          <p:nvPr/>
        </p:nvSpPr>
        <p:spPr>
          <a:xfrm rot="0">
            <a:off x="3801110" y="1819910"/>
            <a:ext cx="1729105" cy="63855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3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308" name="Rect 3"/>
          <p:cNvSpPr>
            <a:spLocks noGrp="1" noChangeArrowheads="1"/>
          </p:cNvSpPr>
          <p:nvPr/>
        </p:nvSpPr>
        <p:spPr>
          <a:xfrm rot="0">
            <a:off x="3249295" y="1840865"/>
            <a:ext cx="1598295" cy="67697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aaa,bbb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aa,bb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aaa,bbb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q+ </a:t>
            </a:r>
            <a:endParaRPr lang="ko-KR" altLang="en-US" dirty="0" smtClean="0" sz="936"/>
          </a:p>
          <a:p>
            <a:pPr marL="0" indent="0" defTabSz="15240" algn="l">
              <a:lnSpc>
                <a:spcPts val="28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309" name="Rect 3"/>
          <p:cNvSpPr>
            <a:spLocks noGrp="1" noChangeArrowheads="1"/>
          </p:cNvSpPr>
          <p:nvPr/>
        </p:nvSpPr>
        <p:spPr>
          <a:xfrm rot="0">
            <a:off x="2773680" y="1649095"/>
            <a:ext cx="2683510" cy="70561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ab,ba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 </a:t>
            </a:r>
            <a:endParaRPr lang="ko-KR" altLang="en-US" dirty="0" smtClean="0" sz="936"/>
          </a:p>
          <a:p>
            <a:pPr marL="0" indent="0" defTabSz="15240" algn="l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ab,ba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q+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aaa,bbb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27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2825" y="1155065"/>
            <a:ext cx="3081655" cy="104267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Converting final states to non-final states and old non-final states to final states, then FA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Statement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two regular languages, then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also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Proof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De-Morgan's law for sets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regular languages, so are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language and so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being complement of regular language is regular language.</a:t>
            </a:r>
            <a:endParaRPr lang="ko-KR" altLang="en-US" dirty="0" smtClean="0" sz="936"/>
          </a:p>
          <a:p>
            <a:pPr marL="0" indent="0" defTabSz="15240" algn="l">
              <a:lnSpc>
                <a:spcPts val="45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12" name="Rect 3"/>
          <p:cNvSpPr>
            <a:spLocks noGrp="1" noChangeArrowheads="1"/>
          </p:cNvSpPr>
          <p:nvPr/>
        </p:nvSpPr>
        <p:spPr>
          <a:xfrm rot="0">
            <a:off x="5852160" y="3048000"/>
            <a:ext cx="692785" cy="152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also </a:t>
            </a:r>
            <a:endParaRPr lang="ko-KR" altLang="en-US" dirty="0" smtClean="0" sz="936"/>
          </a:p>
        </p:txBody>
      </p:sp>
      <p:sp>
        <p:nvSpPr>
          <p:cNvPr id="313" name="Rect 3"/>
          <p:cNvSpPr>
            <a:spLocks noGrp="1" noChangeArrowheads="1"/>
          </p:cNvSpPr>
          <p:nvPr/>
        </p:nvSpPr>
        <p:spPr>
          <a:xfrm rot="0">
            <a:off x="4041775" y="3048000"/>
            <a:ext cx="59055" cy="850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endParaRPr lang="ko-KR" altLang="en-US" dirty="0" smtClean="0" sz="609"/>
          </a:p>
        </p:txBody>
      </p:sp>
      <p:sp>
        <p:nvSpPr>
          <p:cNvPr id="314" name="Rect 3"/>
          <p:cNvSpPr>
            <a:spLocks noGrp="1" noChangeArrowheads="1"/>
          </p:cNvSpPr>
          <p:nvPr/>
        </p:nvSpPr>
        <p:spPr>
          <a:xfrm rot="0">
            <a:off x="3834130" y="3048000"/>
            <a:ext cx="2043430" cy="152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being regular provide that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</p:txBody>
      </p:sp>
      <p:sp>
        <p:nvSpPr>
          <p:cNvPr id="315" name="Rect 3"/>
          <p:cNvSpPr>
            <a:spLocks noGrp="1" noChangeArrowheads="1"/>
          </p:cNvSpPr>
          <p:nvPr/>
        </p:nvSpPr>
        <p:spPr>
          <a:xfrm rot="0">
            <a:off x="3520440" y="3066415"/>
            <a:ext cx="912495" cy="1339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</p:txBody>
      </p:sp>
      <p:sp>
        <p:nvSpPr>
          <p:cNvPr id="316" name="Rect 3"/>
          <p:cNvSpPr>
            <a:spLocks noGrp="1" noChangeArrowheads="1"/>
          </p:cNvSpPr>
          <p:nvPr/>
        </p:nvSpPr>
        <p:spPr>
          <a:xfrm rot="0">
            <a:off x="3465830" y="1167130"/>
            <a:ext cx="1457960" cy="19659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endParaRPr lang="ko-KR" altLang="en-US" dirty="0" smtClean="0" sz="609"/>
          </a:p>
        </p:txBody>
      </p:sp>
      <p:sp>
        <p:nvSpPr>
          <p:cNvPr id="317" name="Rect 3"/>
          <p:cNvSpPr>
            <a:spLocks noGrp="1" noChangeArrowheads="1"/>
          </p:cNvSpPr>
          <p:nvPr/>
        </p:nvSpPr>
        <p:spPr>
          <a:xfrm rot="0">
            <a:off x="1621790" y="1240790"/>
            <a:ext cx="3698240" cy="21056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 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</p:txBody>
      </p:sp>
      <p:sp>
        <p:nvSpPr>
          <p:cNvPr id="318" name="Rect 3"/>
          <p:cNvSpPr>
            <a:spLocks noGrp="1" noChangeArrowheads="1"/>
          </p:cNvSpPr>
          <p:nvPr/>
        </p:nvSpPr>
        <p:spPr>
          <a:xfrm rot="0">
            <a:off x="1341120" y="1167130"/>
            <a:ext cx="2707640" cy="21062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r+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9985" y="5154295"/>
            <a:ext cx="2158365" cy="4965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1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4305" y="5821680"/>
            <a:ext cx="1798320" cy="59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1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23160" y="6918960"/>
            <a:ext cx="2155190" cy="4965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1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7546975"/>
            <a:ext cx="1798320" cy="59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9,10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Intersection of two regular languages, examples, non regular language, example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Statement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two regular languages, then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also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De-Morgan's law for sets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regular languages, so are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language and so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regular languages, then these can be expressed by the corresponding FAs. Finding regular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expressions defining the 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	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not so easy and building corresponding FA is rather harder.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are example of finding an FA accepting the intersection of two regular languages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two regular languages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language of words with double a’s.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language of words containing even number of a’s.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FAs accepting languages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may be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Their corresponding REs may be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(b+ab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FAs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, by definition, may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FA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using the method described earlier, may be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21" name="Rect 3"/>
          <p:cNvSpPr>
            <a:spLocks noGrp="1" noChangeArrowheads="1"/>
          </p:cNvSpPr>
          <p:nvPr/>
        </p:nvSpPr>
        <p:spPr>
          <a:xfrm rot="0">
            <a:off x="5852160" y="3212465"/>
            <a:ext cx="692785" cy="152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also </a:t>
            </a:r>
            <a:endParaRPr lang="ko-KR" altLang="en-US" dirty="0" smtClean="0" sz="936"/>
          </a:p>
        </p:txBody>
      </p:sp>
      <p:sp>
        <p:nvSpPr>
          <p:cNvPr id="322" name="Rect 3"/>
          <p:cNvSpPr>
            <a:spLocks noGrp="1" noChangeArrowheads="1"/>
          </p:cNvSpPr>
          <p:nvPr/>
        </p:nvSpPr>
        <p:spPr>
          <a:xfrm rot="0">
            <a:off x="4041775" y="3212465"/>
            <a:ext cx="59055" cy="882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endParaRPr lang="ko-KR" altLang="en-US" dirty="0" smtClean="0" sz="609"/>
          </a:p>
        </p:txBody>
      </p:sp>
      <p:sp>
        <p:nvSpPr>
          <p:cNvPr id="323" name="Rect 3"/>
          <p:cNvSpPr>
            <a:spLocks noGrp="1" noChangeArrowheads="1"/>
          </p:cNvSpPr>
          <p:nvPr/>
        </p:nvSpPr>
        <p:spPr>
          <a:xfrm rot="0">
            <a:off x="3834130" y="3212465"/>
            <a:ext cx="2043430" cy="41059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being regular provide that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30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 </a:t>
            </a:r>
            <a:endParaRPr lang="ko-KR" altLang="en-US" dirty="0" smtClean="0" sz="936"/>
          </a:p>
        </p:txBody>
      </p:sp>
      <p:sp>
        <p:nvSpPr>
          <p:cNvPr id="324" name="Rect 3"/>
          <p:cNvSpPr>
            <a:spLocks noGrp="1" noChangeArrowheads="1"/>
          </p:cNvSpPr>
          <p:nvPr/>
        </p:nvSpPr>
        <p:spPr>
          <a:xfrm rot="0">
            <a:off x="3520440" y="3230880"/>
            <a:ext cx="1058545" cy="40297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6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r+ </a:t>
            </a:r>
            <a:endParaRPr lang="ko-KR" altLang="en-US" dirty="0" smtClean="0" sz="936"/>
          </a:p>
          <a:p>
            <a:pPr marL="0" indent="0" defTabSz="15240" algn="l">
              <a:lnSpc>
                <a:spcPts val="1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325" name="Rect 3"/>
          <p:cNvSpPr>
            <a:spLocks noGrp="1" noChangeArrowheads="1"/>
          </p:cNvSpPr>
          <p:nvPr/>
        </p:nvSpPr>
        <p:spPr>
          <a:xfrm rot="0">
            <a:off x="3465830" y="3212465"/>
            <a:ext cx="607060" cy="4084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endParaRPr lang="ko-KR" altLang="en-US" dirty="0" smtClean="0" sz="609"/>
          </a:p>
          <a:p>
            <a:pPr marL="0" indent="0" defTabSz="15240" algn="l">
              <a:lnSpc>
                <a:spcPts val="16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q+</a:t>
            </a:r>
            <a:endParaRPr lang="ko-KR" altLang="en-US" dirty="0" smtClean="0" sz="936"/>
          </a:p>
        </p:txBody>
      </p:sp>
      <p:sp>
        <p:nvSpPr>
          <p:cNvPr id="326" name="Rect 3"/>
          <p:cNvSpPr>
            <a:spLocks noGrp="1" noChangeArrowheads="1"/>
          </p:cNvSpPr>
          <p:nvPr/>
        </p:nvSpPr>
        <p:spPr>
          <a:xfrm rot="0">
            <a:off x="1621790" y="3072130"/>
            <a:ext cx="4673600" cy="48831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 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being complement of regular language is regular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8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	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defined over the alphabet Σ = {a, b}, where 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endParaRPr lang="ko-KR" altLang="en-US" dirty="0" smtClean="0" sz="936"/>
          </a:p>
          <a:p>
            <a:pPr marL="0" indent="0" defTabSz="15240" algn="l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</a:t>
            </a:r>
            <a:endParaRPr lang="ko-KR" altLang="en-US" dirty="0" smtClean="0" sz="936"/>
          </a:p>
        </p:txBody>
      </p:sp>
      <p:sp>
        <p:nvSpPr>
          <p:cNvPr id="327" name="Rect 3"/>
          <p:cNvSpPr>
            <a:spLocks noGrp="1" noChangeArrowheads="1"/>
          </p:cNvSpPr>
          <p:nvPr/>
        </p:nvSpPr>
        <p:spPr>
          <a:xfrm rot="0">
            <a:off x="1188720" y="3072130"/>
            <a:ext cx="3310890" cy="48952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Following is a remark  </a:t>
            </a:r>
            <a:endParaRPr lang="ko-KR" altLang="en-US" dirty="0" smtClean="0" sz="936"/>
          </a:p>
          <a:p>
            <a:pPr marL="0" indent="0" defTabSz="15240" algn="l">
              <a:lnSpc>
                <a:spcPts val="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609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2+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77440" y="880745"/>
            <a:ext cx="3117850" cy="16795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3830" y="2788920"/>
            <a:ext cx="1819275" cy="15481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0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27120" y="4431665"/>
            <a:ext cx="1789430" cy="15271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0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01110" y="6409690"/>
            <a:ext cx="1791970" cy="14662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0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71800" y="7022465"/>
            <a:ext cx="381000" cy="156083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(p,1)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(q,2)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(p,1)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(p,2)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(q,1)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(q,1)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(q,2)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(r,1)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(r,2)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all the possible combinations of states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FA that accepts the language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endParaRPr lang="ko-KR" altLang="en-US" dirty="0" smtClean="0" sz="609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RE can be determined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regular expression defining the language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obtained, converting and reducing the previous FA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into a GTG as after eliminating states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b+abb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ab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after eliminating state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b+ab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30" name="Rect 3"/>
          <p:cNvSpPr>
            <a:spLocks noGrp="1" noChangeArrowheads="1"/>
          </p:cNvSpPr>
          <p:nvPr/>
        </p:nvSpPr>
        <p:spPr>
          <a:xfrm rot="0">
            <a:off x="4334510" y="3371215"/>
            <a:ext cx="1223010" cy="37611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1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</p:txBody>
      </p:sp>
      <p:sp>
        <p:nvSpPr>
          <p:cNvPr id="331" name="Rect 3"/>
          <p:cNvSpPr>
            <a:spLocks noGrp="1" noChangeArrowheads="1"/>
          </p:cNvSpPr>
          <p:nvPr/>
        </p:nvSpPr>
        <p:spPr>
          <a:xfrm rot="0">
            <a:off x="3956050" y="3410585"/>
            <a:ext cx="1449070" cy="4117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332" name="Rect 3"/>
          <p:cNvSpPr>
            <a:spLocks noGrp="1" noChangeArrowheads="1"/>
          </p:cNvSpPr>
          <p:nvPr/>
        </p:nvSpPr>
        <p:spPr>
          <a:xfrm rot="0">
            <a:off x="2980690" y="3032760"/>
            <a:ext cx="2211070" cy="45110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may be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endParaRPr lang="ko-KR" altLang="en-US" dirty="0" smtClean="0" sz="609"/>
          </a:p>
          <a:p>
            <a:pPr marL="0" indent="0" defTabSz="15240" algn="l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endParaRPr lang="ko-KR" altLang="en-US" dirty="0" smtClean="0" sz="609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a+b </a:t>
            </a:r>
            <a:endParaRPr lang="ko-KR" altLang="en-US" dirty="0" smtClean="0" sz="936"/>
          </a:p>
        </p:txBody>
      </p:sp>
      <p:sp>
        <p:nvSpPr>
          <p:cNvPr id="333" name="Rect 3"/>
          <p:cNvSpPr>
            <a:spLocks noGrp="1" noChangeArrowheads="1"/>
          </p:cNvSpPr>
          <p:nvPr/>
        </p:nvSpPr>
        <p:spPr>
          <a:xfrm rot="0">
            <a:off x="2926080" y="1170305"/>
            <a:ext cx="2472690" cy="7376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are considered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endParaRPr lang="ko-KR" altLang="en-US" dirty="0" smtClean="0" sz="609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a+bb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9815" y="5178425"/>
            <a:ext cx="2548255" cy="17951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7480" y="1103630"/>
            <a:ext cx="2209800" cy="4203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73350" y="1828800"/>
            <a:ext cx="2075180" cy="2559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6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48530" y="1828800"/>
            <a:ext cx="222885" cy="2559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6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26080" y="4358640"/>
            <a:ext cx="1795145" cy="59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6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00655" y="3749040"/>
            <a:ext cx="2157730" cy="4965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6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5865" y="6998335"/>
            <a:ext cx="1801495" cy="153289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can obviously be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eliminated as follows 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eliminating the loops at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required RE may be (b+abb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a(a+bb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a)(b+ab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FA corresponding to intersection of two regular languages      (short method)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 an FA accepting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then the initial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must correspond to the initial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initial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the language corresponding to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the intersection of corresponding languages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consists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the strings belonging to both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therefore a final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must correspond to a final state of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Following is an example regarding short method of finding an FA corresponding to the intersection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two regular languages.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p-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also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(b+ab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FA corresponding to L1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L2 can be determined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States after reading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Old States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(p,1)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(q,2)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(p,2)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(q,1)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(q,1)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(q,2)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(r,1)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(r,2)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(r,1)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(r,2)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endParaRPr lang="ko-KR" altLang="en-US" dirty="0" smtClean="0" sz="609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transition diagram may be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5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36" name="Rect 3"/>
          <p:cNvSpPr>
            <a:spLocks noGrp="1" noChangeArrowheads="1"/>
          </p:cNvSpPr>
          <p:nvPr/>
        </p:nvSpPr>
        <p:spPr>
          <a:xfrm rot="0">
            <a:off x="5391785" y="7565390"/>
            <a:ext cx="116840" cy="1397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</p:txBody>
      </p:sp>
      <p:sp>
        <p:nvSpPr>
          <p:cNvPr id="337" name="Rect 3"/>
          <p:cNvSpPr>
            <a:spLocks noGrp="1" noChangeArrowheads="1"/>
          </p:cNvSpPr>
          <p:nvPr/>
        </p:nvSpPr>
        <p:spPr>
          <a:xfrm rot="0">
            <a:off x="4629785" y="1322705"/>
            <a:ext cx="906145" cy="70986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endParaRPr lang="ko-KR" altLang="en-US" dirty="0" smtClean="0" sz="936"/>
          </a:p>
          <a:p>
            <a:pPr marL="0" indent="0" defTabSz="15240" algn="l">
              <a:lnSpc>
                <a:spcPts val="1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r+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endParaRPr lang="ko-KR" altLang="en-US" dirty="0" smtClean="0" sz="609"/>
          </a:p>
        </p:txBody>
      </p:sp>
      <p:sp>
        <p:nvSpPr>
          <p:cNvPr id="338" name="Rect 3"/>
          <p:cNvSpPr>
            <a:spLocks noGrp="1" noChangeArrowheads="1"/>
          </p:cNvSpPr>
          <p:nvPr/>
        </p:nvSpPr>
        <p:spPr>
          <a:xfrm rot="0">
            <a:off x="2764790" y="1024255"/>
            <a:ext cx="2987675" cy="7513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b+abb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b+ab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a(a+bb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a)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(b+abb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a(a+bb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a)(b+ab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609"/>
          </a:p>
          <a:p>
            <a:pPr marL="0" indent="0" defTabSz="15240" algn="l">
              <a:lnSpc>
                <a:spcPts val="1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99030" y="2846705"/>
            <a:ext cx="1453515" cy="1203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1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60850" y="2846705"/>
            <a:ext cx="1073150" cy="11950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1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5720" y="2934970"/>
            <a:ext cx="399415" cy="736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Nonregular languages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that cannot be expressed by any regular expression is called a Nonregular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languages PALINDROME and PRIME  are the examples of nonregular languages.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a nonregular language, by Kleene’s theorem, can’t be accepted by any FA or TG.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= {Λ, ab, aabb, aaabbb, …} i.e.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n=0,1,2,3,…}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Suppose, it is required to prove that this language is nonregular. Let, contrary, L be a regular language then by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Kleene’s theorem it must be accepted by an FA, say, F. Since every FA has finite number of states then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L (being infinite) accepted by F must have words of length more than the number of states. Which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shows that, F must contain a circuit.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the sake of convenience suppose that F has 10 states. Consider the word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from the language L and let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path traced by this word be shown as under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But, looping the circuit generated by the states 3,4,6,5,3 with a-edges once more, F also accepts the word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9+4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while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not a word in L. It may also be observed that, because of the circuit discussed above, F also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accepts the words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m =  1,2,3, …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Moreover, there is another circuit generated by the states 9,10,9. Including the possibility of looping this circuit,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 accepts the words    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where m,n=0,1,2,3,…(m and n not being 0 simultaneously).Which shows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that F accepts words that are not belonging to L.  </a:t>
            </a:r>
            <a:endParaRPr lang="ko-KR" altLang="en-US" dirty="0" smtClean="0" sz="936"/>
          </a:p>
          <a:p>
            <a:pPr marL="0" indent="0" defTabSz="15240" algn="l">
              <a:lnSpc>
                <a:spcPts val="3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41" name="Rect 3"/>
          <p:cNvSpPr>
            <a:spLocks noGrp="1" noChangeArrowheads="1"/>
          </p:cNvSpPr>
          <p:nvPr/>
        </p:nvSpPr>
        <p:spPr>
          <a:xfrm rot="0">
            <a:off x="4382770" y="2932430"/>
            <a:ext cx="808990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42" name="Rect 3"/>
          <p:cNvSpPr>
            <a:spLocks noGrp="1" noChangeArrowheads="1"/>
          </p:cNvSpPr>
          <p:nvPr/>
        </p:nvSpPr>
        <p:spPr>
          <a:xfrm rot="0">
            <a:off x="3684905" y="2856230"/>
            <a:ext cx="1558925" cy="1139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10 </a:t>
            </a:r>
            <a:endParaRPr lang="ko-KR" altLang="en-US" dirty="0" smtClean="0" sz="936"/>
          </a:p>
        </p:txBody>
      </p:sp>
      <p:sp>
        <p:nvSpPr>
          <p:cNvPr id="343" name="Rect 3"/>
          <p:cNvSpPr>
            <a:spLocks noGrp="1" noChangeArrowheads="1"/>
          </p:cNvSpPr>
          <p:nvPr/>
        </p:nvSpPr>
        <p:spPr>
          <a:xfrm rot="0">
            <a:off x="3374390" y="2871470"/>
            <a:ext cx="1397000" cy="10420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3270" y="3425825"/>
            <a:ext cx="1813560" cy="14966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8640" y="3425825"/>
            <a:ext cx="1258570" cy="14878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14670" y="3733800"/>
            <a:ext cx="76200" cy="86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6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49370" y="3538855"/>
            <a:ext cx="502920" cy="7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10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of nonregular language, pumping lemma version I, proof, examples 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= {Λ, ab, aabb, aaabbb, …} 	i.e.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n=0,1,2,3,…}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Suppose, it is required to prove that this language is nonregular. Let, contrary, L be a regular language then by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Kleene’s theorem it must be accepted by an FA, say, F. Since every FA has finite number of states then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L (being infinite) accepted by F must have words of length more than the number of states. Which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shows that, F must contain a circuit.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the sake of convenience suppose that F has 10 states. Consider the word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from the language L and let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path traced by this word be shown as under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But, looping the circuit generated by the states 3,4,6,5,3 with a-edges once more, F also accepts the word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9+4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while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not a word in L. It may also be observed that, because of the circuit discussed above, F also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accepts the words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m =  1,2,3, …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Moreover, there is another circuit generated by the states 9,10,9. Including the possibility of looping this circuit,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 accepts the words    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where m,n=0,1,2,3,…(m and n not being 0 simultaneously).Which shows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that F accepts words that are not belonging to L.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 for finding FAs accepting other words from L, they will also accept the words which do not belong to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there is no FA which accepts the language L. which shows, by Kleene’s theorem, that the language L can’t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 expressed by any regular expression. It may be noted that apparently 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seems to be a regular expression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L, but in fact it is not. The observations made from this example, generalize the theorem (also called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Pumping lemma) regarding the infinite regular language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Pumping Lemma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Statement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L be any infinite regular language (that has infinite many words), defined over an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then there exist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three strings x, y and z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(where y is not the null string) such that all the strings of the form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n=1,2,3, … are the words in 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Proof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 is a regular language, then according to Kleene’s theorem, there exists an FA, say, F that accepts this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language. Now F, by definition, must have finite no of states while the language has infinitely many words,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there is no restriction on the length of words in L, because if there were such restriction then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would have finite many words.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w be a word in the language L, so that the length of word is greater than the number of states in F. In this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case the path generated by the word w, is such that it cannot visit a new state for each letter i.e. there is a circuit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this path.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word w, in this case, may be divided into three parts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substring which generates the path from initial state to the state which is revisited first while reading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word w. This part can be called x and x can be a null string.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46" name="Rect 3"/>
          <p:cNvSpPr>
            <a:spLocks noGrp="1" noChangeArrowheads="1"/>
          </p:cNvSpPr>
          <p:nvPr/>
        </p:nvSpPr>
        <p:spPr>
          <a:xfrm rot="0">
            <a:off x="5394960" y="4702810"/>
            <a:ext cx="174625" cy="13144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47" name="Rect 3"/>
          <p:cNvSpPr>
            <a:spLocks noGrp="1" noChangeArrowheads="1"/>
          </p:cNvSpPr>
          <p:nvPr/>
        </p:nvSpPr>
        <p:spPr>
          <a:xfrm rot="0">
            <a:off x="4507865" y="4685030"/>
            <a:ext cx="11684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8 </a:t>
            </a:r>
            <a:endParaRPr lang="ko-KR" altLang="en-US" dirty="0" smtClean="0" sz="936"/>
          </a:p>
        </p:txBody>
      </p:sp>
      <p:sp>
        <p:nvSpPr>
          <p:cNvPr id="348" name="Rect 3"/>
          <p:cNvSpPr>
            <a:spLocks noGrp="1" noChangeArrowheads="1"/>
          </p:cNvSpPr>
          <p:nvPr/>
        </p:nvSpPr>
        <p:spPr>
          <a:xfrm rot="0">
            <a:off x="3654425" y="3532505"/>
            <a:ext cx="2040255" cy="1301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9+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6 </a:t>
            </a:r>
            <a:endParaRPr lang="ko-KR" altLang="en-US" dirty="0" smtClean="0" sz="936"/>
          </a:p>
        </p:txBody>
      </p:sp>
      <p:sp>
        <p:nvSpPr>
          <p:cNvPr id="349" name="Rect 3"/>
          <p:cNvSpPr>
            <a:spLocks noGrp="1" noChangeArrowheads="1"/>
          </p:cNvSpPr>
          <p:nvPr/>
        </p:nvSpPr>
        <p:spPr>
          <a:xfrm rot="0">
            <a:off x="3246120" y="3468370"/>
            <a:ext cx="1756410" cy="1274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4160" y="2752090"/>
            <a:ext cx="2057400" cy="175895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substring which generates the circuit starting from the state which was lead by x. This part can be called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which cannot be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substring which is the remaining part of the word after y, call this part as z. It may be noted that this part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may be null string as the word may end after y or z part may itself be a circuit.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word may be written as w = xyz  where x,y and z are the strings, also y can’t be a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this is obvious that, looping the circuit successively, the words xyyz, xyyyz, xyyyz, … will also be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accepted by this FA i.e.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z, n=1,2,3, … will be words in 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Remark: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		In the above theorem, it is not affected if the z-part has circuit. To prove the theorem it is only to find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circuit and then looping that circuit, is all that is needed. While looping the circuit the volume of the string y 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(or z) is pumped, so the theorem is also called the Pumping lemma. Following are the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5 states FA, say, F which accepts an infinite language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the word w = bbbababa, belonging to the language L, so that the length of word is greater than 6 (the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of states in F).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this case the path generated by this word is such that it cannot visit a new state for each letter i.e. there is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circuit in this path.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word w, in this case, may be divided into three parts.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substring which generates the path from initial state to the state which is revisited first while reading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word w. This can be called as part x and this may be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substring which generates the circuit starting from the start state which was lead by x, this part can be called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y and this cannot be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substring which is the remaining part of the word after y, this part can be called as z. It may be noted that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part may be null string as the word may end after y or z-part may itself be a circuit.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word w may be written as w =  xyz, where x,y,z are strings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y cannot be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state 2 is such that it is revisited first while reading the word w. So the word w can be decomposed,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according to pumping lemma, as w = xyz = (b)(bba)(baba)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y-part of w is continuously pumped, the resulting strings will be accepted by F and hence will be words in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accepted by F. Thus, by pumping lemma, the language accepted by F is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Remark: If the pumping lemma is applied directly on the language L =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n=0,1,2,3,…}, it can be observed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that for the word w = (aaa)(aaaabbbb)(bbb)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x = aaa, y = aaaabbbb and z = bbb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xyyz will contain as many number of a’s as there are b’s but this string will not belong to L because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substring ab can occur at the most once in the words of L, while the string xyyz contains the substring ab twice.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 the other hand if y-part consisting of only a’s or b’s, then xyyz will contain number of a’s different from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of b’s. This shows that pumping lemma does not hold and hence the language is not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EQUAL, of strings, defined over Σ={a,b}, with number of a’s equal to number of b’s,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i.e.		EQUAL = {Λ ,ab,aabb,abab,baba,abba,…}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the definition of EQUAL, it is clear that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 =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EQUAL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Obviously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defines a regular language while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 has been proved nonregular.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the theorem that intersection of two regular languages is, regular; it can be proved that the EQUAL is not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regular. Because if it is considered regular then the language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 will, being intersection of regular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languages, be regular language, which is impossible.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52" name="Rect 3"/>
          <p:cNvSpPr>
            <a:spLocks noGrp="1" noChangeArrowheads="1"/>
          </p:cNvSpPr>
          <p:nvPr/>
        </p:nvSpPr>
        <p:spPr>
          <a:xfrm rot="0">
            <a:off x="4605655" y="3121025"/>
            <a:ext cx="116840" cy="13144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53" name="Rect 3"/>
          <p:cNvSpPr>
            <a:spLocks noGrp="1" noChangeArrowheads="1"/>
          </p:cNvSpPr>
          <p:nvPr/>
        </p:nvSpPr>
        <p:spPr>
          <a:xfrm rot="0">
            <a:off x="4075430" y="3166745"/>
            <a:ext cx="113665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354" name="Rect 3"/>
          <p:cNvSpPr>
            <a:spLocks noGrp="1" noChangeArrowheads="1"/>
          </p:cNvSpPr>
          <p:nvPr/>
        </p:nvSpPr>
        <p:spPr>
          <a:xfrm rot="0">
            <a:off x="3636010" y="3102610"/>
            <a:ext cx="1339215" cy="13201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2+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</p:txBody>
      </p:sp>
      <p:sp>
        <p:nvSpPr>
          <p:cNvPr id="355" name="Rect 3"/>
          <p:cNvSpPr>
            <a:spLocks noGrp="1" noChangeArrowheads="1"/>
          </p:cNvSpPr>
          <p:nvPr/>
        </p:nvSpPr>
        <p:spPr>
          <a:xfrm rot="0">
            <a:off x="3267710" y="3051175"/>
            <a:ext cx="994410" cy="1295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are the remarks regarding these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Remarks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the previous examples, languages are proved to be regular or nonregular using pumping lemma. In fact to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prove a certain language to be regular, it is not needed to use the full force of pumping lemma i.e. for a word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with length greater than the number of states of the machine, decomposing the word into xyz and for a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be regular it is sufficient that xyyz is in L. The condition that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 is in L for n&gt;2, provides that the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infinite.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PALINDROME and a word w = aba belonging to PALINDROME. Decomposing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 = xyz where x=a, y=b, z=a. It can be observed that the strings of the form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		for n=1,2,3, …, belong to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PALINDROME. Which shows that the pumping lemma holds for the language PALINDROME (which is non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 language). To overcome this drawback of pumping lemma, a revised version of pumping lemma is to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introduced.</a:t>
            </a:r>
            <a:endParaRPr lang="ko-KR" altLang="en-US" dirty="0" smtClean="0" sz="936"/>
          </a:p>
          <a:p>
            <a:pPr marL="0" indent="0" defTabSz="15240" algn="l">
              <a:lnSpc>
                <a:spcPts val="5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79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10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Pumping lemma version II, proof, examples, Myhill Nerode theorem,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Pumping Lemma version II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Statement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L be an infinite language accepted by a finite automaton with N states, then for all words w in L that have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langth more than N, there are strings x,y and z (y being non-null string) and length(x) + length(y)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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N s.t.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 = xyz and all strings of the form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 are in L for n = 1,2,3, …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lemma can be proved, considering the following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PALINDROME which is obviously infinite language. It has already been shown that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PALINDROME satisfies pumping lemma version I (previous version). To check whether the new version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pumping lemma still holds in case of the PALINDROME, let the PALINDROME be a regular language and be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accepted by an FA of 78 states. Consider the word w =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Decompose w as xyz, where x,y and z are all strings belonging to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while y is non-null string, s.t.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length(x) + length(y)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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78, which shows that the substring xy is consisting of a’s and xyyz will become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more than 85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which is not in PALINDROME. Hence pumping lemma version II is not satisfied for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PALINDROME. Thus pumping lemma version II can’t be satisfied by any non regular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another example in this regard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PRIME, of strings defined over Σ = {a}, as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p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p is prime}, i.e.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PRIME = {aa, aaa, aaaaa, aaaaaaa, 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prove this language to be nonregular, suppose contrary, i.e. PRIME is a regular language, then there exists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FA accepts the language PRIME. Let the number of states of this machine be 345 and choose a word w from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PRIME with length more than 345, say, 347 i.e. the word w =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347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this language is supposed to be regular, therefore according to pumping lemma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z, for n = 1,2,3,… are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in PRIME.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n=348, then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=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348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=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yz. Since x,y and z consist of a’s, so the order of x, y, z does not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matter i.e.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yz = xyzy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347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347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y being non-null string and consisting of a’s it can be written	y =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m=1,2,3,…,345.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348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=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347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347(m+1)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the number 347(m+1) will not remain PRIME for m = 1,2,3, …, 345. Which shows that the string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348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 in PRIME. Hence pumping lemma version II is not satisfied by the language PRIME. Thus PRIME is not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Strings belonging to same class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a regular language L, defined over an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If, two strings x and y,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are run over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FA accepting the language L, then x and y are said to belong to the same class if they end in the same state,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matter that state is final or not.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It is to be noted that this concept of strings x and y can be compared with indistinguishable strings w.r.t. 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(discussed earlier). Equivalently, the strings x and y are said to belong to same class if for all strings z, either xz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yz belong to L or xz and yz don’t belong to 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Myhill Nerode 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Statement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a language L, defined over an alphabet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 partitions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into distinct classes.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 is regular then, L generates finite number of classes.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35935" y="2176145"/>
            <a:ext cx="1630680" cy="640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26335" y="4050665"/>
            <a:ext cx="2691130" cy="61595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 generates finite number of classes then L is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proof is obvious from the following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{a,b}, ending in 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L partitions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into the following two classes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set of all strings ending in a.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set of all strings not ending in 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there are finite many classes generated by L, so L is regular and hence following is an FA, built with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help of 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accepting L.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of strings,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{a,b}, containing double a. It can be observed that 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partitions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into the following three classes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set of all strings without aa but ending in 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set of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and all strings without aa but ending in b.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= set of all strings containing aa.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there are finite many classes generated by L, so L is regular and hence following is an FA, built with the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help of 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accepting L.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62" name="Rect 3"/>
          <p:cNvSpPr>
            <a:spLocks noGrp="1" noChangeArrowheads="1"/>
          </p:cNvSpPr>
          <p:nvPr/>
        </p:nvSpPr>
        <p:spPr>
          <a:xfrm rot="0">
            <a:off x="4346575" y="4050665"/>
            <a:ext cx="857250" cy="4146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363" name="Rect 3"/>
          <p:cNvSpPr>
            <a:spLocks noGrp="1" noChangeArrowheads="1"/>
          </p:cNvSpPr>
          <p:nvPr/>
        </p:nvSpPr>
        <p:spPr>
          <a:xfrm rot="0">
            <a:off x="3239770" y="2160905"/>
            <a:ext cx="1400175" cy="23564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92550" y="3483610"/>
            <a:ext cx="1685290" cy="16586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90215" y="5330825"/>
            <a:ext cx="3291840" cy="371538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28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10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of Myhill Nerode theorem, Quotient of a language, examples, Pseudo theorem: Quotient of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is regular, prefixes of a language, 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which is EVEN-EVEN,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{a,b}. It can be observed that L partitions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into the following four classes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C1 = set of all strings with even number of a’s and odd number of b’s.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C2 = set of all strings with odd number of a’s and odd number of b’s.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C3 = set of all strings with odd number of a’s and even number of b’s.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C4 = set of all strings with even number of a’s and even number of b’s.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there are finite many classes generated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L, so L is regular and hence following is 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FA, built with the help of C1, C2, C3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C4, accepting 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1128" u="sng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Consider the language L = {w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{a,b}*: length(w) </a:t>
            </a:r>
            <a:r>
              <a:rPr lang="en-US" altLang="ko-KR" dirty="0" smtClean="0" sz="1128">
                <a:solidFill>
                  <a:srgbClr val="000000"/>
                </a:solidFill>
                <a:latin typeface="Symbol"/>
                <a:ea typeface="Symbol"/>
              </a:rPr>
              <a:t>≥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2, w ends in either ab or ba}. 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L partitions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into the following seven classes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C1 = set containing only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C2 = set containing only letter a.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C3 = set containing only letter b.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C4 = set of strings ending in aa.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C5 = set of strings ending in ab.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C6 = set of strings ending in ba.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C7 = set of strings ending in bb.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there are finite many classes generated by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L, so L is regular and hence FA shown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aside, is built with the help 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C1, C2, C3 , C4, C5 , C6 and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C7, accepting L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FA equivalent to the above FA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66" name="Rect 3"/>
          <p:cNvSpPr>
            <a:spLocks noGrp="1" noChangeArrowheads="1"/>
          </p:cNvSpPr>
          <p:nvPr/>
        </p:nvSpPr>
        <p:spPr>
          <a:xfrm rot="0">
            <a:off x="5132705" y="3608705"/>
            <a:ext cx="848360" cy="53460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7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endParaRPr lang="ko-KR" altLang="en-US" dirty="0" smtClean="0" sz="609"/>
          </a:p>
          <a:p>
            <a:pPr marL="0" indent="0" defTabSz="15240" algn="l">
              <a:lnSpc>
                <a:spcPts val="5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 </a:t>
            </a:r>
            <a:endParaRPr lang="ko-KR" altLang="en-US" dirty="0" smtClean="0" sz="609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5+ </a:t>
            </a:r>
            <a:endParaRPr lang="ko-KR" altLang="en-US" dirty="0" smtClean="0" sz="936"/>
          </a:p>
        </p:txBody>
      </p:sp>
      <p:sp>
        <p:nvSpPr>
          <p:cNvPr id="367" name="Rect 3"/>
          <p:cNvSpPr>
            <a:spLocks noGrp="1" noChangeArrowheads="1"/>
          </p:cNvSpPr>
          <p:nvPr/>
        </p:nvSpPr>
        <p:spPr>
          <a:xfrm rot="0">
            <a:off x="4523105" y="3757930"/>
            <a:ext cx="1894205" cy="51181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368" name="Rect 3"/>
          <p:cNvSpPr>
            <a:spLocks noGrp="1" noChangeArrowheads="1"/>
          </p:cNvSpPr>
          <p:nvPr/>
        </p:nvSpPr>
        <p:spPr>
          <a:xfrm rot="0">
            <a:off x="3578225" y="3608705"/>
            <a:ext cx="2835910" cy="53460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609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		It can be noted, from the above two FAs accepting the same language, that if the language L, partitions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into n distinct classes, then L may partition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into finite many distinct classes other than n.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Quotient of a language into another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Remark			The theorem has been proved to show under what conditions a language is regular. It has also been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proved that the product of two regular languages is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question arises that whether there exists a theorem showing that quotient of regular languages is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 problem in defining the quotient of two regular languages. There is an approach in defining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quotient of regular languages i.e. the language Q is said to be quotient of two regular languages P and R,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denoted by Q=R/P if PQ=R.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this definition does not determine a unique language e.g. for P=Q=R expressed by a* then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PQ=R and so Q=R/P i.e. a*=a* / a*. But for Q={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}, P=R expressed by a*, PQ=R is still true which shows that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Q={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}=R/P expressed by a* / a*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Similarly, for the same P and R, Q may be taken as {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},{a},{aaaa},{aaaaaaaa}, … Thus there exist infinite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many choices for defining the quotient language in this case of one-letter alphabet.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Pseudo 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Statement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three languages P,Q and R, while PQ=R the language Q must be regular if both P and R are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(Note: It is to be noted that since this theorem is not true, so the theorem is called pseudo theorem.)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Disproof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theorem can be disproved by contradiction i.e. supposing that Q is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P=a*, Q be the product of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:n=0,1,2,…} and b*  then PQ=a*{a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}b*=a*b*=R which shows that R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regular.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disproof this theorem, it is sufficient to prove that Q is not regualr. By definition, the words in Q are of the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form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y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where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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y. Let Q be regualr and hence there exists an FA that accepts Q. Suppose the number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states in this machine be N. Now the word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 is also in Q and must be accepted by this FA.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the number of states in this machine is N, there must be a circuit in this machine to run the substring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while accepting the word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 machine looping the circuit once again, can accept the word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more than 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which is not in Q. Hence it is impossible to find any FA that accepts exactly the language Q. Thus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is not regular and hence the theorem is disproved.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Prefixes of a language in another language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two languages R and Q are given, then the language the prefixes of Q in R denoted by Pref(Q in R) is the set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strings of letters that, when concatenated to the front of some word in Q to produce some word in R i.e.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Pref(Q in R) = the set of all strings p such that there exists words q in Q and w in R such that pq = w.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are the examples in this regard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Q = {aa,abaaabb,bbaaaaa,bbbbbbbbbb} and R = {b,bbbb,bbbaaa,bbbaaaaa}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aa and bbaaaaa occur at the ending parts of some words of R, hence these words help in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defining the language pref(Q in R). Thus pref(Q in R) = {b,bbba,bbbaaa}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The language of prefixes may be consisting of word L, while there is also a possibility that this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may not contain any string (even not the null string). </a:t>
            </a:r>
            <a:endParaRPr lang="ko-KR" altLang="en-US" dirty="0" smtClean="0" sz="936"/>
          </a:p>
          <a:p>
            <a:pPr marL="0" indent="0" defTabSz="15240" algn="l">
              <a:lnSpc>
                <a:spcPts val="1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3975" y="6724015"/>
            <a:ext cx="2374265" cy="130111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29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10, 11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of prefixes of a language, Theorem: pref(Q in R) is regular, proof, example, Decidablity, deciding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whether two languages are regular or not ?, method 1, example, method 2, 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Q and R be expressed by ab*a and (ba)* respectively i.e. Q={aa,aba,abba, …} and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R={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ba, baba, bababa, …}. aba is the only word in Q which can make a word in R, because the words in 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don’t contain the double letter. Thus pref(Q in R) = {b, bab, babab, …}, which can be expressed by b(ab)* or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(ba)*b.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language R cannot be factorized with the help of language Pref(Q in R) i.e.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Pref(Q in R)Q is not equal to R in general. However the following theorem shows that the language pref(Q in R)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regular if R is regular, no matter whether the language Q is regular or not.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Statement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R is regular language and Q is any language (regular/ nonregular), then Pref(Q in R) is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Proof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R is regular there exists an FA that accepts this language. Choose a state, say, s of this FA and see whether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state can trace out a path ending up in a final state while running words from Q. If this state traces out a path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ending up in a final state for any of the words of Q, mark this state with certain colour.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Repeat this process for remaining states of the machine. If at least one state of this machine is marked then it can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 shown that the language Pref(Q in R) is non-empty. Now build a new FA with some marked states by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considering the initial state that of original FA and final states which are marked. The machine, thus obtained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accepts exactly the language Pref(Q in R). Thus Pref(Q in R) being accepted by an FA is regular.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 problem in deciding whether a state of FA should be marked or not when the language Q is infinite.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proof just gives non constructive method to prove that Pref(Q in R) is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languages Q={aba, abb} and R = {w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{a,b}*: length(w)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≥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2, w ends in either ab or ba}, where 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may be accepted by the following FA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1–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the string aba from Q make the words of R and hence the states 1,2,3,4 and 5 can easily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 marked. Thus from the given FA, making the states 1, 2 and 3 to be final as well, the resulting FA will accept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pref(Q in R). Moreover it can be observed that pref(Q in R) can be expressed by (a+b)*, which 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RE corresponding to the resulting FA as well.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Decidability </a:t>
            </a:r>
            <a:endParaRPr lang="ko-KR" altLang="en-US" dirty="0" smtClean="0" sz="936" u="sng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Effectively solvable problem </a:t>
            </a:r>
            <a:endParaRPr lang="ko-KR" altLang="en-US" dirty="0" smtClean="0" sz="1128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73" name="Rect 3"/>
          <p:cNvSpPr>
            <a:spLocks noGrp="1" noChangeArrowheads="1"/>
          </p:cNvSpPr>
          <p:nvPr/>
        </p:nvSpPr>
        <p:spPr>
          <a:xfrm rot="0">
            <a:off x="4745990" y="7802880"/>
            <a:ext cx="18351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74" name="Rect 3"/>
          <p:cNvSpPr>
            <a:spLocks noGrp="1" noChangeArrowheads="1"/>
          </p:cNvSpPr>
          <p:nvPr/>
        </p:nvSpPr>
        <p:spPr>
          <a:xfrm rot="0">
            <a:off x="4121150" y="7239000"/>
            <a:ext cx="860425" cy="6184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375" name="Rect 3"/>
          <p:cNvSpPr>
            <a:spLocks noGrp="1" noChangeArrowheads="1"/>
          </p:cNvSpPr>
          <p:nvPr/>
        </p:nvSpPr>
        <p:spPr>
          <a:xfrm rot="0">
            <a:off x="3392170" y="6717665"/>
            <a:ext cx="1531620" cy="12160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3090" y="6391910"/>
            <a:ext cx="1396365" cy="6426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03065" y="7150735"/>
            <a:ext cx="360045" cy="5695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8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12135" y="7144385"/>
            <a:ext cx="362585" cy="5854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8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38730" y="7964170"/>
            <a:ext cx="2895600" cy="60388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problem is said to be effectively solvable if there exists an algorithm that provides the solution in finite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of steps e.g. finding solution for quadratic equation is effectively solvable problem, because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quadratic formula provides an algorithm that determines the solution in a finite number of arithmetic operations,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(four multiplications, two subtractions, one square root and one division).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Decision procedure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If an effectively solvable problem has answer in yes or no, then this solution is called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decision procedure.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Decidable problem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problem that has decision procedure is called decidable problem e.g. the following problems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two regular expressions define the same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two FAs are equivalent.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Determining whether the two languages are equivalent or not ?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two regular languages, then they can be expressed by FAs. As shown earlier,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regular languages and the methods have already been developed to build their corresponding FAs. It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be observed that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) is regular language that accepts the words which are in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but not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or else in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but not in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. The corresponding FA cannot accept any word which is in both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i.e. if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equivalent, then this FA accepts not even null string. Following are the methods that determine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whether a given FA accepts any words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1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FA corresponding to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accepted by this FA. From that regular expression one can determine whether this regular expression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defines any word or not? Following are the steps to be followed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Remove all *s from the regular expression.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Separate the right part of + and the plus itself.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regular expression thus obtained if contains atleast one word then the language is not empty otherwise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is empty.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(a+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)(a*b+ba*)(a*+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)* to be the regular expression of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), it is required to find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whether this language accepts any string or not?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After removing all *s the RE will be (a+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)(ab+ba)(a+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After separating the right part from + and the + itself the RE will be aaba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this language contains atleast aaba as its word, so this language is not empty.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Sometimes, while determining regular expression for a given FA, it is impossible to write its regular expression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e.g.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2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examine whether a certain FA accepts any words, it is required to seek the paths from  initial to final state.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But in large FA with thousnads of states and millions of directed edges, without an effective procedure it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impossible to find a path from  initial to final state. Following are the steps of this procedure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78" name="Rect 3"/>
          <p:cNvSpPr>
            <a:spLocks noGrp="1" noChangeArrowheads="1"/>
          </p:cNvSpPr>
          <p:nvPr/>
        </p:nvSpPr>
        <p:spPr>
          <a:xfrm rot="0">
            <a:off x="4340225" y="6367145"/>
            <a:ext cx="1058545" cy="2087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3+ </a:t>
            </a:r>
            <a:endParaRPr lang="ko-KR" altLang="en-US" dirty="0" smtClean="0" sz="936"/>
          </a:p>
        </p:txBody>
      </p:sp>
      <p:sp>
        <p:nvSpPr>
          <p:cNvPr id="379" name="Rect 3"/>
          <p:cNvSpPr>
            <a:spLocks noGrp="1" noChangeArrowheads="1"/>
          </p:cNvSpPr>
          <p:nvPr/>
        </p:nvSpPr>
        <p:spPr>
          <a:xfrm rot="0">
            <a:off x="2752090" y="2743200"/>
            <a:ext cx="3841750" cy="56508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,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,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, </a:t>
            </a:r>
            <a:endParaRPr lang="ko-KR" altLang="en-US" dirty="0" smtClean="0" sz="936"/>
          </a:p>
          <a:p>
            <a:pPr marL="0" indent="0" defTabSz="15240" algn="l">
              <a:lnSpc>
                <a:spcPts val="7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), the regular expression can be determined that defines the </a:t>
            </a:r>
            <a:endParaRPr lang="ko-KR" altLang="en-US" dirty="0" smtClean="0" sz="936"/>
          </a:p>
          <a:p>
            <a:pPr marL="0" indent="0" defTabSz="15240" algn="l">
              <a:lnSpc>
                <a:spcPts val="19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7550" y="3663950"/>
            <a:ext cx="3654425" cy="44589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15185" y="2011680"/>
            <a:ext cx="3532505" cy="15176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2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8409305"/>
            <a:ext cx="438785" cy="3143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2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78990" y="8418830"/>
            <a:ext cx="438785" cy="35623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Mark the initial state.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every marked state follow each edge that leads out of it and marked the concatenating states and delete these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edges.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Repeat step 2 until no new state is marked.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any of the final states are marked then the FA accepts some word, otherwise not.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Suppose it is required to test the FA, which is given below,  whether it accepts any string or not? Applying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method 2 as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82" name="Rect 3"/>
          <p:cNvSpPr>
            <a:spLocks noGrp="1" noChangeArrowheads="1"/>
          </p:cNvSpPr>
          <p:nvPr/>
        </p:nvSpPr>
        <p:spPr>
          <a:xfrm rot="0">
            <a:off x="4779010" y="5645150"/>
            <a:ext cx="107950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383" name="Rect 3"/>
          <p:cNvSpPr>
            <a:spLocks noGrp="1" noChangeArrowheads="1"/>
          </p:cNvSpPr>
          <p:nvPr/>
        </p:nvSpPr>
        <p:spPr>
          <a:xfrm rot="0">
            <a:off x="4154170" y="5532120"/>
            <a:ext cx="1445895" cy="21824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6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</p:txBody>
      </p:sp>
      <p:sp>
        <p:nvSpPr>
          <p:cNvPr id="384" name="Rect 3"/>
          <p:cNvSpPr>
            <a:spLocks noGrp="1" noChangeArrowheads="1"/>
          </p:cNvSpPr>
          <p:nvPr/>
        </p:nvSpPr>
        <p:spPr>
          <a:xfrm rot="0">
            <a:off x="3794760" y="2353310"/>
            <a:ext cx="1808480" cy="53765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  <a:p>
            <a:pPr marL="0" indent="0" defTabSz="15240" algn="l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6+ </a:t>
            </a:r>
            <a:endParaRPr lang="ko-KR" altLang="en-US" dirty="0" smtClean="0" sz="936"/>
          </a:p>
          <a:p>
            <a:pPr marL="0" indent="0" defTabSz="15240" algn="l">
              <a:lnSpc>
                <a:spcPts val="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</p:txBody>
      </p:sp>
      <p:sp>
        <p:nvSpPr>
          <p:cNvPr id="385" name="Rect 3"/>
          <p:cNvSpPr>
            <a:spLocks noGrp="1" noChangeArrowheads="1"/>
          </p:cNvSpPr>
          <p:nvPr/>
        </p:nvSpPr>
        <p:spPr>
          <a:xfrm rot="0">
            <a:off x="3481070" y="2307590"/>
            <a:ext cx="1466850" cy="53460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386" name="Rect 3"/>
          <p:cNvSpPr>
            <a:spLocks noGrp="1" noChangeArrowheads="1"/>
          </p:cNvSpPr>
          <p:nvPr/>
        </p:nvSpPr>
        <p:spPr>
          <a:xfrm rot="0">
            <a:off x="2804160" y="1974850"/>
            <a:ext cx="2823210" cy="66478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1 -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85160" y="1207135"/>
            <a:ext cx="2310130" cy="6369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44040" y="1487170"/>
            <a:ext cx="487680" cy="3536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9290" y="2383790"/>
            <a:ext cx="439420" cy="3136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35480" y="2392680"/>
            <a:ext cx="438785" cy="35369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6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FA accepts no string as after applying method 2, the final state is not marked. </a:t>
            </a:r>
            <a:endParaRPr lang="ko-KR" altLang="en-US" dirty="0" smtClean="0" sz="936"/>
          </a:p>
          <a:p>
            <a:pPr marL="0" indent="0" defTabSz="15240" algn="l">
              <a:lnSpc>
                <a:spcPts val="43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89" name="Rect 3"/>
          <p:cNvSpPr>
            <a:spLocks noGrp="1" noChangeArrowheads="1"/>
          </p:cNvSpPr>
          <p:nvPr/>
        </p:nvSpPr>
        <p:spPr>
          <a:xfrm rot="0">
            <a:off x="5281930" y="1563370"/>
            <a:ext cx="180975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6+ </a:t>
            </a:r>
            <a:endParaRPr lang="ko-KR" altLang="en-US" dirty="0" smtClean="0" sz="936"/>
          </a:p>
        </p:txBody>
      </p:sp>
      <p:sp>
        <p:nvSpPr>
          <p:cNvPr id="390" name="Rect 3"/>
          <p:cNvSpPr>
            <a:spLocks noGrp="1" noChangeArrowheads="1"/>
          </p:cNvSpPr>
          <p:nvPr/>
        </p:nvSpPr>
        <p:spPr>
          <a:xfrm rot="0">
            <a:off x="3718560" y="1493520"/>
            <a:ext cx="1061720" cy="3352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65630" y="3026410"/>
            <a:ext cx="1520825" cy="5854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41190" y="2776855"/>
            <a:ext cx="1102995" cy="13011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3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0390" y="4687570"/>
            <a:ext cx="1511300" cy="5854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3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64990" y="4373880"/>
            <a:ext cx="1106170" cy="13017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3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996440" y="5855335"/>
            <a:ext cx="1106170" cy="12985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3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319270" y="5852160"/>
            <a:ext cx="1109345" cy="129857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11,12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Deciding whether two languages are equivalent or not, example, deciding whether an FA accept any string or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not, method 3, examples, finiteness of a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two languages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expressed by the REs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=a* 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+aa* respectively. To determine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whether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equivalent, let the corresponding FAs be 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discussed earlier, the FA corresponding to the language (L1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L2c)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(L1c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L2) helps in this regard i.e. if this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accepts any word then L1 and L2 are not equivalent other wise L1 and L2 are equivalent. 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are the FAs corresponding to L1c  and L2c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FAs corresponding to (FA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)c and (FA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)c may be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Both the FAs have no final state, so these FAs accept nothing. This implies that their union will not also accept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any string. Hence FA corresponding to the language 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»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accepts nothing. Thus both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languages are equivalent.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FA, for which it is required to decide whether it accepts any string or not? Using steps discussed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method 2, the following FA can be checked whether it accepts any word or not. </a:t>
            </a:r>
            <a:endParaRPr lang="ko-KR" altLang="en-US" dirty="0" smtClean="0" sz="936"/>
          </a:p>
          <a:p>
            <a:pPr marL="0" indent="0" defTabSz="15240" algn="l">
              <a:lnSpc>
                <a:spcPts val="6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93" name="Rect 3"/>
          <p:cNvSpPr>
            <a:spLocks noGrp="1" noChangeArrowheads="1"/>
          </p:cNvSpPr>
          <p:nvPr/>
        </p:nvSpPr>
        <p:spPr>
          <a:xfrm rot="0">
            <a:off x="5386070" y="3498850"/>
            <a:ext cx="351155" cy="31826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394" name="Rect 3"/>
          <p:cNvSpPr>
            <a:spLocks noGrp="1" noChangeArrowheads="1"/>
          </p:cNvSpPr>
          <p:nvPr/>
        </p:nvSpPr>
        <p:spPr>
          <a:xfrm rot="0">
            <a:off x="4230370" y="3420110"/>
            <a:ext cx="1315085" cy="33680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1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endParaRPr lang="ko-KR" altLang="en-US" dirty="0" smtClean="0" sz="609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395" name="Rect 3"/>
          <p:cNvSpPr>
            <a:spLocks noGrp="1" noChangeArrowheads="1"/>
          </p:cNvSpPr>
          <p:nvPr/>
        </p:nvSpPr>
        <p:spPr>
          <a:xfrm rot="0">
            <a:off x="2764790" y="3376930"/>
            <a:ext cx="2442210" cy="33318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396" name="Rect 3"/>
          <p:cNvSpPr>
            <a:spLocks noGrp="1" noChangeArrowheads="1"/>
          </p:cNvSpPr>
          <p:nvPr/>
        </p:nvSpPr>
        <p:spPr>
          <a:xfrm rot="0">
            <a:off x="1755775" y="2813050"/>
            <a:ext cx="3862705" cy="44564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609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«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8695" y="856615"/>
            <a:ext cx="3315970" cy="1810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2825" y="2874010"/>
            <a:ext cx="3288665" cy="17862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33930" y="4819015"/>
            <a:ext cx="3355975" cy="1798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63750" y="7086600"/>
            <a:ext cx="3355340" cy="179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89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399" name="Rect 3"/>
          <p:cNvSpPr>
            <a:spLocks noGrp="1" noChangeArrowheads="1"/>
          </p:cNvSpPr>
          <p:nvPr/>
        </p:nvSpPr>
        <p:spPr>
          <a:xfrm rot="0">
            <a:off x="4175760" y="1654810"/>
            <a:ext cx="549910" cy="2927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936"/>
          </a:p>
        </p:txBody>
      </p:sp>
      <p:sp>
        <p:nvSpPr>
          <p:cNvPr id="400" name="Rect 3"/>
          <p:cNvSpPr>
            <a:spLocks noGrp="1" noChangeArrowheads="1"/>
          </p:cNvSpPr>
          <p:nvPr/>
        </p:nvSpPr>
        <p:spPr>
          <a:xfrm rot="0">
            <a:off x="3858895" y="1417320"/>
            <a:ext cx="1668145" cy="67424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2822">
                <a:solidFill>
                  <a:srgbClr val="000000"/>
                </a:solidFill>
                <a:latin typeface="Arial"/>
              </a:rPr>
              <a:t>a </a:t>
            </a:r>
            <a:endParaRPr lang="ko-KR" altLang="en-US" dirty="0" smtClean="0" sz="2822"/>
          </a:p>
          <a:p>
            <a:pPr marL="0" indent="0" defTabSz="15240" algn="l">
              <a:lnSpc>
                <a:spcPts val="9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</p:txBody>
      </p:sp>
      <p:sp>
        <p:nvSpPr>
          <p:cNvPr id="401" name="Rect 3"/>
          <p:cNvSpPr>
            <a:spLocks noGrp="1" noChangeArrowheads="1"/>
          </p:cNvSpPr>
          <p:nvPr/>
        </p:nvSpPr>
        <p:spPr>
          <a:xfrm rot="0">
            <a:off x="3529330" y="1390015"/>
            <a:ext cx="2004060" cy="74460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6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73350" y="4498975"/>
            <a:ext cx="2313305" cy="158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4710" y="7065010"/>
            <a:ext cx="3514090" cy="6432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33600" y="1197610"/>
            <a:ext cx="3359150" cy="179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no final state of the FA is marked, so the given FA accepts no word.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3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FA has N states, then test  the words of length less than N. If no word is accepted by this FA, then it will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no word.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It is to be noted that all the methods discussed above, to determine whether an FA accepts certain word,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are effective procedures.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Example: To determine whether the following FA accepts certain word, using method 3, all the strings of length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less than 4 (i.e. less than the number of states of the FA) are sufficient to be tested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i.e.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a, b, aa, ab, ba, bb, aaa, aab, aba, abb, baa, bab, bba, bbb are required to be tested.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the strings aa, baa, aaa are accepted by this FA, hence the language accepted by this FA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not empty.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FA. To determine whether this FA accepts some word, all the strings of length less than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(i.e. less than the number of states of this FA) are to be tested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1-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none of the strings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a, b, aa, ab, ba, bb, aaa, aab, aba, abb, baa, bab, bba, bbb, 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accepted by this FA. Thus the given FA cannot accept any word.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Observation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find whether a regular expression defines an infinite language or not? The following possibilities are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required to be checked.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regular expression contains * then it may define an infinite language, with the exception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as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=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	e.g.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*)(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)* defines finite language. While 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*+a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*)* 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*+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)* defines an infinite language. 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04" name="Rect 3"/>
          <p:cNvSpPr>
            <a:spLocks noGrp="1" noChangeArrowheads="1"/>
          </p:cNvSpPr>
          <p:nvPr/>
        </p:nvSpPr>
        <p:spPr>
          <a:xfrm rot="0">
            <a:off x="5437505" y="7425055"/>
            <a:ext cx="184150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405" name="Rect 3"/>
          <p:cNvSpPr>
            <a:spLocks noGrp="1" noChangeArrowheads="1"/>
          </p:cNvSpPr>
          <p:nvPr/>
        </p:nvSpPr>
        <p:spPr>
          <a:xfrm rot="0">
            <a:off x="4827905" y="7333615"/>
            <a:ext cx="19939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406" name="Rect 3"/>
          <p:cNvSpPr>
            <a:spLocks noGrp="1" noChangeArrowheads="1"/>
          </p:cNvSpPr>
          <p:nvPr/>
        </p:nvSpPr>
        <p:spPr>
          <a:xfrm rot="0">
            <a:off x="4199890" y="5260975"/>
            <a:ext cx="754380" cy="23221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	+ </a:t>
            </a:r>
            <a:endParaRPr lang="ko-KR" altLang="en-US" dirty="0" smtClean="0" sz="936"/>
          </a:p>
          <a:p>
            <a:pPr marL="0" indent="0" defTabSz="15240" algn="l">
              <a:lnSpc>
                <a:spcPts val="16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936"/>
          </a:p>
        </p:txBody>
      </p:sp>
      <p:sp>
        <p:nvSpPr>
          <p:cNvPr id="407" name="Rect 3"/>
          <p:cNvSpPr>
            <a:spLocks noGrp="1" noChangeArrowheads="1"/>
          </p:cNvSpPr>
          <p:nvPr/>
        </p:nvSpPr>
        <p:spPr>
          <a:xfrm rot="0">
            <a:off x="3849370" y="2142490"/>
            <a:ext cx="1046480" cy="5349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20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408" name="Rect 3"/>
          <p:cNvSpPr>
            <a:spLocks noGrp="1" noChangeArrowheads="1"/>
          </p:cNvSpPr>
          <p:nvPr/>
        </p:nvSpPr>
        <p:spPr>
          <a:xfrm rot="0">
            <a:off x="2917190" y="2057400"/>
            <a:ext cx="2499995" cy="5635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1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are so many ways to decide whether an FA accepts a finite language or an infinite. Following is a theorem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this regard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F be an FA having N states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F accepts a word w s.t. N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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length(w) &lt; 2N  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F accepts infinite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F accepts an infinite language then there are some words w s.t. N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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length(w) &lt; 2N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first part can be proved, using the pumping lemma version II.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an effective procedure to decide whether an FA accepts finite or infinite language. For a machine with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 number of states, the total number of strings to be tested, defined over an alphabet of m letters, is mN +mN+1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mN+2 +… +m2N-1. After testing all these strings on the machine, if any is accepted then the machine accepts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infinite language other wise not. e.g. for machine of three states and alphabet of two letters,  2 3 +2 4 +2 5 = 56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strings are to be tested. </a:t>
            </a:r>
            <a:endParaRPr lang="ko-KR" altLang="en-US" dirty="0" smtClean="0" sz="936"/>
          </a:p>
          <a:p>
            <a:pPr marL="0" indent="0" defTabSz="15240" algn="l">
              <a:lnSpc>
                <a:spcPts val="47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39110" y="2950210"/>
            <a:ext cx="1938020" cy="41465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31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12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Context Free Grammar, Terminals, non-terminals, productions, CFG, context Free language, examples.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Context Free Grammar (CFG)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earliest computers accepted no instructions other then their own assembly language. Every procedure, no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matter how complicated , had to be encoded in the set of instructions, LOAD, STORE, ADD the contents of two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registers and so on. The major problem was to display mathematical formulas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endParaRPr lang="ko-KR" altLang="en-US" dirty="0" smtClean="0" sz="1048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1048">
                <a:solidFill>
                  <a:srgbClr val="000000"/>
                </a:solidFill>
                <a:latin typeface="Symbol"/>
                <a:ea typeface="Symbol"/>
              </a:rPr>
              <a:t>=</a:t>
            </a:r>
            <a:endParaRPr lang="ko-KR" altLang="en-US" dirty="0" smtClean="0" sz="104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4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1048">
                <a:solidFill>
                  <a:srgbClr val="000000"/>
                </a:solidFill>
                <a:latin typeface="Symbol"/>
                <a:ea typeface="Symbol"/>
              </a:rPr>
              <a:t>+</a:t>
            </a:r>
            <a:endParaRPr lang="ko-KR" altLang="en-US" dirty="0" smtClean="0" sz="104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endParaRPr lang="ko-KR" altLang="en-US" dirty="0" smtClean="0" sz="104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So, it was necessary to develop a way of writing such expressions in one line of standard typewriter symbols, so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that in this way a high level language could be invented. Before the invention of computers, no one would ever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have dreamed of writing such complicated formula in parentheses e.g. the right side of formula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((1/2)+9)/(4+(8/21)+(5/(3+(1/2))))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high level language is converted into  assembly language codes by a program called compiler.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compiler that takes the user’s programs as its inputs and prints out an equivalent program written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assembly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Like spoken languages, high level languages for computer have also, certain grammar. But in case of computers,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grammatical rules, don’t involve the meaning of the words.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noted that the grammatical rules which involve the meaning of words are called Semantics, while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those don’t involve the meaning of the words are called Syntactics.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e.g. in English language, it can not be written “ Buildings sing ”, while in computer language one number is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good as another.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e.g. X = B + 10,     X = B + 999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Remark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general, the rules of computer language grammar, are all syntactic and not semantic. A law of grammar is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reality a suggestion for possible substitutions.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CFG terminologies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Terminals: The symbols that can’t be replaced by anything are called terminals.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Non-Terminals: The symbols that must be replaced by other things are called non-terminals.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The grammatical rules are often called productions.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CFG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CFG is a  collection of the followings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of letters called terminals from which the strings are formed, that will be the words of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set of symbols called non-terminals, one of which is S, stands for “start here”.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finite set of productions of the form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non-terminal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finite string of terminals and /or non-terminals.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terminals are designated by small letters, while the non-terminals are designated by capital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at least one production that has the non-terminal S as its left side.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13" name="Rect 3"/>
          <p:cNvSpPr>
            <a:spLocks noGrp="1" noChangeArrowheads="1"/>
          </p:cNvSpPr>
          <p:nvPr/>
        </p:nvSpPr>
        <p:spPr>
          <a:xfrm rot="0">
            <a:off x="4434840" y="2995930"/>
            <a:ext cx="540385" cy="1371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414" name="Rect 3"/>
          <p:cNvSpPr>
            <a:spLocks noGrp="1" noChangeArrowheads="1"/>
          </p:cNvSpPr>
          <p:nvPr/>
        </p:nvSpPr>
        <p:spPr>
          <a:xfrm rot="0">
            <a:off x="4300855" y="3023870"/>
            <a:ext cx="369570" cy="1371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415" name="Rect 3"/>
          <p:cNvSpPr>
            <a:spLocks noGrp="1" noChangeArrowheads="1"/>
          </p:cNvSpPr>
          <p:nvPr/>
        </p:nvSpPr>
        <p:spPr>
          <a:xfrm rot="0">
            <a:off x="3816350" y="2995930"/>
            <a:ext cx="643890" cy="1371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416" name="Rect 3"/>
          <p:cNvSpPr>
            <a:spLocks noGrp="1" noChangeArrowheads="1"/>
          </p:cNvSpPr>
          <p:nvPr/>
        </p:nvSpPr>
        <p:spPr>
          <a:xfrm rot="0">
            <a:off x="3672840" y="3023870"/>
            <a:ext cx="635000" cy="10267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5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endParaRPr lang="ko-KR" altLang="en-US" dirty="0" smtClean="0" sz="1048"/>
          </a:p>
        </p:txBody>
      </p:sp>
      <p:sp>
        <p:nvSpPr>
          <p:cNvPr id="417" name="Rect 3"/>
          <p:cNvSpPr>
            <a:spLocks noGrp="1" noChangeArrowheads="1"/>
          </p:cNvSpPr>
          <p:nvPr/>
        </p:nvSpPr>
        <p:spPr>
          <a:xfrm rot="0">
            <a:off x="3154680" y="2995930"/>
            <a:ext cx="1049655" cy="11404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Symbol"/>
                <a:ea typeface="Symbol"/>
              </a:rPr>
              <a:t>+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9</a:t>
            </a:r>
            <a:endParaRPr lang="ko-KR" altLang="en-US" dirty="0" smtClean="0" sz="104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Symbol"/>
                <a:ea typeface="Symbol"/>
              </a:rPr>
              <a:t>+</a:t>
            </a:r>
            <a:endParaRPr lang="ko-KR" altLang="en-US" dirty="0" smtClean="0" sz="104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</a:t>
            </a:r>
            <a:r>
              <a:rPr lang="en-US" altLang="ko-KR" dirty="0" smtClean="0" sz="1048">
                <a:solidFill>
                  <a:srgbClr val="000000"/>
                </a:solidFill>
                <a:latin typeface="Symbol"/>
                <a:ea typeface="Symbol"/>
              </a:rPr>
              <a:t>+</a:t>
            </a:r>
            <a:endParaRPr lang="ko-KR" altLang="en-US" dirty="0" smtClean="0" sz="1048"/>
          </a:p>
        </p:txBody>
      </p:sp>
      <p:sp>
        <p:nvSpPr>
          <p:cNvPr id="418" name="Rect 3"/>
          <p:cNvSpPr>
            <a:spLocks noGrp="1" noChangeArrowheads="1"/>
          </p:cNvSpPr>
          <p:nvPr/>
        </p:nvSpPr>
        <p:spPr>
          <a:xfrm rot="0">
            <a:off x="2929255" y="2980690"/>
            <a:ext cx="1287145" cy="10852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1048" u="sng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endParaRPr lang="ko-KR" altLang="en-US" dirty="0" smtClean="0" sz="1048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8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5</a:t>
            </a:r>
            <a:endParaRPr lang="ko-KR" altLang="en-US" dirty="0" smtClean="0" sz="1048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1048">
                <a:solidFill>
                  <a:srgbClr val="000000"/>
                </a:solidFill>
                <a:latin typeface="Times New Roman"/>
                <a:ea typeface="Times New Roman"/>
              </a:rPr>
              <a:t>21</a:t>
            </a:r>
            <a:endParaRPr lang="ko-KR" altLang="en-US" dirty="0" smtClean="0" sz="1048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Context Free Language (CFL)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generated by CFG is called Context Free Language (CFL).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ÆŸ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Applying production (1) six times and then production (2) once, the word aaaaaa is generated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aaaaaS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aaaaaaS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aaaaaa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aaaaaa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prod (2) generates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a can be generated applying   prod. (1) once and then prod. (2), 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be generated applying prod. (1) twice and then prod. (2) and so on. This shows that the grammar defines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expressed by a*.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grammar also defines the language expressed by a*.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		It is to be noted that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not considered to  be terminal. It has a special status. If for a certain non-terminal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N, there may be a production N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This simply means that N can be deleted when it comes in the working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words of this language are of either X-type or of Y-type. i.e. while generating a word the first production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used is 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or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Y. The words of X-type give only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while the words of Y-type are words of finite strings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a’s or b’s or both i.e. (a+b)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Thus the language defined is expressed by  (a+b)*.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grammar also defines the language expressed by (a+b)*.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XaaX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grammar defines the language expressed by (a+b)*aa(a+b)*.</a:t>
            </a:r>
            <a:endParaRPr lang="ko-KR" altLang="en-US" dirty="0" smtClean="0" sz="936"/>
          </a:p>
          <a:p>
            <a:pPr marL="0" indent="0" defTabSz="15240" algn="l">
              <a:lnSpc>
                <a:spcPts val="55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12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Examples of CFL, EVEN-EVEN, EQUAL, Language of strings containing bbb, </a:t>
            </a:r>
            <a:endParaRPr lang="ko-KR" altLang="en-US" dirty="0" smtClean="0" sz="1128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PALINDROME, {a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}, Language of strings beginning and ending in different letters,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Parsing tree, example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SS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XS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YSY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aa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bb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ab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ba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grammar generates EVEN-EVEN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aB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bA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aS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bAA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bS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aBB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grammar generates the language EQUAL(The language of strings, with number of a’s equal to number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b’s).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if the same non-terminal have more than one productions, it can be written in single line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e.g.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aS,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bS,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can be written as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aS|bS|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also be noted that the productions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SS|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always defines the language which is closed w.r.t.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concatenation i.e.the language expressed by RE of type r*. It may also be noted that the production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defines the language expressed by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YXY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aY|bY|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bbb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that, using prod.2, Y generates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Y generates a. Y generates b. Y also generates all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combinations of a and b. thus Y generates the strings generated by (a+b). It may also be observed that the above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2920" y="8845550"/>
            <a:ext cx="207010" cy="33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7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05655" y="8845550"/>
            <a:ext cx="207010" cy="33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CFG generates the language expressed by (a+b)*bbb(a+b)*. Following are four words generated by the given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   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aYbbb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bYbbbaY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abYbbb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bbbabY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bbbbabbY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 abbbb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bbbbabbaY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bbbbabba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 bbbbabba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YXY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  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		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bbbaY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bYbbbaY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bbbabY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bbba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bbbabaY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 bbbba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bbbaba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  bbbaba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SS|XaXaX|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bX|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that, using prod.2, X generates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X generates any number of b’s. Thus X generates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strings generated by b*. It may also be observed that the above CFG generates the language expressed by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(b*ab*ab*)*.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aSa|bSb|a|b|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CFG generates the language PALINDROME. It may be noted that the CFG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aSa|bSb|a|b generates the language NON-NULLPALINDROME.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{a,b}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productions: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aSb|ab|</a:t>
            </a:r>
            <a:r>
              <a:rPr lang="en-US" altLang="ko-KR" dirty="0" smtClean="0" sz="1128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the CFG generates the language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 = 0,1,2,3, …}. It may also be noted that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n=1,2,3, …} can be generated by the CFG,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aSb|ab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aXb|bXa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aX|bX|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CFG generates the language of strings,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={a,b}, beginning and ending in different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Trees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in English language any sentence can be expressed by parse tree, so any word generated by the given CFG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also be expressed by the parse tree, e.g. 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AAA|bA|Ab|a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Obviously, baab can be generated by the above CFG. To express the word baab as a parse tree, start with 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Replace S by the string AA, of nonterminals, drawing the downward lines from S to each character of this string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27" name="Rect 3"/>
          <p:cNvSpPr>
            <a:spLocks noGrp="1" noChangeArrowheads="1"/>
          </p:cNvSpPr>
          <p:nvPr/>
        </p:nvSpPr>
        <p:spPr>
          <a:xfrm rot="0">
            <a:off x="4556760" y="8671560"/>
            <a:ext cx="12001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0880" y="2030095"/>
            <a:ext cx="198120" cy="3105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8375" y="2030095"/>
            <a:ext cx="201295" cy="3105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58895" y="2030095"/>
            <a:ext cx="198120" cy="3105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36390" y="2030095"/>
            <a:ext cx="200660" cy="3105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08375" y="1569720"/>
            <a:ext cx="234315" cy="3111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22065" y="1569720"/>
            <a:ext cx="234950" cy="3111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15640" y="3288665"/>
            <a:ext cx="207010" cy="3263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508375" y="3288665"/>
            <a:ext cx="210185" cy="3263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74135" y="3288665"/>
            <a:ext cx="210185" cy="3263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169410" y="3288665"/>
            <a:ext cx="207645" cy="3263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08375" y="2800985"/>
            <a:ext cx="247015" cy="3263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Picture 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837305" y="2800985"/>
            <a:ext cx="247015" cy="32639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let the left A be replaced by bA and the right one by Ab then the tree will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Replacing both A’s by a, the above tree will be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word baab is generated. The above tree to generate the word baab is called Syntax tree or Generation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tree or Derivation tree as well. </a:t>
            </a:r>
            <a:endParaRPr lang="ko-KR" altLang="en-US" dirty="0" smtClean="0" sz="936"/>
          </a:p>
          <a:p>
            <a:pPr marL="0" indent="0" defTabSz="15240" algn="l">
              <a:lnSpc>
                <a:spcPts val="37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30" name="Rect 3"/>
          <p:cNvSpPr>
            <a:spLocks noGrp="1" noChangeArrowheads="1"/>
          </p:cNvSpPr>
          <p:nvPr/>
        </p:nvSpPr>
        <p:spPr>
          <a:xfrm rot="0">
            <a:off x="3788410" y="2636520"/>
            <a:ext cx="12319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6890" y="3745865"/>
            <a:ext cx="182880" cy="2533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10255" y="3745865"/>
            <a:ext cx="179705" cy="2533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43200" y="3380105"/>
            <a:ext cx="216535" cy="2501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26410" y="3380105"/>
            <a:ext cx="213360" cy="2501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50410" y="3380105"/>
            <a:ext cx="280670" cy="2501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931410" y="3380105"/>
            <a:ext cx="280670" cy="2501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51960" y="3745865"/>
            <a:ext cx="240665" cy="2533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93590" y="3745865"/>
            <a:ext cx="237490" cy="2533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078480" y="5584190"/>
            <a:ext cx="21336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76930" y="5584190"/>
            <a:ext cx="21336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03830" y="5108575"/>
            <a:ext cx="24955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041650" y="5108575"/>
            <a:ext cx="250190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123690" y="5105400"/>
            <a:ext cx="25019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458970" y="5105400"/>
            <a:ext cx="25019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764790" y="6358255"/>
            <a:ext cx="243840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093720" y="6358255"/>
            <a:ext cx="24701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154170" y="6351905"/>
            <a:ext cx="24701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486910" y="6351905"/>
            <a:ext cx="243840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508250" y="6845935"/>
            <a:ext cx="20764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Picture 8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2800985" y="6845935"/>
            <a:ext cx="207645" cy="320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12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of trees, Polish Notation, examples, Ambiguous CFG, example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S+S|S*S|number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S and number are non-terminals and the operators behave like terminals.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CFG creates ambiguity as the expression 3+4*5 has two possibilities (3+4)*5=35 and 3+(4*5)=23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can be expressed by the following production trees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(i)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expressions can be calculated starting from bottom to the top, replacing each nonterminal by the result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calculation e.g.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(i) 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(ii) 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ambiguity that has been observed in this example can be removed with a change in the CFG as discussed in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following 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(S+S)|(S*S)|number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S and number are nonterminals, while (, *, +, ) and the numbers are terminals.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it can be observed that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(S+S)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(S+(S*S))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(3+(4*5)) = 23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(S*S)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((S+S)*S)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33" name="Rect 3"/>
          <p:cNvSpPr>
            <a:spLocks noGrp="1" noChangeArrowheads="1"/>
          </p:cNvSpPr>
          <p:nvPr/>
        </p:nvSpPr>
        <p:spPr>
          <a:xfrm rot="0">
            <a:off x="5017135" y="6629400"/>
            <a:ext cx="369570" cy="137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35 </a:t>
            </a:r>
            <a:endParaRPr lang="ko-KR" altLang="en-US" dirty="0" smtClean="0" sz="936"/>
          </a:p>
        </p:txBody>
      </p:sp>
      <p:sp>
        <p:nvSpPr>
          <p:cNvPr id="434" name="Rect 3"/>
          <p:cNvSpPr>
            <a:spLocks noGrp="1" noChangeArrowheads="1"/>
          </p:cNvSpPr>
          <p:nvPr/>
        </p:nvSpPr>
        <p:spPr>
          <a:xfrm rot="0">
            <a:off x="4419600" y="6720840"/>
            <a:ext cx="11366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936"/>
          </a:p>
        </p:txBody>
      </p:sp>
      <p:sp>
        <p:nvSpPr>
          <p:cNvPr id="435" name="Rect 3"/>
          <p:cNvSpPr>
            <a:spLocks noGrp="1" noChangeArrowheads="1"/>
          </p:cNvSpPr>
          <p:nvPr/>
        </p:nvSpPr>
        <p:spPr>
          <a:xfrm rot="0">
            <a:off x="4108450" y="3615055"/>
            <a:ext cx="1189990" cy="3190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7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</p:txBody>
      </p:sp>
      <p:sp>
        <p:nvSpPr>
          <p:cNvPr id="436" name="Rect 3"/>
          <p:cNvSpPr>
            <a:spLocks noGrp="1" noChangeArrowheads="1"/>
          </p:cNvSpPr>
          <p:nvPr/>
        </p:nvSpPr>
        <p:spPr>
          <a:xfrm rot="0">
            <a:off x="3703320" y="3681730"/>
            <a:ext cx="1671320" cy="30848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1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23 </a:t>
            </a:r>
            <a:endParaRPr lang="ko-KR" altLang="en-US" dirty="0" smtClean="0" sz="936"/>
          </a:p>
          <a:p>
            <a:pPr marL="0" indent="0" defTabSz="15240" algn="l">
              <a:lnSpc>
                <a:spcPts val="8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endParaRPr lang="ko-KR" altLang="en-US" dirty="0" smtClean="0" sz="936"/>
          </a:p>
        </p:txBody>
      </p:sp>
      <p:sp>
        <p:nvSpPr>
          <p:cNvPr id="437" name="Rect 3"/>
          <p:cNvSpPr>
            <a:spLocks noGrp="1" noChangeArrowheads="1"/>
          </p:cNvSpPr>
          <p:nvPr/>
        </p:nvSpPr>
        <p:spPr>
          <a:xfrm rot="0">
            <a:off x="3234055" y="3633470"/>
            <a:ext cx="1637665" cy="31603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(ii) </a:t>
            </a:r>
            <a:endParaRPr lang="ko-KR" altLang="en-US" dirty="0" smtClean="0" sz="936"/>
          </a:p>
          <a:p>
            <a:pPr marL="0" indent="0" defTabSz="15240" algn="l">
              <a:lnSpc>
                <a:spcPts val="1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20 </a:t>
            </a:r>
            <a:endParaRPr lang="ko-KR" altLang="en-US" dirty="0" smtClean="0" sz="936"/>
          </a:p>
        </p:txBody>
      </p:sp>
      <p:sp>
        <p:nvSpPr>
          <p:cNvPr id="438" name="Rect 3"/>
          <p:cNvSpPr>
            <a:spLocks noGrp="1" noChangeArrowheads="1"/>
          </p:cNvSpPr>
          <p:nvPr/>
        </p:nvSpPr>
        <p:spPr>
          <a:xfrm rot="0">
            <a:off x="2971800" y="3663950"/>
            <a:ext cx="2323465" cy="36239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9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5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936"/>
          </a:p>
        </p:txBody>
      </p:sp>
      <p:sp>
        <p:nvSpPr>
          <p:cNvPr id="439" name="Rect 3"/>
          <p:cNvSpPr>
            <a:spLocks noGrp="1" noChangeArrowheads="1"/>
          </p:cNvSpPr>
          <p:nvPr/>
        </p:nvSpPr>
        <p:spPr>
          <a:xfrm rot="0">
            <a:off x="2682240" y="3615055"/>
            <a:ext cx="2241550" cy="3730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0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6375" y="2087880"/>
            <a:ext cx="21018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9110" y="2087880"/>
            <a:ext cx="21018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80615" y="1612265"/>
            <a:ext cx="24701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09545" y="1612265"/>
            <a:ext cx="24701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39640" y="1612265"/>
            <a:ext cx="24701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68570" y="1612265"/>
            <a:ext cx="24701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83735" y="2087880"/>
            <a:ext cx="21018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76470" y="2087880"/>
            <a:ext cx="21018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709545" y="4413250"/>
            <a:ext cx="207645" cy="3175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002280" y="4413250"/>
            <a:ext cx="207010" cy="3175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343785" y="3938270"/>
            <a:ext cx="24384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673350" y="3938270"/>
            <a:ext cx="24384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551430" y="3429000"/>
            <a:ext cx="194945" cy="48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678680" y="3935095"/>
            <a:ext cx="243840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007610" y="3935095"/>
            <a:ext cx="243840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885690" y="3429000"/>
            <a:ext cx="195580" cy="48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434840" y="4331335"/>
            <a:ext cx="20701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727575" y="4331335"/>
            <a:ext cx="20701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4822190" y="7293610"/>
            <a:ext cx="316865" cy="2076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5257800" y="7293610"/>
            <a:ext cx="313690" cy="2076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4477385" y="7595870"/>
            <a:ext cx="268605" cy="2038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4864735" y="7595870"/>
            <a:ext cx="264795" cy="2038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3688080" y="8162290"/>
            <a:ext cx="267970" cy="2076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072255" y="8162290"/>
            <a:ext cx="267970" cy="2076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4514215" y="8168640"/>
            <a:ext cx="267970" cy="2070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4900930" y="8168640"/>
            <a:ext cx="265430" cy="2070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4069080" y="7882255"/>
            <a:ext cx="313690" cy="2070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Picture 8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4502150" y="7882255"/>
            <a:ext cx="316865" cy="20701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((3+4)*5) = 35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Polish Notation (o-o-o)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another notation for arithmetic expressions for the CFG,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S+S|S*S|number. Consider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derivation trees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arithmetic expressions shown by the trees (i) and (ii) can be calculated from the following trees,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respectively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most of the S’s are eliminated.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branches are  connected directly with the operators. Moreover, the operators + and * are no longer terminals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these are to be replaced by numbers (results).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write the arithmetic expression, it is required to traverse from the left side of S and going onward around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tree. The arithmetic expressions will be as under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(i) + 3 * 4 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(ii) * +3 4 5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notation is called operator prefix notation.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evaluate the strings of characters, the first substring (from the left) of the form operator-operand-operand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(o-o-o) is found and is replaced by its calculation  e.g.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+3*4 5 = +3 20 = 23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*+3 4 5 = * 7 5 = 35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4*5+3 is an infix arithmetic expression, while an arithmetic expression in (o-o-o) form is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prefix arithmetic expression.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calculate the arithmetic expression of the following tree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99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42" name="Rect 3"/>
          <p:cNvSpPr>
            <a:spLocks noGrp="1" noChangeArrowheads="1"/>
          </p:cNvSpPr>
          <p:nvPr/>
        </p:nvSpPr>
        <p:spPr>
          <a:xfrm rot="0">
            <a:off x="4712335" y="2447290"/>
            <a:ext cx="716915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</p:txBody>
      </p:sp>
      <p:sp>
        <p:nvSpPr>
          <p:cNvPr id="443" name="Rect 3"/>
          <p:cNvSpPr>
            <a:spLocks noGrp="1" noChangeArrowheads="1"/>
          </p:cNvSpPr>
          <p:nvPr/>
        </p:nvSpPr>
        <p:spPr>
          <a:xfrm rot="0">
            <a:off x="4474210" y="1996440"/>
            <a:ext cx="641350" cy="530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</p:txBody>
      </p:sp>
      <p:sp>
        <p:nvSpPr>
          <p:cNvPr id="444" name="Rect 3"/>
          <p:cNvSpPr>
            <a:spLocks noGrp="1" noChangeArrowheads="1"/>
          </p:cNvSpPr>
          <p:nvPr/>
        </p:nvSpPr>
        <p:spPr>
          <a:xfrm rot="0">
            <a:off x="2968625" y="1923415"/>
            <a:ext cx="2454910" cy="24568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(ii)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1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(ii)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</p:txBody>
      </p:sp>
      <p:sp>
        <p:nvSpPr>
          <p:cNvPr id="445" name="Rect 3"/>
          <p:cNvSpPr>
            <a:spLocks noGrp="1" noChangeArrowheads="1"/>
          </p:cNvSpPr>
          <p:nvPr/>
        </p:nvSpPr>
        <p:spPr>
          <a:xfrm rot="0">
            <a:off x="2645410" y="1978025"/>
            <a:ext cx="2640965" cy="50355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0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6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5920" y="3898265"/>
            <a:ext cx="274320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0570" y="3898265"/>
            <a:ext cx="277495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87550" y="4367530"/>
            <a:ext cx="274320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62200" y="4367530"/>
            <a:ext cx="277495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31210" y="3898265"/>
            <a:ext cx="274320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06495" y="3898265"/>
            <a:ext cx="277495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72840" y="4367530"/>
            <a:ext cx="274320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47490" y="4367530"/>
            <a:ext cx="277495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419090" y="3898265"/>
            <a:ext cx="277495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94375" y="3898265"/>
            <a:ext cx="277495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050790" y="4367530"/>
            <a:ext cx="276860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428615" y="4367530"/>
            <a:ext cx="274320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331210" y="5858510"/>
            <a:ext cx="274320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706495" y="5858510"/>
            <a:ext cx="277495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672840" y="6330950"/>
            <a:ext cx="274320" cy="2832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Picture 8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047490" y="6330950"/>
            <a:ext cx="277495" cy="28321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written as *+*+1 2+3 4 5 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arithmetic expression in (o-o-o) form can be calculated as 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*+*+1 2+3 4 5 6 = *+*3+3 4 5 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*+*3 7 5 6 = *+21 5 6 = *26 6 = 156.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previous prefix arithmetic expression can be converted into the following infix arithmetic expression as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*+*+1 2+3 4 5 6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*+*+1 2 (3+4) 5 6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*+*(1+2) (3+4) 5 6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*(((1+2)*(3+4)) + 5) 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(((1+2)*(3+4)) + 5)*6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Ambiguous CFG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The CFG is said to be ambiguous if there exists atleast one word of it’s language that can be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generated by the different production trees.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Example: 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aS|Sa|a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word aaa can be generated by the following three different trees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above CFG is ambiguous, while the CFG,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aS|a is not ambiguous as neither the word aaa nor any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other word can be derived from more than one production trees. The derivation tree for aaa is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48" name="Rect 3"/>
          <p:cNvSpPr>
            <a:spLocks noGrp="1" noChangeArrowheads="1"/>
          </p:cNvSpPr>
          <p:nvPr/>
        </p:nvSpPr>
        <p:spPr>
          <a:xfrm rot="0">
            <a:off x="6053455" y="4182110"/>
            <a:ext cx="113665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449" name="Rect 3"/>
          <p:cNvSpPr>
            <a:spLocks noGrp="1" noChangeArrowheads="1"/>
          </p:cNvSpPr>
          <p:nvPr/>
        </p:nvSpPr>
        <p:spPr>
          <a:xfrm rot="0">
            <a:off x="5361305" y="4199890"/>
            <a:ext cx="458470" cy="5365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4080" y="5928360"/>
            <a:ext cx="2971800" cy="156083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12,13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of Ambiguous Grammar, Example of Unambiguous Grammer (PALINDROME), Total Language tree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with examples (Finite and infinite trees), Regular Grammar, FA to CFG, Semi word and Word, Theorem,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Defining Regular Grammar, Method to build TG for Regular Grammar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 | bS | aaS |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the word aaa can be derived from more than one production trees. Thus, the above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ambiguous. This ambiguity can be removed by removing the production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CFG of the language PALINDROME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aSa|bSb|a|b|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this CFG is unambiguous as all the words of the language PALINDROME can only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generated by a unique production tree.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if the production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aaSaa is added to the given CFG, the CFG thus obtained will be no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more unambiguous.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Total language tree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a given CFG, a tree with the start symbol S as its root and whose nodes are working strings of terminals and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non-terminals. The descendants of each node are all possible results of applying every production to the working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string. This tree is called total language tree.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aa|bX|aXX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ab|b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total language tree for the given CFG may be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aXb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aabX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aabab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from the above total language tree that dropping the repeated words, the language generated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by the given CFG is {aa, bab, bb, aabab, aabb, abab, abb} 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X|b,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	aX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following will be the total language tree of the above CFG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52" name="Rect 3"/>
          <p:cNvSpPr>
            <a:spLocks noGrp="1" noChangeArrowheads="1"/>
          </p:cNvSpPr>
          <p:nvPr/>
        </p:nvSpPr>
        <p:spPr>
          <a:xfrm rot="0">
            <a:off x="4206240" y="7047230"/>
            <a:ext cx="308610" cy="13081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453" name="Rect 3"/>
          <p:cNvSpPr>
            <a:spLocks noGrp="1" noChangeArrowheads="1"/>
          </p:cNvSpPr>
          <p:nvPr/>
        </p:nvSpPr>
        <p:spPr>
          <a:xfrm rot="0">
            <a:off x="3730625" y="6242050"/>
            <a:ext cx="1564640" cy="13595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aXX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abb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abab </a:t>
            </a:r>
            <a:endParaRPr lang="ko-KR" altLang="en-US" dirty="0" smtClean="0" sz="936"/>
          </a:p>
        </p:txBody>
      </p:sp>
      <p:sp>
        <p:nvSpPr>
          <p:cNvPr id="454" name="Rect 3"/>
          <p:cNvSpPr>
            <a:spLocks noGrp="1" noChangeArrowheads="1"/>
          </p:cNvSpPr>
          <p:nvPr/>
        </p:nvSpPr>
        <p:spPr>
          <a:xfrm rot="0">
            <a:off x="2953385" y="6355080"/>
            <a:ext cx="1872615" cy="1219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bX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abX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81730" y="1344295"/>
            <a:ext cx="277495" cy="2343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7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0190" y="1344295"/>
            <a:ext cx="274320" cy="2343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7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84575" y="1588135"/>
            <a:ext cx="194945" cy="8045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7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585" y="4385945"/>
            <a:ext cx="1740535" cy="7073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7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29710" y="4377055"/>
            <a:ext cx="1197610" cy="624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It is to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noted that the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only word in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b.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Math4"/>
                <a:ea typeface="Math4"/>
              </a:rPr>
              <a:t>∂</a:t>
            </a:r>
            <a:endParaRPr lang="ko-KR" altLang="en-US" dirty="0" smtClean="0" sz="1128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 …aX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Regular Grammar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regular languages can be generated by CFGs. Some nonregular languages can  be generated by CFGs but not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possible languages can be generated by CFG, e.g. the CFG   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aSb|ab generates the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:n=1,2,3, …}, which is nonregular.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It is to be noted that for every FA, there exists a CFG that generates the language accepted by this FA.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L expressed by (a+b)*aa(a+b)*	i.e.the language of strings, defined over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={a,b},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containing aa. To construct the CFG corresponding to L, consider the FA accepting L,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-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B+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CFG corresponding to the above FA may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bS|aA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aB|bS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aB|bB|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number of terminals in above CFG is equal to the number of states of corresponding FA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the nonterminal S corresponds to the initial state and each transition defines a production.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Semiword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semiword is a string of terminals (may be none) concatenated with exactly one nonterminal on the right i.e.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semiword, in general, is of the following form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(terminal)(terminal)… (terminal)(nonterminal)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word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word is a string of terminals.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also a word.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every production in a CFG is one of the following forms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semiword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word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language generated by that CFG is regular.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Regular grammar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CFG is said to be a regular grammar if it generates the regular language i.e. a CFG is said to be a regular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grammar in which each production is one of the two forms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semiword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word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57" name="Rect 3"/>
          <p:cNvSpPr>
            <a:spLocks noGrp="1" noChangeArrowheads="1"/>
          </p:cNvSpPr>
          <p:nvPr/>
        </p:nvSpPr>
        <p:spPr>
          <a:xfrm rot="0">
            <a:off x="3096895" y="1932305"/>
            <a:ext cx="2240915" cy="2926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aX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aaX </a:t>
            </a:r>
            <a:endParaRPr lang="ko-KR" altLang="en-US" dirty="0" smtClean="0" sz="936"/>
          </a:p>
          <a:p>
            <a:pPr marL="0" indent="0" defTabSz="15240" algn="l">
              <a:lnSpc>
                <a:spcPts val="1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0840" y="4611370"/>
            <a:ext cx="1844040" cy="59753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CFG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aaS|bbS|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a regular grammar. It may be observed that the above CFG generates the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strings expressed by the RE (aa+bb)*.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CFG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aA|bB,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aS|a,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bS|b is a regular grammar. It may be observed that the above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generates the language of strings expressed by RE (aa+bb)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 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 method of building TG corresponding to the regular grammar.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TG for Regular Grammar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every regular grammar there exists a TG corresponding to the regular grammar.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the method to build a TG from the given regular grammar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Define the states, of the required TG, equal in number to that of nonterminals of the given regular grammar. An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additional state is also defined to be the final state. The initial state should correspond to the nonterminal 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every production of the given regular grammar, there are two possibilities for the transitions of the required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production is of the form 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semiword, then transition of the required TG would start from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corresponding to the nonterminal on the left side of the production and would end in the state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the nonterminal on the right side of the production, labeled by string of terminals in semiword.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production is of the form 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word, then transition of the TG would start from the state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nonterminal on the left side of the production and would end on the final state of the TG,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labeled by the word.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aaS|bbS|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 L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TG accepting the language generated by the above CFG is given below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RE may be (aa+bb)*.</a:t>
            </a:r>
            <a:endParaRPr lang="ko-KR" altLang="en-US" dirty="0" smtClean="0" sz="936"/>
          </a:p>
          <a:p>
            <a:pPr marL="0" indent="0" defTabSz="15240" algn="l">
              <a:lnSpc>
                <a:spcPts val="2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60" name="Rect 3"/>
          <p:cNvSpPr>
            <a:spLocks noGrp="1" noChangeArrowheads="1"/>
          </p:cNvSpPr>
          <p:nvPr/>
        </p:nvSpPr>
        <p:spPr>
          <a:xfrm rot="0">
            <a:off x="3834130" y="4888865"/>
            <a:ext cx="111125" cy="137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</a:rPr>
              <a:t>L</a:t>
            </a:r>
            <a:endParaRPr lang="ko-KR" altLang="en-US" dirty="0" smtClean="0" sz="936"/>
          </a:p>
        </p:txBody>
      </p:sp>
      <p:sp>
        <p:nvSpPr>
          <p:cNvPr id="461" name="Rect 3"/>
          <p:cNvSpPr>
            <a:spLocks noGrp="1" noChangeArrowheads="1"/>
          </p:cNvSpPr>
          <p:nvPr/>
        </p:nvSpPr>
        <p:spPr>
          <a:xfrm rot="0">
            <a:off x="3298190" y="4965065"/>
            <a:ext cx="1378585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S-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5415" y="3056890"/>
            <a:ext cx="2212975" cy="12680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65705" y="5020310"/>
            <a:ext cx="2715895" cy="6426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13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Examples of building TG’s corresponding to the Regular Grammar, Null productions with examples, Nullable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 with examples, Unit production with example, Chomsky Normal Form (Definition)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aA|bB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aS|a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bS|b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corresponding TG will be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RE may be (aa+bb)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+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aaS|bbS|abX|baX|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aaX|bbX|abS|baS,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corresponding TG will be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ab,ba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language is EVEN-EVEN.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Null Production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production of the form 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said to be null production.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Example: Consider the CFG,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aA|bB|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and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are null productions.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CFG has a null production, then it is possible to construct another CFG without null production accepting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same language with the exception of the word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	i.e. if the language contains the word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then the new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cannot have the word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 method to construct a CFG without null production for a given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Method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Delete all the Null productions and add new productions e.g.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productions of a certain CFG 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aNbNa, N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delete the production N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and using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aNbNa, add the new productions 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aNba,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abNa and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new CFG will contain the productions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aNba|abNa|aba|aNbNa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It is to be noted that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aNbNa will still be included in the new CFG.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Nullable Production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64" name="Rect 3"/>
          <p:cNvSpPr>
            <a:spLocks noGrp="1" noChangeArrowheads="1"/>
          </p:cNvSpPr>
          <p:nvPr/>
        </p:nvSpPr>
        <p:spPr>
          <a:xfrm rot="0">
            <a:off x="4425950" y="3282950"/>
            <a:ext cx="11049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465" name="Rect 3"/>
          <p:cNvSpPr>
            <a:spLocks noGrp="1" noChangeArrowheads="1"/>
          </p:cNvSpPr>
          <p:nvPr/>
        </p:nvSpPr>
        <p:spPr>
          <a:xfrm rot="0">
            <a:off x="3331210" y="3148330"/>
            <a:ext cx="1863725" cy="23749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aa,bb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aa,bb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ab,ba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production is called nullable production if it is of the form N 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 derivation that starts at N and leads to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		i.e.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…,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where N,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…,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are non terminals.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AA|bB,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aa|B,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 |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 and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are nullable productions, while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null a production.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example describing the method to convert the given CFG containing null productions and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nullable productions into the one without null productions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XaY|YY|aX|ZYX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Za|bZ|ZZ|Yb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Ya|XY|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aX|YYY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in the given CFG, the productions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YY,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ZZ, 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YYY are Nullable productions,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while 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Null production.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the method of removing null productions, as discussed earlier, will be used along with replacing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nonterminals corresponding to nullable productions like nonterminals for null productions are replaced.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required CFG will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XaY|Xa|aY|a|YY|Y|aX|ZYX|YX|ZX|ZY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Za|a|bZ|b|ZZ|Z|Yb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Ya|a|XY|X|Y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aX|a|YYY|YY|Y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XY,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Zb, 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bW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AB, W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Z,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aA|bA|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Ba|Bb|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and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are null productions, while 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AB, W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 are nullable productions. The new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after, applying the method, will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Zb|b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bW|b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AB|A|B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Z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aA|a|bA|b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Ba|a|Bb|b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While adding new productions all Nullable productions should be handled with care. All Nullable productions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will be used to add new productions, but only the Null production will be deleted.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Unit production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productions of the form 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one nonterminal, is called the unit production.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example showing how to eliminate the unit productions from a given CFG.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A|bb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B|b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S|a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Separate the unit productions from the nonunit productions as shown below 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unit prods.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nonunit prods.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gives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gives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gives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gives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gives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gives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new CFG will be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a|b|bb,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a|b|bb,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a|b|bb.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generates the finite language {a,b,bb}.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Chomsky Normal Form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CFG has only productions of the form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string of two nonterminals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one terminal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CFG is said to be in Chomsky Normal Form (CNF). </a:t>
            </a:r>
            <a:endParaRPr lang="ko-KR" altLang="en-US" dirty="0" smtClean="0" sz="936"/>
          </a:p>
          <a:p>
            <a:pPr marL="0" indent="0" defTabSz="15240" algn="l">
              <a:lnSpc>
                <a:spcPts val="4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36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13,14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Chomsky Normal Form, Theorem regarding CNF, examples of converting CFG to be in CNF, Example of an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FA corresponding to Regular CFG, Left most and Right most derivations, New format of FAs.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Chomsky Normal Form (CNF)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CFG has only productions of the form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string of two nonterminals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one terminal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CFG is said to be in Chomsky Normal Form (CNF).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any CFG can be converted to be in CNF, if the null productions and unit productions are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removed. Also if a CFG contains nullable productions as well, then the corresponding new production are also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be added. Which leads the following theorem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NONNULL words of the CFL can be generated by the corresponding CFG which is in CNF i.e.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grammar in CNF will generate the same language except the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example showing that a CFG in CNF generates all nonnull words of corresponding CFL.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aSa|bSb|a|b|aa|bb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convert the above CFG to be in CNF, introduce the new productions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a,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b, then the new CFG will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ASA|BSB|AA|BB|a|b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Introduce nonterminals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and 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so that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|BR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|AA|BB|a|b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SB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is in CNF.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that the above CFG which is in  CNF generates the NONNULLPALINDROME, which does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 contain the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ABAB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b|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ABAB is nullable production and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are null productions. Removing the null productions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and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		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and introducing the new productions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BAB|AAB|ABB|ABA|AA|AB|BA|BB|A|B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A|B are unit productions to be eliminated as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gives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(using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gives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(using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new resultant CFG takes the form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5810" y="6019800"/>
            <a:ext cx="3599815" cy="144145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BAB|AAB|ABB|ABA|AA|AB|BA|BB|a|b,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a,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Introduce the nonterminal C where 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AB, so that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BAB|AAB|ABB|ABA|AA|AB|BA|BB|a|b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BC|AC|CB|CA|AA|C|BA|BB|a|b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the CFG in CNF.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construct an FA that accepts the grammar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aA|bb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language can be identified by the three words generated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baB) 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 bb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abbaaA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abbaabaB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baB)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abbaababb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(using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abbaaA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abbaabaB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baB)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abbaabaaA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abbaabaabaB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baB)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abbaabaababb 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(using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bb)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corresponding language has RE abba(aba)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bb. Thus the FA accepting the given CFG may be 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S-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Left most derivation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derivation of a word w, generated by a CFG, such that at each step, a production is applied to the left most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in the working string, is said to be left most derivation.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the nonterminal that occurs first from the left in the working string, is said to be left most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XX|a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YY|b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following are the two left most derivations of aaabb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74" name="Rect 3"/>
          <p:cNvSpPr>
            <a:spLocks noGrp="1" noChangeArrowheads="1"/>
          </p:cNvSpPr>
          <p:nvPr/>
        </p:nvSpPr>
        <p:spPr>
          <a:xfrm rot="0">
            <a:off x="5486400" y="6245225"/>
            <a:ext cx="123190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</p:txBody>
      </p:sp>
      <p:sp>
        <p:nvSpPr>
          <p:cNvPr id="475" name="Rect 3"/>
          <p:cNvSpPr>
            <a:spLocks noGrp="1" noChangeArrowheads="1"/>
          </p:cNvSpPr>
          <p:nvPr/>
        </p:nvSpPr>
        <p:spPr>
          <a:xfrm rot="0">
            <a:off x="4645025" y="6312535"/>
            <a:ext cx="71755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476" name="Rect 3"/>
          <p:cNvSpPr>
            <a:spLocks noGrp="1" noChangeArrowheads="1"/>
          </p:cNvSpPr>
          <p:nvPr/>
        </p:nvSpPr>
        <p:spPr>
          <a:xfrm rot="0">
            <a:off x="4093210" y="6290945"/>
            <a:ext cx="1031240" cy="563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  <p:sp>
        <p:nvSpPr>
          <p:cNvPr id="477" name="Rect 3"/>
          <p:cNvSpPr>
            <a:spLocks noGrp="1" noChangeArrowheads="1"/>
          </p:cNvSpPr>
          <p:nvPr/>
        </p:nvSpPr>
        <p:spPr>
          <a:xfrm rot="0">
            <a:off x="3224530" y="6205855"/>
            <a:ext cx="1259840" cy="521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478" name="Rect 3"/>
          <p:cNvSpPr>
            <a:spLocks noGrp="1" noChangeArrowheads="1"/>
          </p:cNvSpPr>
          <p:nvPr/>
        </p:nvSpPr>
        <p:spPr>
          <a:xfrm rot="0">
            <a:off x="2468880" y="6290945"/>
            <a:ext cx="2216785" cy="11766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   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XXXY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aaaYY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aaaYY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aaabY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aaabY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 aaabb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 aaabb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Any word that can be generated by a certain CFG has also a left most derivation.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to be noted that the above theorem can be stated for right most derivation as well.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XX|b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YY|a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are the left most and right most derivations of abbbb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   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YXXb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abXX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YXXbb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abbXX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YXbbb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abbbX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Ybbbb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 abbbb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 abbbb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 new format for FAs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class of machines (FAs) has been discussed accepting the regular language i.e. corresponding to a regular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there is a machine in this class, accepting that language and corresponding to a machine of this class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 regular language accepted by this machine. It has also been discussed that there is a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regular language and CFGs also define some nonregular languages, as well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 question whether there is a class of machines accepting the CFLs? The answer is yes. The new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machines which are to be defined are more powerful and can be constructed with the help of FAs with new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format.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define the new format of an FA, some terms are defined in the next lecture.</a:t>
            </a:r>
            <a:endParaRPr lang="ko-KR" altLang="en-US" dirty="0" smtClean="0" sz="936"/>
          </a:p>
          <a:p>
            <a:pPr marL="0" indent="0" defTabSz="15240" algn="l">
              <a:lnSpc>
                <a:spcPts val="20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109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95015" y="5525770"/>
            <a:ext cx="1185545" cy="6769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95015" y="6583680"/>
            <a:ext cx="1185545" cy="6769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3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95015" y="7513320"/>
            <a:ext cx="1185545" cy="6769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3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14855" y="4453255"/>
            <a:ext cx="2931795" cy="259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37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14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New format for FAs, input TAPE, START, ACCEPT , REJECT,  READ states Examples of New Format of FA,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Down STACK , PUSH and POP, Example of PDA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 new format for FAs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class of machines (FAs) has been discussed accepting the regular language i.e. corresponding to a regular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there is a machine in this class, accepting that language and corresponding to a machine of this class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 regular language accepted by this machine. It has also been discussed that there is a CFG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regular language and CFGs also define some nonregular languages, as well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 question whether there is a class of machines accepting the CFLs? The answer is yes. The new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machines which are to be defined are more powerful and can be constructed with the help of FAs with new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format.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define the new format of an FA, the following are to be defined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Input TAPE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part of an FA, where the input string is placed before it is run, is called the input TAPE.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input TAPE is supposed to accommodate all possible strings. The input TAPE is partitioned with cells, so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that each letter of the input string can be placed in each cell. The input string abbaa is shown in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TAPE.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 character ∆ indicates a blank in the TAPE. The input string is read from the TAPE starting from the cell (i).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assumed that when first ∆ is read, the rest of the TAPE is supposed to be blank.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 START state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state is like initial state of an FA and is represented by 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An ACCEPT state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state is like a final state of an FA and is expressed by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 REJECT state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state is like dead-end non final state and is expressed by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It may be noted that the ACCEPT and REJECT states are called the halt states. </a:t>
            </a:r>
            <a:endParaRPr lang="ko-KR" altLang="en-US" dirty="0" smtClean="0" sz="936"/>
          </a:p>
          <a:p>
            <a:pPr marL="0" indent="0" defTabSz="15240" algn="l">
              <a:lnSpc>
                <a:spcPts val="6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83" name="Rect 3"/>
          <p:cNvSpPr>
            <a:spLocks noGrp="1" noChangeArrowheads="1"/>
          </p:cNvSpPr>
          <p:nvPr/>
        </p:nvSpPr>
        <p:spPr>
          <a:xfrm rot="0">
            <a:off x="2075815" y="4316095"/>
            <a:ext cx="111061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Cell i  Cell ii  Cell iii 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1025" y="2307590"/>
            <a:ext cx="1621790" cy="6184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97225" y="1203960"/>
            <a:ext cx="1344295" cy="8502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90090" y="3355975"/>
            <a:ext cx="3880485" cy="18802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6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51430" y="5858510"/>
            <a:ext cx="2526665" cy="6369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6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22450" y="6653530"/>
            <a:ext cx="4251960" cy="20396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 READ state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state is to read an input letter and lead to some other state. The READ state is expressed by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Before some other states are defined consider the following example of an FA along with its new format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y+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Obviously the above FA accepts the language of strings, expressed by (a+b)*a. Following is the new format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FA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∆ edge should not be confused with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Ÿ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-labeled edge. The ∆-edges start only from READ boxes and lead to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halt states.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FA accepts the language expressed by (a+b)*bb(a+b)*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86" name="Rect 3"/>
          <p:cNvSpPr>
            <a:spLocks noGrp="1" noChangeArrowheads="1"/>
          </p:cNvSpPr>
          <p:nvPr/>
        </p:nvSpPr>
        <p:spPr>
          <a:xfrm rot="0">
            <a:off x="4803775" y="4157345"/>
            <a:ext cx="159385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∆  </a:t>
            </a:r>
            <a:endParaRPr lang="ko-KR" altLang="en-US" dirty="0" smtClean="0" sz="936"/>
          </a:p>
        </p:txBody>
      </p:sp>
      <p:sp>
        <p:nvSpPr>
          <p:cNvPr id="487" name="Rect 3"/>
          <p:cNvSpPr>
            <a:spLocks noGrp="1" noChangeArrowheads="1"/>
          </p:cNvSpPr>
          <p:nvPr/>
        </p:nvSpPr>
        <p:spPr>
          <a:xfrm rot="0">
            <a:off x="4053840" y="4233545"/>
            <a:ext cx="1003935" cy="20694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 </a:t>
            </a:r>
            <a:endParaRPr lang="ko-KR" altLang="en-US" dirty="0" smtClean="0" sz="936"/>
          </a:p>
          <a:p>
            <a:pPr marL="0" indent="0" defTabSz="15240" algn="l">
              <a:lnSpc>
                <a:spcPts val="1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+  </a:t>
            </a:r>
            <a:endParaRPr lang="ko-KR" altLang="en-US" dirty="0" smtClean="0" sz="936"/>
          </a:p>
        </p:txBody>
      </p:sp>
      <p:sp>
        <p:nvSpPr>
          <p:cNvPr id="488" name="Rect 3"/>
          <p:cNvSpPr>
            <a:spLocks noGrp="1" noChangeArrowheads="1"/>
          </p:cNvSpPr>
          <p:nvPr/>
        </p:nvSpPr>
        <p:spPr>
          <a:xfrm rot="0">
            <a:off x="3273425" y="4157345"/>
            <a:ext cx="2436495" cy="35756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endParaRPr lang="ko-KR" altLang="en-US" dirty="0" smtClean="0" sz="936"/>
          </a:p>
        </p:txBody>
      </p:sp>
      <p:sp>
        <p:nvSpPr>
          <p:cNvPr id="489" name="Rect 3"/>
          <p:cNvSpPr>
            <a:spLocks noGrp="1" noChangeArrowheads="1"/>
          </p:cNvSpPr>
          <p:nvPr/>
        </p:nvSpPr>
        <p:spPr>
          <a:xfrm rot="0">
            <a:off x="2602865" y="2350135"/>
            <a:ext cx="2927350" cy="61842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1 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6360" y="1993265"/>
            <a:ext cx="234950" cy="8629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03265" y="8434070"/>
            <a:ext cx="213360" cy="6032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2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18105" y="2182495"/>
            <a:ext cx="1999615" cy="4051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2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8815" y="3376930"/>
            <a:ext cx="1270635" cy="1051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2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06880" y="5528945"/>
            <a:ext cx="4364990" cy="274637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PUSHDOWN STACK or PUSHDOWN STORE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PUSHDOWN STACK is a place where the input letters can be placed until  these letters are refered again. It can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store as many letters as one can in a long column.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Initially the STACK is supposed to be empty i.e. each of its storage location contains a blank.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PUSH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		PUSH operator adds a new letter at the top of STACK, for e.g. if the letters a, b, c and d are pushed to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that was initially blank, the STACK can be shown as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Ä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POP and STACK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is an operation that takes out a letter from the top of the STACK. The rest of the letters are moved one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location up. POP state is expressed as 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popping an empty STACK is like reading an empty TAPE, i.e. popping a blank character ∆.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also be noted that when the new format of an FA contains PUSH and POP states, it is called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PUSHDOWN Automata or PDAs. It may be observed that if the PUSHDOWN STACK (the memory structure)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added to an FA then its language recognizing capabilities are increased considerably. Following is an example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PDA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PDA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75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b,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The string aaabbb is to be run on this machine. Before the string is processed,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 u="sng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string is supposed to be placed on the TAPE and the STACK is supposed to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Ω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be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empty as shown below </a:t>
            </a:r>
            <a:endParaRPr lang="ko-KR" altLang="en-US" dirty="0" smtClean="0" sz="1128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92" name="Rect 3"/>
          <p:cNvSpPr>
            <a:spLocks noGrp="1" noChangeArrowheads="1"/>
          </p:cNvSpPr>
          <p:nvPr/>
        </p:nvSpPr>
        <p:spPr>
          <a:xfrm rot="0">
            <a:off x="3359150" y="6221095"/>
            <a:ext cx="1512570" cy="9785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</p:txBody>
      </p:sp>
      <p:sp>
        <p:nvSpPr>
          <p:cNvPr id="493" name="Rect 3"/>
          <p:cNvSpPr>
            <a:spLocks noGrp="1" noChangeArrowheads="1"/>
          </p:cNvSpPr>
          <p:nvPr/>
        </p:nvSpPr>
        <p:spPr>
          <a:xfrm rot="0">
            <a:off x="2694305" y="6336665"/>
            <a:ext cx="2976245" cy="9601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</p:txBody>
      </p:sp>
      <p:sp>
        <p:nvSpPr>
          <p:cNvPr id="494" name="Rect 3"/>
          <p:cNvSpPr>
            <a:spLocks noGrp="1" noChangeArrowheads="1"/>
          </p:cNvSpPr>
          <p:nvPr/>
        </p:nvSpPr>
        <p:spPr>
          <a:xfrm rot="0">
            <a:off x="1694815" y="1962785"/>
            <a:ext cx="4667250" cy="70656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The PUSH state is expressed by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When a letter is pushed, it replaces the existing letter and pushes it one position below. </a:t>
            </a:r>
            <a:endParaRPr lang="ko-KR" altLang="en-US" dirty="0" smtClean="0" sz="936"/>
          </a:p>
          <a:p>
            <a:pPr marL="0" indent="0" defTabSz="15240" algn="l">
              <a:lnSpc>
                <a:spcPts val="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the </a:t>
            </a:r>
            <a:endParaRPr lang="ko-KR" altLang="en-US" dirty="0" smtClean="0" sz="112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Ω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Ω</a:t>
            </a:r>
            <a:endParaRPr lang="ko-KR" altLang="en-US" dirty="0" smtClean="0" sz="936" u="sng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5930" y="859790"/>
            <a:ext cx="1783080" cy="1581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95930" y="1566545"/>
            <a:ext cx="1783080" cy="1587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95930" y="3017520"/>
            <a:ext cx="1783080" cy="1587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95930" y="4136390"/>
            <a:ext cx="1783080" cy="1581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95930" y="5035550"/>
            <a:ext cx="1783080" cy="1581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096895" y="6644640"/>
            <a:ext cx="1578610" cy="1587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82695" y="1819910"/>
            <a:ext cx="210185" cy="5969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03520" y="2682240"/>
            <a:ext cx="207010" cy="7251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03520" y="3813175"/>
            <a:ext cx="207010" cy="8775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303520" y="4876800"/>
            <a:ext cx="207010" cy="4483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303520" y="5325110"/>
            <a:ext cx="207010" cy="30162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a a b b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				D								D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								∫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Reading first a from the TAPE we move from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State to PUSH a state, it causes the letter a deleted from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TAPE and added to the top of the STACK, as shown below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																																																																	D								D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								∫</a:t>
            </a:r>
            <a:endParaRPr lang="ko-KR" altLang="en-US" dirty="0" smtClean="0" sz="936" u="sng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Ω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Ω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 Reading next two a’s successively, will delete further two a’s from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the TAPE and </a:t>
            </a:r>
            <a:endParaRPr lang="ko-KR" altLang="en-US" dirty="0" smtClean="0" sz="1128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add these letters to the top of the STACK, as shown below 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∫</a:t>
            </a:r>
            <a:endParaRPr lang="ko-KR" altLang="en-US" dirty="0" smtClean="0" sz="936" u="sng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ª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reading the next letter which is b from the TAPE will lead to the 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 state. The top letter at the STACK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a, which is popped out and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state is entered. Situation of TAPE and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is shown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below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∫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Ω</a:t>
            </a:r>
            <a:endParaRPr lang="ko-KR" altLang="en-US" dirty="0" smtClean="0" sz="936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ª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Reading the next two b’s successively will delete two b’s from the TAPE, will lead to the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756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 state and these b’s will be removed from the STACK as shown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below </a:t>
            </a:r>
            <a:endParaRPr lang="ko-KR" altLang="en-US" dirty="0" smtClean="0" sz="1128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Ω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ª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there is only blank character ∆ left, to be read from the TAPE, which leads to 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state. While the only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blank characters is left in the STACK to be popped out and the ACCEPT state is entered, which shows that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 aaabbb is accepted by this PDA. It may be observed that the above PDA accepts the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{anbn: n = 0,1,2, … }.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the null string is like a blank character, so to determine how the null string is accepted,  it can be placed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TAPE as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1128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Reading ∆ at state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leads to 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state and 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state contains only ∆, hence it leads to ACCEPT state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the null string is accepted.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The process of running the string aaabbb can also be expressed in the table given in the next lecture. </a:t>
            </a:r>
            <a:endParaRPr lang="ko-KR" altLang="en-US" dirty="0" smtClean="0" sz="936"/>
          </a:p>
          <a:p>
            <a:pPr marL="0" indent="0" defTabSz="15240" algn="l">
              <a:lnSpc>
                <a:spcPts val="1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497" name="Rect 3"/>
          <p:cNvSpPr>
            <a:spLocks noGrp="1" noChangeArrowheads="1"/>
          </p:cNvSpPr>
          <p:nvPr/>
        </p:nvSpPr>
        <p:spPr>
          <a:xfrm rot="0">
            <a:off x="5370830" y="5026025"/>
            <a:ext cx="64770" cy="2959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 u="sng">
                <a:solidFill>
                  <a:srgbClr val="000000"/>
                </a:solidFill>
                <a:latin typeface="Math4"/>
              </a:rPr>
              <a:t>Ω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4"/>
              </a:rPr>
              <a:t>Ω</a:t>
            </a:r>
            <a:endParaRPr lang="ko-KR" altLang="en-US" dirty="0" smtClean="0" sz="936"/>
          </a:p>
        </p:txBody>
      </p:sp>
      <p:sp>
        <p:nvSpPr>
          <p:cNvPr id="498" name="Rect 3"/>
          <p:cNvSpPr>
            <a:spLocks noGrp="1" noChangeArrowheads="1"/>
          </p:cNvSpPr>
          <p:nvPr/>
        </p:nvSpPr>
        <p:spPr>
          <a:xfrm rot="0">
            <a:off x="4178935" y="4105910"/>
            <a:ext cx="1299210" cy="10820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endParaRPr lang="ko-KR" altLang="en-US" dirty="0" smtClean="0" sz="936"/>
          </a:p>
          <a:p>
            <a:pPr marL="0" indent="0" defTabSz="15240" algn="l">
              <a:lnSpc>
                <a:spcPts val="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Math4"/>
                <a:ea typeface="Math4"/>
              </a:rPr>
              <a:t>∫</a:t>
            </a:r>
            <a:endParaRPr lang="ko-KR" altLang="en-US" dirty="0" smtClean="0" sz="936" u="sng"/>
          </a:p>
        </p:txBody>
      </p:sp>
      <p:sp>
        <p:nvSpPr>
          <p:cNvPr id="499" name="Rect 3"/>
          <p:cNvSpPr>
            <a:spLocks noGrp="1" noChangeArrowheads="1"/>
          </p:cNvSpPr>
          <p:nvPr/>
        </p:nvSpPr>
        <p:spPr>
          <a:xfrm rot="0">
            <a:off x="3066415" y="1825625"/>
            <a:ext cx="2576195" cy="49682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/ </a:t>
            </a:r>
            <a:endParaRPr lang="ko-KR" altLang="en-US" dirty="0" smtClean="0" sz="936"/>
          </a:p>
          <a:p>
            <a:pPr marL="0" indent="0" defTabSz="15240"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a a b b b </a:t>
            </a:r>
            <a:endParaRPr lang="ko-KR" altLang="en-US" dirty="0" smtClean="0" sz="936"/>
          </a:p>
          <a:p>
            <a:pPr marL="0" indent="0" defTabSz="15240" algn="l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								D								D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								∫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54935" y="5885815"/>
            <a:ext cx="2465705" cy="23069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06880" y="2658110"/>
            <a:ext cx="4367530" cy="272161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38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14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of PDA with table for running a string, Equivalent PDA, PDA for EVEN EVEN Language. Non-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Derterministic PDA, Example of Non-Derterministic PDA, Definition of PUSH DOWN Automata, Example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Non-Derterministic PDA. 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b,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1128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process of running the string aaabbb can also be expressed in the following table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8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02" name="Rect 3"/>
          <p:cNvSpPr>
            <a:spLocks noGrp="1" noChangeArrowheads="1"/>
          </p:cNvSpPr>
          <p:nvPr/>
        </p:nvSpPr>
        <p:spPr>
          <a:xfrm rot="0">
            <a:off x="5471160" y="4260850"/>
            <a:ext cx="302895" cy="14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</p:txBody>
      </p:sp>
      <p:sp>
        <p:nvSpPr>
          <p:cNvPr id="503" name="Rect 3"/>
          <p:cNvSpPr>
            <a:spLocks noGrp="1" noChangeArrowheads="1"/>
          </p:cNvSpPr>
          <p:nvPr/>
        </p:nvSpPr>
        <p:spPr>
          <a:xfrm rot="0">
            <a:off x="3359150" y="3343910"/>
            <a:ext cx="1512570" cy="9721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</p:txBody>
      </p:sp>
      <p:sp>
        <p:nvSpPr>
          <p:cNvPr id="504" name="Rect 3"/>
          <p:cNvSpPr>
            <a:spLocks noGrp="1" noChangeArrowheads="1"/>
          </p:cNvSpPr>
          <p:nvPr/>
        </p:nvSpPr>
        <p:spPr>
          <a:xfrm rot="0">
            <a:off x="2670175" y="3468370"/>
            <a:ext cx="3094355" cy="13049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</a:t>
            </a:r>
            <a:endParaRPr lang="ko-KR" altLang="en-US" dirty="0" smtClean="0" sz="936"/>
          </a:p>
        </p:txBody>
      </p:sp>
      <p:sp>
        <p:nvSpPr>
          <p:cNvPr id="505" name="Rect 3"/>
          <p:cNvSpPr>
            <a:spLocks noGrp="1" noChangeArrowheads="1"/>
          </p:cNvSpPr>
          <p:nvPr/>
        </p:nvSpPr>
        <p:spPr>
          <a:xfrm rot="0">
            <a:off x="2416810" y="3380105"/>
            <a:ext cx="3366135" cy="17011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a,b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4305" y="1045210"/>
            <a:ext cx="2395855" cy="20364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1490" y="3953510"/>
            <a:ext cx="4474845" cy="2590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8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85870" y="7342505"/>
            <a:ext cx="1678940" cy="165798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aaabbb∆ …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observed that the above PDA accepts the language {anbn : n=0,1,2,3, …}.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TAPE alphabet Σ and STACK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may be different in general and hence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PDA equivalent to that accepting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 n=0,1,2,3…} discussed above may be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X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example of PDA corresponding to an FA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FA corresponding to the EVEN-EVEN language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±</a:t>
            </a:r>
            <a:endParaRPr lang="ko-KR" altLang="en-US" dirty="0" smtClean="0" sz="936"/>
          </a:p>
          <a:p>
            <a:pPr marL="0" indent="0" defTabSz="15240" algn="l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PDA will be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08" name="Rect 3"/>
          <p:cNvSpPr>
            <a:spLocks noGrp="1" noChangeArrowheads="1"/>
          </p:cNvSpPr>
          <p:nvPr/>
        </p:nvSpPr>
        <p:spPr>
          <a:xfrm rot="0">
            <a:off x="5507990" y="5559425"/>
            <a:ext cx="302260" cy="14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</p:txBody>
      </p:sp>
      <p:sp>
        <p:nvSpPr>
          <p:cNvPr id="509" name="Rect 3"/>
          <p:cNvSpPr>
            <a:spLocks noGrp="1" noChangeArrowheads="1"/>
          </p:cNvSpPr>
          <p:nvPr/>
        </p:nvSpPr>
        <p:spPr>
          <a:xfrm rot="0">
            <a:off x="4766945" y="5480050"/>
            <a:ext cx="159385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∆  </a:t>
            </a:r>
            <a:endParaRPr lang="ko-KR" altLang="en-US" dirty="0" smtClean="0" sz="936"/>
          </a:p>
        </p:txBody>
      </p:sp>
      <p:sp>
        <p:nvSpPr>
          <p:cNvPr id="510" name="Rect 3"/>
          <p:cNvSpPr>
            <a:spLocks noGrp="1" noChangeArrowheads="1"/>
          </p:cNvSpPr>
          <p:nvPr/>
        </p:nvSpPr>
        <p:spPr>
          <a:xfrm rot="0">
            <a:off x="2734310" y="4639310"/>
            <a:ext cx="2496820" cy="110617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</p:txBody>
      </p:sp>
      <p:sp>
        <p:nvSpPr>
          <p:cNvPr id="511" name="Rect 3"/>
          <p:cNvSpPr>
            <a:spLocks noGrp="1" noChangeArrowheads="1"/>
          </p:cNvSpPr>
          <p:nvPr/>
        </p:nvSpPr>
        <p:spPr>
          <a:xfrm rot="0">
            <a:off x="2472055" y="4675505"/>
            <a:ext cx="3475355" cy="43097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9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8950" y="902335"/>
            <a:ext cx="4221480" cy="29959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05000" y="5239385"/>
            <a:ext cx="4175760" cy="305117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</a:t>
            </a:r>
            <a:r>
              <a:rPr lang="en-US" altLang="ko-KR" dirty="0" smtClean="0" sz="846">
                <a:solidFill>
                  <a:srgbClr val="000000"/>
                </a:solidFill>
                <a:latin typeface="Times New Roman"/>
                <a:ea typeface="Times New Roman"/>
              </a:rPr>
              <a:t>ACCEPT</a:t>
            </a:r>
            <a:endParaRPr lang="ko-KR" altLang="en-US" dirty="0" smtClean="0" sz="84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609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Nondeterministic PDA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Like TGs and NFAs, if in a PDA there are more than one outgoing edges at READ or POP states with one label,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it creates nondeterminism and the PDA is called nondeterministic PDA.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nondeterministic PDA no edge is labeled by string of terminals or nonterminals, like that can be observed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TGs. Also if there is no edge for any letter to be read from the TAPE, the machine crashes and the string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nondeterministic PDA a string may trace more than one paths. If there exists at least one path traced by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 leading to ACCEPT state, then the string is supposed to be accepted, otherwise rejected.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example of nondeterministic PDA 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the nondeterminism can be observed at state READ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 It can be observed that the above PDA accepts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EVENPALINDROME={w reverse(w): w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Œ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{a, b}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*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={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aa, bb, aaaa, abba, baab, bbbb, …}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Now the definition of PDA including the possibility of nondeterminism may be given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PUSHDOWN AUTOMATON (PDA)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Pushdown Automaton (PDA), consists of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14" name="Rect 3"/>
          <p:cNvSpPr>
            <a:spLocks noGrp="1" noChangeArrowheads="1"/>
          </p:cNvSpPr>
          <p:nvPr/>
        </p:nvSpPr>
        <p:spPr>
          <a:xfrm rot="0">
            <a:off x="3700145" y="2294890"/>
            <a:ext cx="1784350" cy="41243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9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515" name="Rect 3"/>
          <p:cNvSpPr>
            <a:spLocks noGrp="1" noChangeArrowheads="1"/>
          </p:cNvSpPr>
          <p:nvPr/>
        </p:nvSpPr>
        <p:spPr>
          <a:xfrm rot="0">
            <a:off x="2898775" y="1344295"/>
            <a:ext cx="2926715" cy="6784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6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1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</p:txBody>
      </p:sp>
      <p:sp>
        <p:nvSpPr>
          <p:cNvPr id="516" name="Rect 3"/>
          <p:cNvSpPr>
            <a:spLocks noGrp="1" noChangeArrowheads="1"/>
          </p:cNvSpPr>
          <p:nvPr/>
        </p:nvSpPr>
        <p:spPr>
          <a:xfrm rot="0">
            <a:off x="2675890" y="1009015"/>
            <a:ext cx="3195320" cy="70923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REJECT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5225" y="6519545"/>
            <a:ext cx="2905125" cy="23437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15440" y="3161030"/>
            <a:ext cx="4563110" cy="307530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of input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input TAPE with infinite many locations in one direction.  Initially the input string is placed in it starting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first cell, the remaining part of the TAPE is empty.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of STACK characters.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pushdown STACK which is initially empty, with infinite many locations in one direction. Initially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contains blanks.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One START state with only one out-edge and no in-edge.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Two halt states i.e. ACCEPT and REJECT states, with in-edges and no out-edges.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PUSH state that introduces characters onto the top of the STACK.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POP state that reads the top character of the STACK, (may contain more than one out-edges with same label).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READ state that reads the next unused letter from the TAPE, (may contain more than one out-edges with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same label).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Example: Consider the CFG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S+S|S*S|4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the PDA accepting the corresponding CFL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string 4 + 4 * 4 traces the path  shown in the following table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4+4*4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4+4*4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4+4*4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4+4*4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+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+S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4+4*4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S+S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4+4*4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+S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4+4*4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+S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+4*4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+4*4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19" name="Rect 3"/>
          <p:cNvSpPr>
            <a:spLocks noGrp="1" noChangeArrowheads="1"/>
          </p:cNvSpPr>
          <p:nvPr/>
        </p:nvSpPr>
        <p:spPr>
          <a:xfrm rot="0">
            <a:off x="5556250" y="4123690"/>
            <a:ext cx="409575" cy="4940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609"/>
          </a:p>
        </p:txBody>
      </p:sp>
      <p:sp>
        <p:nvSpPr>
          <p:cNvPr id="520" name="Rect 3"/>
          <p:cNvSpPr>
            <a:spLocks noGrp="1" noChangeArrowheads="1"/>
          </p:cNvSpPr>
          <p:nvPr/>
        </p:nvSpPr>
        <p:spPr>
          <a:xfrm rot="0">
            <a:off x="4264025" y="4142105"/>
            <a:ext cx="586105" cy="377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</p:txBody>
      </p:sp>
      <p:sp>
        <p:nvSpPr>
          <p:cNvPr id="521" name="Rect 3"/>
          <p:cNvSpPr>
            <a:spLocks noGrp="1" noChangeArrowheads="1"/>
          </p:cNvSpPr>
          <p:nvPr/>
        </p:nvSpPr>
        <p:spPr>
          <a:xfrm rot="0">
            <a:off x="3718560" y="3291840"/>
            <a:ext cx="2314575" cy="2697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+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POP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0945" y="1185545"/>
            <a:ext cx="2910840" cy="380682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S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4*4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4*4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4*4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*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*S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4*4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S*S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4*4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*S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4*4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*S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*4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*4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letters are deleted from the TAPE instead of underlined.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also be noted that the choice of path at POP state can be determined by the left most deviation of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 belonging to the CFL.</a:t>
            </a:r>
            <a:endParaRPr lang="ko-KR" altLang="en-US" dirty="0" smtClean="0" sz="936"/>
          </a:p>
          <a:p>
            <a:pPr marL="0" indent="0" defTabSz="15240" algn="l">
              <a:lnSpc>
                <a:spcPts val="29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0830" y="4377055"/>
            <a:ext cx="4724400" cy="3063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39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15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PDA corresponding to CFG, Examples of PDA corresponding to CFG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PDA corresponding to CFG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any CFG there exists a PDA accepting the language generated by the CFG.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an algorithm has already been discussed to convert the CFG in CNF, so the PDA can be constructed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the CFG. As the CFG in CNF generates all the nonnull words of the corresponding CFL, so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accepting the null string (if it is contained in the CFL), can be managed separately.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which is in CNF and does not generate the null string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SB|AB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CC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PDA will be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B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the STACK alphabet 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 {S, A, B, C}, where the TAPE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={a, b}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Note: It may be noted that when the POP state is entered either a nonterminal is replaced by two nonterminals at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top of the STACK accommodating a production, or a nonterminal is popped out from the top of the stack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a READ state is entered to read a specified letter from the TAPE or else the machine crashes.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The choice of path taken at POP state to accommodate the word belonging to the CFL can be determined by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left most derivation of the word. Consider the word aab with its left most derivation,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119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26" name="Rect 3"/>
          <p:cNvSpPr>
            <a:spLocks noGrp="1" noChangeArrowheads="1"/>
          </p:cNvSpPr>
          <p:nvPr/>
        </p:nvSpPr>
        <p:spPr>
          <a:xfrm rot="0">
            <a:off x="5520055" y="5367655"/>
            <a:ext cx="409575" cy="4451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</p:txBody>
      </p:sp>
      <p:sp>
        <p:nvSpPr>
          <p:cNvPr id="527" name="Rect 3"/>
          <p:cNvSpPr>
            <a:spLocks noGrp="1" noChangeArrowheads="1"/>
          </p:cNvSpPr>
          <p:nvPr/>
        </p:nvSpPr>
        <p:spPr>
          <a:xfrm rot="0">
            <a:off x="3590290" y="5007610"/>
            <a:ext cx="2442845" cy="22009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C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C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1025" y="2026920"/>
            <a:ext cx="1533525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1025" y="2944495"/>
            <a:ext cx="1533525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0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21025" y="3688080"/>
            <a:ext cx="1536065" cy="454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0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21025" y="4382770"/>
            <a:ext cx="1533525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0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1025" y="5093335"/>
            <a:ext cx="1533525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0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21025" y="5955665"/>
            <a:ext cx="1533525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0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21025" y="6699250"/>
            <a:ext cx="1533525" cy="43307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Working-String Generation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CCB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CC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aCB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5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First of all the START state is entered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aab∆…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PUSH S state is entered 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S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aab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∆…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POP state is entered and to accommodate the production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AB, PUSH B and PUSH A states are entered.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AB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aab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∆…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POP state is entered and to accommodate the production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CC, PUSH C, PUSH C states are entered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CCB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POP state is entered and to accommodate the production 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entered and the letter a is read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the TAPE.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CB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POP state is entered and to accommodate the production 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state is entered and the letter a is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from the TAPE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POP state is entered and to accommodate the production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state is entered and the letter b is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from the TAPE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shown in the STACK indicates that there are no nonterminals in the working string and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read from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which leads to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state where the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read from the TAPE and the ACCEPT state is entered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the word aab is accepted by the PDA.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the table showing all the observations discussed above, for the word aab </a:t>
            </a:r>
            <a:endParaRPr lang="ko-KR" altLang="en-US" dirty="0" smtClean="0" sz="936"/>
          </a:p>
          <a:p>
            <a:pPr marL="0" indent="0" defTabSz="15240" algn="l">
              <a:lnSpc>
                <a:spcPts val="1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30" name="Rect 3"/>
          <p:cNvSpPr>
            <a:spLocks noGrp="1" noChangeArrowheads="1"/>
          </p:cNvSpPr>
          <p:nvPr/>
        </p:nvSpPr>
        <p:spPr>
          <a:xfrm rot="0">
            <a:off x="3315970" y="6754495"/>
            <a:ext cx="1153160" cy="3136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Arial"/>
              </a:rPr>
              <a:t>aab</a:t>
            </a:r>
            <a:endParaRPr lang="ko-KR" altLang="en-US" dirty="0" smtClean="0" sz="936" u="sng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48255" y="956945"/>
            <a:ext cx="2685415" cy="404177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Left most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derivation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CCB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CCB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 u="sng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 u="sng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 u="sng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example of building the PDA corresponding to the given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 | bX |a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Ya | Yb |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First of all, converting the CFG to be in CNF, introduce the nonterminals A and B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following CFG is in CNF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 | BX |a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YA | YB |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63040" y="1060450"/>
            <a:ext cx="4724400" cy="30880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5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25040" y="5541010"/>
            <a:ext cx="3285490" cy="263080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PDA corresponding to the above CFG will be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Y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X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word aaab can be generated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Working-String Generation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2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3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aaY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4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aaYB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5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6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7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TAPE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STACK              TAPE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(START)   ∆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(POP)    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(PUSH S)   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 Y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(POP)    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(POP)  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(PUSH Y)  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(PUSH B)  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(PUSH X) 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(PUSH Y) YB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(POP)      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(POP)     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(PUSH X) 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  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(PUSH A) AXY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(POP)   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(POP)   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  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XY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Arial"/>
              </a:rPr>
              <a:t>(POP)    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</a:t>
            </a:r>
            <a:endParaRPr lang="ko-KR" altLang="en-US" dirty="0" smtClean="0" sz="936"/>
          </a:p>
          <a:p>
            <a:pPr marL="0" indent="0" defTabSz="15240" algn="l">
              <a:lnSpc>
                <a:spcPts val="8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35" name="Rect 3"/>
          <p:cNvSpPr>
            <a:spLocks noGrp="1" noChangeArrowheads="1"/>
          </p:cNvSpPr>
          <p:nvPr/>
        </p:nvSpPr>
        <p:spPr>
          <a:xfrm rot="0">
            <a:off x="4590415" y="2374265"/>
            <a:ext cx="1387475" cy="15208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Y </a:t>
            </a:r>
            <a:endParaRPr lang="ko-KR" altLang="en-US" dirty="0" smtClean="0" sz="936"/>
          </a:p>
        </p:txBody>
      </p:sp>
      <p:sp>
        <p:nvSpPr>
          <p:cNvPr id="536" name="Rect 3"/>
          <p:cNvSpPr>
            <a:spLocks noGrp="1" noChangeArrowheads="1"/>
          </p:cNvSpPr>
          <p:nvPr/>
        </p:nvSpPr>
        <p:spPr>
          <a:xfrm rot="0">
            <a:off x="4050665" y="1758950"/>
            <a:ext cx="1930400" cy="2118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3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B </a:t>
            </a:r>
            <a:endParaRPr lang="ko-KR" altLang="en-US" dirty="0" smtClean="0" sz="936"/>
          </a:p>
        </p:txBody>
      </p:sp>
      <p:sp>
        <p:nvSpPr>
          <p:cNvPr id="537" name="Rect 3"/>
          <p:cNvSpPr>
            <a:spLocks noGrp="1" noChangeArrowheads="1"/>
          </p:cNvSpPr>
          <p:nvPr/>
        </p:nvSpPr>
        <p:spPr>
          <a:xfrm rot="0">
            <a:off x="3349625" y="1182370"/>
            <a:ext cx="2345055" cy="27127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609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PUSH X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70305" y="8763000"/>
            <a:ext cx="5221605" cy="6311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63040" y="4550410"/>
            <a:ext cx="4724400" cy="308165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40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15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Recap of example of PDA corresponding to CFG, CFG corresponding to PDA. Theorem, HERE state,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Definition of Conversion form, different situations of PDA to be converted into conversion form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 | bX |a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Ya | Yb | 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First of all, converting the CFG to be in CNF, introduce the nonterminals A and B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following CFG is in CNF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AX | BX |a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YA | YB |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PDA corresponding to the above CFG will be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Y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X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Given a PDA that accepts the language L, there exists a CFG that generates exactly 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Before the CFG corresponding to the given PDA is determined, the PDA is converted into the standard form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is called the conversion form.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Before the PDA is converted into conversion form a new state HERE is defined which is placed in the middle of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any edge.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Like READ and POP states, HERE states are also numbered e.g.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endParaRPr lang="ko-KR" altLang="en-US" dirty="0" smtClean="0" sz="609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40" name="Rect 3"/>
          <p:cNvSpPr>
            <a:spLocks noGrp="1" noChangeArrowheads="1"/>
          </p:cNvSpPr>
          <p:nvPr/>
        </p:nvSpPr>
        <p:spPr>
          <a:xfrm rot="0">
            <a:off x="4803775" y="5861050"/>
            <a:ext cx="1174115" cy="15182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PUSH 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Y </a:t>
            </a:r>
            <a:endParaRPr lang="ko-KR" altLang="en-US" dirty="0" smtClean="0" sz="936"/>
          </a:p>
        </p:txBody>
      </p:sp>
      <p:sp>
        <p:nvSpPr>
          <p:cNvPr id="541" name="Rect 3"/>
          <p:cNvSpPr>
            <a:spLocks noGrp="1" noChangeArrowheads="1"/>
          </p:cNvSpPr>
          <p:nvPr/>
        </p:nvSpPr>
        <p:spPr>
          <a:xfrm rot="0">
            <a:off x="4102735" y="5245735"/>
            <a:ext cx="1878330" cy="21151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∆ 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PUSH 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B </a:t>
            </a:r>
            <a:endParaRPr lang="ko-KR" altLang="en-US" dirty="0" smtClean="0" sz="936"/>
          </a:p>
        </p:txBody>
      </p:sp>
      <p:sp>
        <p:nvSpPr>
          <p:cNvPr id="542" name="Rect 3"/>
          <p:cNvSpPr>
            <a:spLocks noGrp="1" noChangeArrowheads="1"/>
          </p:cNvSpPr>
          <p:nvPr/>
        </p:nvSpPr>
        <p:spPr>
          <a:xfrm rot="0">
            <a:off x="3349625" y="4669790"/>
            <a:ext cx="2345055" cy="44132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endParaRPr lang="ko-KR" altLang="en-US" dirty="0" smtClean="0" sz="609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PUSH X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1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03450" y="890270"/>
            <a:ext cx="1965960" cy="6305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75760" y="890270"/>
            <a:ext cx="1383665" cy="6305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23415" y="3599815"/>
            <a:ext cx="1572895" cy="6305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554095" y="3618230"/>
            <a:ext cx="1706880" cy="6305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15585" y="3895090"/>
            <a:ext cx="429895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06370" y="4553585"/>
            <a:ext cx="2350135" cy="8502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89430" y="5443855"/>
            <a:ext cx="3681730" cy="10877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568950" y="5943600"/>
            <a:ext cx="426720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706370" y="6553200"/>
            <a:ext cx="2350135" cy="6311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225040" y="7196455"/>
            <a:ext cx="3313430" cy="205105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becomes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Conversion form of PDA </a:t>
            </a:r>
            <a:endParaRPr lang="ko-KR" altLang="en-US" dirty="0" smtClean="0" sz="936" u="sng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PDA is in conversion form if it fulfills the following conditions: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only one ACCEPT state.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are no REJECT states.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Every READ or HERE is followed immediately by a POP i.e. every edge leading out of any READ or HERE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goes directly into a POP state.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two POPs exist in a row on the same path without a READ or HERE between them whether or not there are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any intervening PUSH states (i.e. the POP states must be separated by READs or HEREs).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branching, deterministic or nondeterministic occurs at READ or HERE states, none at POP states and every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edge has only one label.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Even before we get to START, a “bottom of STACK” symbol $ is placed on the STACK. If this symbol is ever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popped in the processing it must be replaced immediately. The STACK is never popped beneath this symbol.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Right before entering ACCEPT this symbol is popped out and left.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PDA must begin with the sequence 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entire input string must be read before the machine can accept the word.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Different situations of a PDA to be converted into conversion form are discussed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satisfy condition 3,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 </a:t>
            </a:r>
            <a:endParaRPr lang="ko-KR" altLang="en-US" dirty="0" smtClean="0" sz="609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becomes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 </a:t>
            </a:r>
            <a:endParaRPr lang="ko-KR" altLang="en-US" dirty="0" smtClean="0" sz="609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$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satisfy condition 4,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becomes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satisfy condition 5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45" name="Rect 3"/>
          <p:cNvSpPr>
            <a:spLocks noGrp="1" noChangeArrowheads="1"/>
          </p:cNvSpPr>
          <p:nvPr/>
        </p:nvSpPr>
        <p:spPr>
          <a:xfrm rot="0">
            <a:off x="5718175" y="5855335"/>
            <a:ext cx="12255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546" name="Rect 3"/>
          <p:cNvSpPr>
            <a:spLocks noGrp="1" noChangeArrowheads="1"/>
          </p:cNvSpPr>
          <p:nvPr/>
        </p:nvSpPr>
        <p:spPr>
          <a:xfrm rot="0">
            <a:off x="5111750" y="5906770"/>
            <a:ext cx="400050" cy="14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endParaRPr lang="ko-KR" altLang="en-US" dirty="0" smtClean="0" sz="609"/>
          </a:p>
        </p:txBody>
      </p:sp>
      <p:sp>
        <p:nvSpPr>
          <p:cNvPr id="547" name="Rect 3"/>
          <p:cNvSpPr>
            <a:spLocks noGrp="1" noChangeArrowheads="1"/>
          </p:cNvSpPr>
          <p:nvPr/>
        </p:nvSpPr>
        <p:spPr>
          <a:xfrm rot="0">
            <a:off x="4151630" y="3862070"/>
            <a:ext cx="1104265" cy="421830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</a:t>
            </a:r>
            <a:endParaRPr lang="ko-KR" altLang="en-US" dirty="0" smtClean="0" sz="936"/>
          </a:p>
          <a:p>
            <a:pPr marL="0" indent="0" defTabSz="15240" algn="l">
              <a:lnSpc>
                <a:spcPts val="15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PUSH b </a:t>
            </a:r>
            <a:endParaRPr lang="ko-KR" altLang="en-US" dirty="0" smtClean="0" sz="936"/>
          </a:p>
          <a:p>
            <a:pPr marL="0" indent="0" defTabSz="15240" algn="l">
              <a:lnSpc>
                <a:spcPts val="1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</p:txBody>
      </p:sp>
      <p:sp>
        <p:nvSpPr>
          <p:cNvPr id="548" name="Rect 3"/>
          <p:cNvSpPr>
            <a:spLocks noGrp="1" noChangeArrowheads="1"/>
          </p:cNvSpPr>
          <p:nvPr/>
        </p:nvSpPr>
        <p:spPr>
          <a:xfrm rot="0">
            <a:off x="3925570" y="3843655"/>
            <a:ext cx="522605" cy="41389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$ </a:t>
            </a:r>
            <a:endParaRPr lang="ko-KR" altLang="en-US" dirty="0" smtClean="0" sz="936"/>
          </a:p>
          <a:p>
            <a:pPr marL="0" indent="0" defTabSz="15240" algn="l">
              <a:lnSpc>
                <a:spcPts val="1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549" name="Rect 3"/>
          <p:cNvSpPr>
            <a:spLocks noGrp="1" noChangeArrowheads="1"/>
          </p:cNvSpPr>
          <p:nvPr/>
        </p:nvSpPr>
        <p:spPr>
          <a:xfrm rot="0">
            <a:off x="3334385" y="1130935"/>
            <a:ext cx="1781175" cy="69678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0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  <a:p>
            <a:pPr marL="0" indent="0" defTabSz="15240" algn="l">
              <a:lnSpc>
                <a:spcPts val="15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POP</a:t>
            </a:r>
            <a:endParaRPr lang="ko-KR" altLang="en-US" dirty="0" smtClean="0" sz="936"/>
          </a:p>
          <a:p>
            <a:pPr marL="0" indent="0" defTabSz="15240" algn="l">
              <a:lnSpc>
                <a:spcPts val="1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</p:txBody>
      </p:sp>
      <p:sp>
        <p:nvSpPr>
          <p:cNvPr id="550" name="Rect 3"/>
          <p:cNvSpPr>
            <a:spLocks noGrp="1" noChangeArrowheads="1"/>
          </p:cNvSpPr>
          <p:nvPr/>
        </p:nvSpPr>
        <p:spPr>
          <a:xfrm rot="0">
            <a:off x="2953385" y="1078865"/>
            <a:ext cx="2482215" cy="69037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endParaRPr lang="ko-KR" altLang="en-US" dirty="0" smtClean="0" sz="936"/>
          </a:p>
          <a:p>
            <a:pPr marL="0" indent="0" defTabSz="15240"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2360" y="5486400"/>
            <a:ext cx="490855" cy="5549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25040" y="1085215"/>
            <a:ext cx="3313430" cy="147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3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76730" y="2584450"/>
            <a:ext cx="4209415" cy="1066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3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76730" y="3733800"/>
            <a:ext cx="4209415" cy="133794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becomes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satisfy condition 5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b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becomes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satisfy condition 6, it is supposed that the STACK is initially in the position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2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53" name="Rect 3"/>
          <p:cNvSpPr>
            <a:spLocks noGrp="1" noChangeArrowheads="1"/>
          </p:cNvSpPr>
          <p:nvPr/>
        </p:nvSpPr>
        <p:spPr>
          <a:xfrm rot="0">
            <a:off x="4678680" y="1319530"/>
            <a:ext cx="424815" cy="1435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</p:txBody>
      </p:sp>
      <p:sp>
        <p:nvSpPr>
          <p:cNvPr id="554" name="Rect 3"/>
          <p:cNvSpPr>
            <a:spLocks noGrp="1" noChangeArrowheads="1"/>
          </p:cNvSpPr>
          <p:nvPr/>
        </p:nvSpPr>
        <p:spPr>
          <a:xfrm rot="0">
            <a:off x="4130040" y="1252855"/>
            <a:ext cx="470535" cy="3569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PUSH b </a:t>
            </a:r>
            <a:endParaRPr lang="ko-KR" altLang="en-US" dirty="0" smtClean="0" sz="936"/>
          </a:p>
        </p:txBody>
      </p:sp>
      <p:sp>
        <p:nvSpPr>
          <p:cNvPr id="555" name="Rect 3"/>
          <p:cNvSpPr>
            <a:spLocks noGrp="1" noChangeArrowheads="1"/>
          </p:cNvSpPr>
          <p:nvPr/>
        </p:nvSpPr>
        <p:spPr>
          <a:xfrm rot="0">
            <a:off x="3788410" y="1347470"/>
            <a:ext cx="1726565" cy="33648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  <a:p>
            <a:pPr marL="0" indent="0" defTabSz="15240" algn="l">
              <a:lnSpc>
                <a:spcPts val="5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5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556" name="Rect 3"/>
          <p:cNvSpPr>
            <a:spLocks noGrp="1" noChangeArrowheads="1"/>
          </p:cNvSpPr>
          <p:nvPr/>
        </p:nvSpPr>
        <p:spPr>
          <a:xfrm rot="0">
            <a:off x="2938145" y="1222375"/>
            <a:ext cx="1668145" cy="3596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3415" y="4434840"/>
            <a:ext cx="3822065" cy="6521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38655" y="5828030"/>
            <a:ext cx="3554095" cy="22002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56250" y="6626225"/>
            <a:ext cx="280670" cy="112204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41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15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Recap of PDA in conversion form, example of PDA in conversion form, joints of the machine, new pictorial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representation of PDA in conversion form, summary table, row sequence, row language.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Conversion form of PDA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PDA is in conversion form if it fulfills the following conditions: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only one ACCEPT state.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are no REJECT states.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Every READ or HERE is followed immediately by a POP i.e. every edge leading out of any READ or HERE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state goes directly into a POP state.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two POPs exist in a row on the same path without a READ or HERE between them whether or not there are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any intervening PUSH states (i.e. the POP states must be separated by READs or HEREs).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branching, deterministic or nondeterministic occurs at READ or HERE states, none at POP states and every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edge has only one label.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Even before we get to START, a “bottom of STACK” symbol $ is placed on the STACK. If this symbol is ever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popped in the processing it must be replaced immediately. The STACK is never popped beneath this symbol.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Right before entering ACCEPT this symbol is popped out and left.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PDA must begin with the sequence 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entire input string must be read before the machine can accept the word.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PDA accepting the language {a2nbn : n = 1,2,3, …}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609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may be converted to </a:t>
            </a:r>
            <a:endParaRPr lang="ko-KR" altLang="en-US" dirty="0" smtClean="0" sz="936"/>
          </a:p>
          <a:p>
            <a:pPr marL="0" indent="0" defTabSz="15240" algn="l">
              <a:lnSpc>
                <a:spcPts val="10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59" name="Rect 3"/>
          <p:cNvSpPr>
            <a:spLocks noGrp="1" noChangeArrowheads="1"/>
          </p:cNvSpPr>
          <p:nvPr/>
        </p:nvSpPr>
        <p:spPr>
          <a:xfrm rot="0">
            <a:off x="5718175" y="6468110"/>
            <a:ext cx="104775" cy="137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</a:rPr>
              <a:t>D</a:t>
            </a:r>
            <a:endParaRPr lang="ko-KR" altLang="en-US" dirty="0" smtClean="0" sz="936"/>
          </a:p>
        </p:txBody>
      </p:sp>
      <p:sp>
        <p:nvSpPr>
          <p:cNvPr id="560" name="Rect 3"/>
          <p:cNvSpPr>
            <a:spLocks noGrp="1" noChangeArrowheads="1"/>
          </p:cNvSpPr>
          <p:nvPr/>
        </p:nvSpPr>
        <p:spPr>
          <a:xfrm rot="0">
            <a:off x="4209415" y="6553200"/>
            <a:ext cx="1302385" cy="1403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</p:txBody>
      </p:sp>
      <p:sp>
        <p:nvSpPr>
          <p:cNvPr id="561" name="Rect 3"/>
          <p:cNvSpPr>
            <a:spLocks noGrp="1" noChangeArrowheads="1"/>
          </p:cNvSpPr>
          <p:nvPr/>
        </p:nvSpPr>
        <p:spPr>
          <a:xfrm rot="0">
            <a:off x="3727450" y="6468110"/>
            <a:ext cx="1129030" cy="137160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562" name="Rect 3"/>
          <p:cNvSpPr>
            <a:spLocks noGrp="1" noChangeArrowheads="1"/>
          </p:cNvSpPr>
          <p:nvPr/>
        </p:nvSpPr>
        <p:spPr>
          <a:xfrm rot="0">
            <a:off x="3230880" y="4697095"/>
            <a:ext cx="2055495" cy="19964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$ </a:t>
            </a:r>
            <a:endParaRPr lang="ko-KR" altLang="en-US" dirty="0" smtClean="0" sz="936"/>
          </a:p>
        </p:txBody>
      </p:sp>
      <p:sp>
        <p:nvSpPr>
          <p:cNvPr id="563" name="Rect 3"/>
          <p:cNvSpPr>
            <a:spLocks noGrp="1" noChangeArrowheads="1"/>
          </p:cNvSpPr>
          <p:nvPr/>
        </p:nvSpPr>
        <p:spPr>
          <a:xfrm rot="0">
            <a:off x="2849880" y="4580890"/>
            <a:ext cx="2640330" cy="3179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  <a:p>
            <a:pPr marL="0" indent="0" defTabSz="15240" algn="l">
              <a:lnSpc>
                <a:spcPts val="13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endParaRPr lang="ko-KR" altLang="en-US" dirty="0" smtClean="0" sz="609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25040" y="5294630"/>
            <a:ext cx="3325495" cy="8864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7400" y="895985"/>
            <a:ext cx="3669665" cy="31730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62455" y="6699250"/>
            <a:ext cx="4148455" cy="234124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$ </a:t>
            </a:r>
            <a:endParaRPr lang="ko-KR" altLang="en-US" dirty="0" smtClean="0" sz="936"/>
          </a:p>
          <a:p>
            <a:pPr marL="0" indent="0" defTabSz="1524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$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PDA accepts exactly the same language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any PDA which is in conversion form can be considered to be the collection of path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segments, where each path segment is of the following form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ONE or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Exactly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input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onto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character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START, READ, HERE and ACCEPT states are called the joints of the machine. Between two consecutive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joints on a path exactly one character is popped and any number of characters can be pushed.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PDA which is in the conversion form can be supposed to be the set of joints with path segments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between, similar to a TG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</a:t>
            </a:r>
            <a:endParaRPr lang="ko-KR" altLang="en-US" dirty="0" smtClean="0" sz="936"/>
          </a:p>
          <a:p>
            <a:pPr marL="0" indent="0" defTabSz="15240" algn="l">
              <a:lnSpc>
                <a:spcPts val="6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5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66" name="Rect 3"/>
          <p:cNvSpPr>
            <a:spLocks noGrp="1" noChangeArrowheads="1"/>
          </p:cNvSpPr>
          <p:nvPr/>
        </p:nvSpPr>
        <p:spPr>
          <a:xfrm rot="0">
            <a:off x="4297680" y="1779905"/>
            <a:ext cx="1320800" cy="1435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HERE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</p:txBody>
      </p:sp>
      <p:sp>
        <p:nvSpPr>
          <p:cNvPr id="567" name="Rect 3"/>
          <p:cNvSpPr>
            <a:spLocks noGrp="1" noChangeArrowheads="1"/>
          </p:cNvSpPr>
          <p:nvPr/>
        </p:nvSpPr>
        <p:spPr>
          <a:xfrm rot="0">
            <a:off x="3931920" y="1664335"/>
            <a:ext cx="1095375" cy="14966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9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</p:txBody>
      </p:sp>
      <p:sp>
        <p:nvSpPr>
          <p:cNvPr id="568" name="Rect 3"/>
          <p:cNvSpPr>
            <a:spLocks noGrp="1" noChangeArrowheads="1"/>
          </p:cNvSpPr>
          <p:nvPr/>
        </p:nvSpPr>
        <p:spPr>
          <a:xfrm rot="0">
            <a:off x="3349625" y="1127760"/>
            <a:ext cx="2259965" cy="21304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9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609"/>
          </a:p>
        </p:txBody>
      </p:sp>
      <p:sp>
        <p:nvSpPr>
          <p:cNvPr id="569" name="Rect 3"/>
          <p:cNvSpPr>
            <a:spLocks noGrp="1" noChangeArrowheads="1"/>
          </p:cNvSpPr>
          <p:nvPr/>
        </p:nvSpPr>
        <p:spPr>
          <a:xfrm rot="0">
            <a:off x="2990215" y="1017905"/>
            <a:ext cx="2667635" cy="212153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endParaRPr lang="ko-KR" altLang="en-US" dirty="0" smtClean="0" sz="609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15185" y="1222375"/>
            <a:ext cx="3547745" cy="218821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entire machine can be described as a list of all joint-to-joint path segments, called summary table.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PDA converted to the conversion form has the following summary table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word aaaabb. This word is accepted by the above PDA through the following path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START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PUSH$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 u="sng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$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 u="sng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 READ</a:t>
            </a:r>
            <a:r>
              <a:rPr lang="en-US" altLang="ko-KR" dirty="0" smtClean="0" sz="609" u="sng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 u="sng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 u="sng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HERE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 u="sng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HERE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 u="sng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-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path can also be expressed by the following path in terms of sequence of rows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–Row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–Row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–Row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–Row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–Row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–Row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–Row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–Row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–Row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the above path is not only joint-to-joint consistent but STACK consistent as well.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in FAs, paths correspond to strings of letters, while in PDAs, paths correspond to strings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rows from the summary table.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since the HERE state reads nothing from the TAPE, therefore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kept in the READ what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column.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also be noted that the summary table contains all the information of the PDA which is in the pictorial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representation. Every path through the PDA is a sequence of rows of the summary table. However, not every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sequence of rows from the summary table represents a viable path, i.e. every sequence of rows may not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consistent.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very important to determine which sequences of rows do correspond to possible paths through the PDA,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because the paths are directly related to the language accepted, e.g.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cannot be immediately followed by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because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leaves in HERE, while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begins in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Some information must be kept about the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STACK before rows are concatenated.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represent a path, a sequence of rows must be joint-consistent (the rows meet up end to end) and STACK-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consistent (when a row pops a character it should be there at the top of the STACK).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next target is to define row language whose alphabet is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…,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 i.e. the alphabet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consists of the letters which are the names of the rows in the summary table.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 the words of the row language trace joint-to-joint and STACK consistent paths, which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shows that all the words of this language begin with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and end in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. Consider the following row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sequence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is string of 4 letters, but not word of the row language because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does not represent a path starting from START and ending in ACCEPT state.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not joint consistent.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not STACK consistent.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Before the CFG that generates the language accepted by the given PDA, is determined, the CFG that generates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row language is to be determined. For this purpose new nonterminals are to be introduced that contain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information needed to ensure joint and STACK consistency.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not needed to maintain any information about what characters are read from the TAPE.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2015" y="4425950"/>
            <a:ext cx="3474720" cy="7219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39950" y="5718175"/>
            <a:ext cx="3495675" cy="807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3375" y="8022590"/>
            <a:ext cx="4562475" cy="8255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4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06550" y="3166745"/>
            <a:ext cx="4391660" cy="640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42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15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 language, nonterminals defined from summary table, productions defined by rows, rules for defining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productions, all possible productions of CFG for row language of the example under consideration, CFG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corresponding to the given PDA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has already been discussed that the Row language is the language whose alphabet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{Row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…,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}, for the example under consideration, so to determine the CFG of Row language,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nonterminals of this CFG are introduced in the form Net(X, Y, Z)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X and Y are joints and Z is any STACK character. Following is an example of Net(X, Y, Z)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above is the path segment between two joints then, the net STACK effect is same as POP Z.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a given PDA, some sets of all possible sentences Net(X, Y, Z) are true, while other are false. For this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purpose every row of the summary table is examined whether the net effect of popping is exactly one letter.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of the summary table developed for the PDA of the language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nonterminal corresponding to the above row may be written as Net 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 i.e.Row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a single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 row.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row from an arbitrary summary table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is not Net style sentence because the trip from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to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does not pop one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 form the STACK, while it adds two letters to the STACK. However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concatenated with some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other Net style sentences e.g.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b)Net(READ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b)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gives the nonterminal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b), now the whole process can be written as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b)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,a) 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b)Net(READ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b)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will be a production in the CFG of the corresponding row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general to create productions from rows of summary table, consider the following row in certain summary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table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…m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for any sequence of joint states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 production in the row language can be included as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129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74" name="Rect 3"/>
          <p:cNvSpPr>
            <a:spLocks noGrp="1" noChangeArrowheads="1"/>
          </p:cNvSpPr>
          <p:nvPr/>
        </p:nvSpPr>
        <p:spPr>
          <a:xfrm rot="0">
            <a:off x="5767070" y="3319145"/>
            <a:ext cx="134620" cy="158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1128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1128"/>
          </a:p>
        </p:txBody>
      </p:sp>
      <p:sp>
        <p:nvSpPr>
          <p:cNvPr id="575" name="Rect 3"/>
          <p:cNvSpPr>
            <a:spLocks noGrp="1" noChangeArrowheads="1"/>
          </p:cNvSpPr>
          <p:nvPr/>
        </p:nvSpPr>
        <p:spPr>
          <a:xfrm rot="0">
            <a:off x="4867910" y="3337560"/>
            <a:ext cx="12255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endParaRPr lang="ko-KR" altLang="en-US" dirty="0" smtClean="0" sz="936"/>
          </a:p>
        </p:txBody>
      </p:sp>
      <p:sp>
        <p:nvSpPr>
          <p:cNvPr id="576" name="Rect 3"/>
          <p:cNvSpPr>
            <a:spLocks noGrp="1" noChangeArrowheads="1"/>
          </p:cNvSpPr>
          <p:nvPr/>
        </p:nvSpPr>
        <p:spPr>
          <a:xfrm rot="0">
            <a:off x="2599690" y="3395345"/>
            <a:ext cx="3000375" cy="13144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577" name="Rect 3"/>
          <p:cNvSpPr>
            <a:spLocks noGrp="1" noChangeArrowheads="1"/>
          </p:cNvSpPr>
          <p:nvPr/>
        </p:nvSpPr>
        <p:spPr>
          <a:xfrm rot="0">
            <a:off x="2328545" y="3337560"/>
            <a:ext cx="3698240" cy="49955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</a:t>
            </a:r>
            <a:endParaRPr lang="ko-KR" altLang="en-US" dirty="0" smtClean="0" sz="936"/>
          </a:p>
          <a:p>
            <a:pPr marL="0" indent="0" defTabSz="15240" algn="l">
              <a:lnSpc>
                <a:spcPts val="7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</a:t>
            </a:r>
            <a:endParaRPr lang="ko-KR" altLang="en-US" dirty="0" smtClean="0" sz="936"/>
          </a:p>
          <a:p>
            <a:pPr marL="0" indent="0" defTabSz="15240" algn="l">
              <a:lnSpc>
                <a:spcPts val="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</a:t>
            </a:r>
            <a:endParaRPr lang="ko-KR" altLang="en-US" dirty="0" smtClean="0" sz="936"/>
          </a:p>
          <a:p>
            <a:pPr marL="0" indent="0" defTabSz="15240" algn="l">
              <a:lnSpc>
                <a:spcPts val="1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1530" y="2023745"/>
            <a:ext cx="3615055" cy="7410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54810" y="3161030"/>
            <a:ext cx="4465320" cy="777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w)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y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)…Net(S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in CFG, in general, replacing a nonterminal with string of some other nonterminals does not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always lead to a word in the corresponding CFL e.g.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X|Y, X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ab, 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aYY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aYY does not lead to any word of the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are the three rules of defining all possible  productions of CFG of the row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trip starting from START state and ending in ACCEPT state with the NET style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Net(START, ACCEPT, $) gives the production of the form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Net(START, ACCEPT, $)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the summary table the row of the following form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anything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--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Defines the productions of the form Net(X,Y,z)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each row that pushes string of characters on to the STACK of the form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…m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for any sequence of joint states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the production in the row language can be included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w)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Y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…Net(S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S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m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this rule introduces new productions. It does not mean that each production of the form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string of nonterminals, helps in defining some word of the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Considering the example of PDA accepting the language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:n=1, 2, 3, …}, using rule1, rule2 and rule3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possible productions for the CFG of the row language are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Net(START, ACCEPT, $)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Net(HERE,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Net(START,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Net(START,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Net(START, HERE,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Net(START, ACCEPT,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a)Net(HERE,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a)Net(HERE,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$)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a)Net(HERE, HERE,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,ACCEPT, $)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,ACCEPT,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,ACCEPT,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a)Net(HERE, ACCEPT,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a)Net(HERE,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a)Net(HERE,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80" name="Rect 3"/>
          <p:cNvSpPr>
            <a:spLocks noGrp="1" noChangeArrowheads="1"/>
          </p:cNvSpPr>
          <p:nvPr/>
        </p:nvSpPr>
        <p:spPr>
          <a:xfrm rot="0">
            <a:off x="2618105" y="2066290"/>
            <a:ext cx="3366135" cy="1417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</a:t>
            </a:r>
            <a:endParaRPr lang="ko-KR" altLang="en-US" dirty="0" smtClean="0" sz="936"/>
          </a:p>
          <a:p>
            <a:pPr marL="0" indent="0" defTabSz="15240" algn="l">
              <a:lnSpc>
                <a:spcPts val="6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Where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 a)Net(HERE, HERE,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,ACCEPT,a)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,a)Net(READ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,ACCEPT,a)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 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HERE,a)Net(HERE,ACCEPT,a)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 left most derivation of a word of row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Net(START, ACCEPT, $)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1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$) 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9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,RD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,AT, $)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20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Net(RD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HERE,a)Net (RD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,HERE,a)Net(RD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,AT,$)…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27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Net(HERE, RD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a)Net(RD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$)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2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Net(HERE, ACCEPT, $)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5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is the shortest word in the whole row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each left most derivation generates the sequence of rows of the summary table, which are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both joint- and STACK- consistent.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Note: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So far the rules have been defined to create all possible productions for the CFG of the row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in each row in the summary table, the READ column contains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and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in addition to the letters of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alphabet of the language accepted by the PDA, so each word of the row language generates the word of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 accepted by the given PDA.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the following rule 4 helps in completing the CFG corresponding to the given PDA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Each row of the summary table defines a production of the form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where in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the READ column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consists of letter a.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Application of rule 4 to the summary table for the PDA accepting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: n=1,2,3,…} under consideration adds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following productions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	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	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	D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the word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of the row language is converted to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= abb </a:t>
            </a:r>
            <a:endParaRPr lang="ko-KR" altLang="en-US" dirty="0" smtClean="0" sz="936"/>
          </a:p>
          <a:p>
            <a:pPr marL="0" indent="0" defTabSz="15240" algn="l">
              <a:lnSpc>
                <a:spcPts val="30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83" name="Rect 3"/>
          <p:cNvSpPr>
            <a:spLocks noGrp="1" noChangeArrowheads="1"/>
          </p:cNvSpPr>
          <p:nvPr/>
        </p:nvSpPr>
        <p:spPr>
          <a:xfrm rot="0">
            <a:off x="4632960" y="2246630"/>
            <a:ext cx="83312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using 3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29455" y="6934200"/>
            <a:ext cx="1359535" cy="153035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16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Non-Context-Free-languages, Live Production, Dead Production, Theorem, self- embedded nonterminal,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Pumping lemma for CFLs, Examples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Non-Context-Free language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arises a question, whether all languages are CFL? The answer is no.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Languages which are not Context-Free, are called Non-CFL.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prove the claim that all languages are not Context-Free, the study of machines of word production from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grammar is needed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Live production: A production of the form 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string of two nonterminals is called a live production.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Dead production: A production of the form nonterminal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terminal is called a dead production.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every CFG in CNF has only these types of productions.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CFG is in CNF and if there is restriction to use the live production at most once each, then only the finite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many words can be generated.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every time a live production is applied during the derivation of a word it increases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number of nonterminals by one.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 applying dead production decreases the nonterminals by one. Which shows that to generate a word,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one more dead production are applied than the live productions e.g.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XY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one live and two dead productions are used.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general, if a CFG in CNF has p live and q dead productions then all words generated without repeating any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live production have at most (p+1)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</a:t>
            </a:r>
            <a:endParaRPr lang="ko-KR" altLang="en-US" dirty="0" smtClean="0" sz="936" u="sng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 CFG is in CNF with p live and q dead productions and if w is word generated by the CFG, having more than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p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letters then any derivation tree for w has a nonterminal z which is used twice, where the second z is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descended from the first z.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from the above theorem that generation tree of word w has more than p rows.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Self-embedded nonterminal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nonterminal is said to be self-embedded, if in a given derivation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a word, it ever occurs as a tree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descendant of itself, as shown in figure aside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86" name="Rect 3"/>
          <p:cNvSpPr>
            <a:spLocks noGrp="1" noChangeArrowheads="1"/>
          </p:cNvSpPr>
          <p:nvPr/>
        </p:nvSpPr>
        <p:spPr>
          <a:xfrm rot="0">
            <a:off x="5459095" y="7674610"/>
            <a:ext cx="281305" cy="8534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  <p:sp>
        <p:nvSpPr>
          <p:cNvPr id="587" name="Rect 3"/>
          <p:cNvSpPr>
            <a:spLocks noGrp="1" noChangeArrowheads="1"/>
          </p:cNvSpPr>
          <p:nvPr/>
        </p:nvSpPr>
        <p:spPr>
          <a:xfrm rot="0">
            <a:off x="4620895" y="6979920"/>
            <a:ext cx="1149985" cy="19354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4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71545" y="1310640"/>
            <a:ext cx="1697990" cy="27216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1775" y="6333490"/>
            <a:ext cx="24701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70705" y="6333490"/>
            <a:ext cx="247015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38015" y="6815455"/>
            <a:ext cx="20701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30750" y="6815455"/>
            <a:ext cx="207010" cy="316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85030" y="7278370"/>
            <a:ext cx="207010" cy="3175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74590" y="7278370"/>
            <a:ext cx="210185" cy="3175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11040" y="8208010"/>
            <a:ext cx="831850" cy="977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62070" y="7293610"/>
            <a:ext cx="280035" cy="736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343400" y="7775575"/>
            <a:ext cx="280670" cy="7302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the nonterminal X is self-embedded.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in CNF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BC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the derivation tree of the word bbabbb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part of tree enclosed in upper triangle is identical to that enclosed in lower triangle, there is still another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option of replacing A by the same sequence of production shown in lower triangle.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fact provides the following pumping lemma for the CFLs.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Pumping lemma for CFLs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G is any CFG in CNF with p live productions, then every word w of length more than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p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partitioned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into five substrings as w = uvxyz, where x is not null string and v and y are not both null string.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all the words of the form uv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z, n = 1,2,3,… can also be generated by 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which is in CNF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PQ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QS|b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a word abab generated by the above CFG with the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derivation tree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90" name="Rect 3"/>
          <p:cNvSpPr>
            <a:spLocks noGrp="1" noChangeArrowheads="1"/>
          </p:cNvSpPr>
          <p:nvPr/>
        </p:nvSpPr>
        <p:spPr>
          <a:xfrm rot="0">
            <a:off x="4255135" y="1161415"/>
            <a:ext cx="1040130" cy="6556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/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6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6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0590" y="1725295"/>
            <a:ext cx="243840" cy="289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520" y="1725295"/>
            <a:ext cx="243840" cy="289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27830" y="2578735"/>
            <a:ext cx="210185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71670" y="2569210"/>
            <a:ext cx="207010" cy="2870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70250" y="2566670"/>
            <a:ext cx="436245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79520" y="2145665"/>
            <a:ext cx="247015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08450" y="2145665"/>
            <a:ext cx="243840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88410" y="2566670"/>
            <a:ext cx="210820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67455" y="2999105"/>
            <a:ext cx="207010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008120" y="2990215"/>
            <a:ext cx="210185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389630" y="3429000"/>
            <a:ext cx="283210" cy="673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76015" y="3818890"/>
            <a:ext cx="633730" cy="736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Picture 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255135" y="2968625"/>
            <a:ext cx="316865" cy="81089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w can be broken up as w = uvxyz where u = a, v =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x = b, y = ab, z =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Repeating the triangle from the second Q just as it descends from the first Q, the corresponding tree may be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expressed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y </a:t>
            </a:r>
            <a:endParaRPr lang="ko-KR" altLang="en-US" dirty="0" smtClean="0" sz="936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uvvxyyz=a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babab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=ababab belongs to the language generated by the given CFG.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So, it can be generalized that words of the form uv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z, n=1,2,3,… belong to the language generated by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given CFG.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pumping lemma is satisfied by all CFLs and the languages which don’t hold this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pumping lemma, can’t be Context Free languages. Such languages are non-CFLs.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L={a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:n=1,2,3,…}, let the language L be Context Free language and let the word w=a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200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of length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more than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p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where p is the number of live productions of its CFG in CNF.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observed that no matter what choices are made for the substrings u,v,x,y and z, uv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can’t belong to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L, as all the words in 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c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have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Only one substring ab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Only one substring bc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substring ac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substring ba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substring ca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 substring cb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any n=1,2,3,…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observations shows that if v or y is not single letter or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then uv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may contain either two or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more substrings ab or bc or one or more substrings ac or ba or ca or cb i.e. these strings may be in the number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more than the number they are supposed to be.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Moreover, if v and y are either single letter or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then one or two of letters a,b,c will be increased, where as the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other letter will not be increased in uv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z, which shows uv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does not belong to 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Thus pumping lemma is not satisfied. Hence L is non CFL.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pumping lemma discussed for infinite regular language L, the word w can be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decomposed into three parts w=xyz, such that all words of the form 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z, n=1,2,3,…, belong to 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Similarly, the pumping lemma discussed for CFLs can also stated as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93" name="Rect 3"/>
          <p:cNvSpPr>
            <a:spLocks noGrp="1" noChangeArrowheads="1"/>
          </p:cNvSpPr>
          <p:nvPr/>
        </p:nvSpPr>
        <p:spPr>
          <a:xfrm rot="0">
            <a:off x="3733800" y="2429510"/>
            <a:ext cx="1089025" cy="14446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b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w is a large enough word in a CF: then, w can be decomposed into w=uvxyz such that all words of the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form uv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belong to 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proof of pumping lemma for regular languages needed that path of word w to be so large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enough so that it contains a circuit and circuit can be looped as many times as one can. The proof of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pumping lemma for CFLs needs the derivation for w to be so large that it contains a sequence of productions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that can be repeated as many times as one can.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Moreover, the pumping lemma for regular languages does not hold for non regular language as that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does not contain both xyz and xyyz.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 pumping lemma for CFLs does not hold for non-CFL as that language does not contain both uvxyz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uvvxyyz.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is another difference between the pumping lemma for regular languages and that for CFLs that first one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acts on machines while other acts on algebraic structures i.e. grammar.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achieve full power the pumping lemma for regular languages has modified by pumping lemma version II.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Similarly, full power for pumping lemma for CFLs is achieved by stating the following theorem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L is a CFL in CNF with p live productions then any word W in L of length more than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p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decomposed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w=uvxyz  s.t. length(vxy)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≤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p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length(x) &gt; 0, length(v)+length(y) &gt; 0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 the words of the form uv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xy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z : n=1,2,3,… belong to 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L=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m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:m,n=1,2,3,…}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={abab,aabaab, abbabb, aabbaabb, aaabaaab,… }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first version of pumping lemma for CFLs may be satisfied by L, but to apply the second version of pumping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lemma to L, let L be generated by CFG which is in CNF and has p live productions.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word decomposing w into uvxyz where length(vxy) &lt; 2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p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which shows that v and y can’t be single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letters separated by clumps of other letter because the separator letter is longer than the length of whole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substring vxy, which shows that uvvxyyz is not contained in L. Thus pumping lemma is not satisfied and L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 CFL. </a:t>
            </a:r>
            <a:endParaRPr lang="ko-KR" altLang="en-US" dirty="0" smtClean="0" sz="936"/>
          </a:p>
          <a:p>
            <a:pPr marL="0" indent="0" defTabSz="15240" algn="l">
              <a:lnSpc>
                <a:spcPts val="3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21535" y="1807210"/>
            <a:ext cx="3584575" cy="24663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Example</a:t>
            </a:r>
            <a:endParaRPr lang="ko-KR" altLang="en-US" dirty="0" smtClean="0" sz="1128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language EVENA i.e.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EVENA=(aa)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2n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={aa, aaaa, aaaaaa, …}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grammar for this language must be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SS|aa and its CNF will be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SS|AA,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a, the PDA for this grammar will be as under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Its corresponding conversion form will be </a:t>
            </a:r>
            <a:endParaRPr lang="ko-KR" altLang="en-US" dirty="0" smtClean="0" sz="936"/>
          </a:p>
          <a:p>
            <a:pPr marL="0" indent="0" defTabSz="15240" algn="l">
              <a:lnSpc>
                <a:spcPts val="37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598" name="Rect 3"/>
          <p:cNvSpPr>
            <a:spLocks noGrp="1" noChangeArrowheads="1"/>
          </p:cNvSpPr>
          <p:nvPr/>
        </p:nvSpPr>
        <p:spPr>
          <a:xfrm rot="0">
            <a:off x="4172585" y="2624455"/>
            <a:ext cx="1409065" cy="142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</p:txBody>
      </p:sp>
      <p:sp>
        <p:nvSpPr>
          <p:cNvPr id="599" name="Rect 3"/>
          <p:cNvSpPr>
            <a:spLocks noGrp="1" noChangeArrowheads="1"/>
          </p:cNvSpPr>
          <p:nvPr/>
        </p:nvSpPr>
        <p:spPr>
          <a:xfrm rot="0">
            <a:off x="3825240" y="2581910"/>
            <a:ext cx="1000760" cy="137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</p:txBody>
      </p:sp>
      <p:sp>
        <p:nvSpPr>
          <p:cNvPr id="600" name="Rect 3"/>
          <p:cNvSpPr>
            <a:spLocks noGrp="1" noChangeArrowheads="1"/>
          </p:cNvSpPr>
          <p:nvPr/>
        </p:nvSpPr>
        <p:spPr>
          <a:xfrm rot="0">
            <a:off x="3017520" y="2541905"/>
            <a:ext cx="140970" cy="131445"/>
          </a:xfrm>
          <a:prstGeom prst="rect">
            <a:avLst/>
          </a:prstGeom>
          <a:noFill/>
          <a:ln w="0">
            <a:noFill/>
          </a:ln>
        </p:spPr>
      </p:sp>
      <p:sp>
        <p:nvSpPr>
          <p:cNvPr id="601" name="Rect 3"/>
          <p:cNvSpPr>
            <a:spLocks noGrp="1" noChangeArrowheads="1"/>
          </p:cNvSpPr>
          <p:nvPr/>
        </p:nvSpPr>
        <p:spPr>
          <a:xfrm rot="0">
            <a:off x="2465705" y="2624455"/>
            <a:ext cx="1092200" cy="1428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1870" y="7153910"/>
            <a:ext cx="3251835" cy="19627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8870" y="822960"/>
            <a:ext cx="3514090" cy="5471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7575" y="3740150"/>
            <a:ext cx="984250" cy="308419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$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$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$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summary table corresponding to the above PDA in conversion form can be expressed as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PUSH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RAED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L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--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9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604" name="Rect 3"/>
          <p:cNvSpPr>
            <a:spLocks noGrp="1" noChangeArrowheads="1"/>
          </p:cNvSpPr>
          <p:nvPr/>
        </p:nvSpPr>
        <p:spPr>
          <a:xfrm rot="0">
            <a:off x="3197225" y="1014730"/>
            <a:ext cx="455295" cy="131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START </a:t>
            </a:r>
            <a:endParaRPr lang="ko-KR" altLang="en-US" dirty="0" smtClean="0" sz="936"/>
          </a:p>
        </p:txBody>
      </p:sp>
      <p:sp>
        <p:nvSpPr>
          <p:cNvPr id="605" name="Rect 3"/>
          <p:cNvSpPr>
            <a:spLocks noGrp="1" noChangeArrowheads="1"/>
          </p:cNvSpPr>
          <p:nvPr/>
        </p:nvSpPr>
        <p:spPr>
          <a:xfrm rot="0">
            <a:off x="2334895" y="1069975"/>
            <a:ext cx="2597785" cy="26606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POP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  <a:p>
            <a:pPr marL="0" indent="0" defTabSz="15240" algn="l">
              <a:lnSpc>
                <a:spcPts val="1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$ </a:t>
            </a:r>
            <a:endParaRPr lang="ko-KR" altLang="en-US" dirty="0" smtClean="0" sz="936"/>
          </a:p>
        </p:txBody>
      </p:sp>
      <p:sp>
        <p:nvSpPr>
          <p:cNvPr id="606" name="Rect 3"/>
          <p:cNvSpPr>
            <a:spLocks noGrp="1" noChangeArrowheads="1"/>
          </p:cNvSpPr>
          <p:nvPr/>
        </p:nvSpPr>
        <p:spPr>
          <a:xfrm rot="0">
            <a:off x="1926590" y="984250"/>
            <a:ext cx="3502660" cy="49714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$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endParaRPr lang="ko-KR" altLang="en-US" dirty="0" smtClean="0" sz="609"/>
          </a:p>
          <a:p>
            <a:pPr marL="0" indent="0" defTabSz="15240" algn="l">
              <a:lnSpc>
                <a:spcPts val="9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endParaRPr lang="ko-KR" altLang="en-US" dirty="0" smtClean="0" sz="936"/>
          </a:p>
          <a:p>
            <a:pPr marL="0" indent="0" defTabSz="15240" algn="l">
              <a:lnSpc>
                <a:spcPts val="8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endParaRPr lang="ko-KR" altLang="en-US" dirty="0" smtClean="0" sz="609"/>
          </a:p>
          <a:p>
            <a:pPr marL="0" indent="0" defTabSz="15240" algn="l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POP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are the productions defined from the summary table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Net(START, ACCEPT,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Net(HERE, 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endParaRPr lang="ko-KR" altLang="en-US" dirty="0" smtClean="0" sz="609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Net(START, X,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Net(HERE, Y, S)Net(Y, X, $)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Net(HERE, X, S)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Net(HERE, Y, S)Net(Y, X, S)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Net(START, X, S)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Net(HERE, Y, A)Net(Y, X, A)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X, S)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Net(HERE, X, S) gives four productions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X,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Net(HERE, X, $) gives four productions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X, A)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Net(HERE, X, A) gives four productions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Net(HERE, ACCEPT, $)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Net(READ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ACCEPT, $)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X and Y are the corresponding joints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addition to 44 productions following 9 productions complete the required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	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	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	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	L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6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7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8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	L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Row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9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	L</a:t>
            </a:r>
            <a:endParaRPr lang="ko-KR" altLang="en-US" dirty="0" smtClean="0" sz="936"/>
          </a:p>
          <a:p>
            <a:pPr marL="0" indent="0" defTabSz="15240" algn="l">
              <a:lnSpc>
                <a:spcPts val="40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44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18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Decidability, whether a CFG generates certain string (emptiness), examples, whether a nonterminal is used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derivation of some word (uselessness), examples, whether a CFL is finite (finiteness), example, whether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given string is generated by the given CFG (membership), example, parsing techniques, top down parsing,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Decidablity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are the decidable problems w.r.t. CFG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Whether or not the given CFG generates any word? Problem of emptiness of CFL.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Whether or not the given CFG generates the finite language? Problem of finiteness.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Whether or not the given string w can be generated by the given CFG? Problem of membership.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are algorithms showing that the answers to the above three questions are yes.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Algorithm 1 (Emptiness)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given CFG contains a production of the form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ÆL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then obviously the corresponding CFL is not empty. If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CFG contains the production of the form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t, where t is a terminal or string of terminal then t is a word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corresponding CFL and CFL is not empty.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CFG contains no such production then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each nonterminal N with N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t, pick one production for N (if there are more than one) and replace N by t in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right side of each production wherever it lies. Remove all such productions from the CFG. Doing so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CFG will be changed, it will generate atleast one word of the old CFL.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Repeat the process until either it eliminates S or no new nonterminal is eliminated.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S has been eliminated then CFG generates some words otherwise not.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AB, A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BSB,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CC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b|bb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(1). Picking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a, C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b, it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BSB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Step (1). Picking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 and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bb, it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bbSbb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C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abb has been obtained so, abb is a word in the corresponding CFL.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determine whether the nonterminal X is ever used in the derivation of word from the given CFG,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algorithm is used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Algorithm 2 (Uselessness)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Find all unproductive nonterminals (the nonterminal is unproductive if it cannot produce a string of terminals).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Eliminate all productions involving unproductive nonterminals.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Paint all X’s blue.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139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any nonterminal is in the left side of the production with any blue nonterminal in the right side, paint that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blue and paint that nonterminal blue at all occurrences of it throughout the grammar.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Repeat step 4 until no new nonterminal is painted.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S is blue then X is useful member of CFG, otherwise not.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| bAZ | 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Xb | bZa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aZa|aaa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ZAbA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determine whether X is ever used to generate some words, unproductive nonterminals are determined. Z 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unproductive nonterminal, so eliminating the productions involving Z.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is blue, so A is blue. Thus B and S are also blue. Since S is blue so X can be used to generate certain word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from the given CFG.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Note: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a nonterminal is called useless if it cannot be used in a production of some word.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algorithm is used to determine whether the given CFG generate the finite language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Algorithm 3 (Finiteness)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Determine all useless nonterminals and eliminate all productions involving these nonterminals.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For each of the remaining nonterminals, determine whether they are self-embedded (using the following steps).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Stop if a self-embedded nonterminal is discovered.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test whether X is self-embedded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Change all X’s on the left side of the productions into a Greek letter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Ψ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and keep all X’s on the right side as such.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Paint all X’s blue.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Y is any nonterminal on the left side of the production with X in the right side, then paint Y blue.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Repeat step (c) until no new nonterminal is painted.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Ψ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painted, then the X is self-embedded, otherwise not.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any nonterminal, left in the grammar, after step 1, is self-embedded then the language generated is infinite,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otherwise finite.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CFG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ABa|bAZ|b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Xb|bZa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aZa|bA|aaa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ZAbA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the nonterminal Z is useless, while all other are used in the derivation of some word. So eliminating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productions involving Z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bA|aaa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Starting with nonterminal X. Replacing X on left side of the production by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Ψ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ABa|b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Xb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Ψ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		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bA|aaa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is blue so A is blue and so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Ψ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blue. Since A is blue, so B is blue and so S is blue. Since </a:t>
            </a:r>
            <a:r>
              <a:rPr lang="en-US" altLang="ko-KR" dirty="0" smtClean="0" sz="936">
                <a:solidFill>
                  <a:srgbClr val="000000"/>
                </a:solidFill>
                <a:latin typeface="Symbol"/>
                <a:ea typeface="Symbol"/>
              </a:rPr>
              <a:t>Ψ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blue so X 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self-embedded and hence the CFG generates the infinite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determine whether a string is generated by the given CFG, following algorithm is used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Algorithm 4 (The CYK algorithm)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80615" y="3511550"/>
            <a:ext cx="3032760" cy="18161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5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71090" y="1597025"/>
            <a:ext cx="3032760" cy="16033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5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80615" y="6812280"/>
            <a:ext cx="3032760" cy="181673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algorithm was invented by John Cocke and later was published by Tandao Kasami and Daniel H. Younger.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Convert the given CFG in CNF.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the string x under consideration has the form x=x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…x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where all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s may not be different. List all the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nonterminals in the given CFG, say, S, 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,N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, …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List the nonterminals that generates single letter substrings of x i.e.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Substring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producing nonterminals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∂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∂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∂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List the nonterminals that generates substrings of length 2 i.e.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Substring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producing nonterminals 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∂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∂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∂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1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Similarly, list of nonterminals generating substring of x of length 3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Substring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producing nonterminals 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4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∂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∂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∂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n-1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71090" y="3249295"/>
            <a:ext cx="3032760" cy="19386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7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83790" y="1069975"/>
            <a:ext cx="3029585" cy="62166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Continuing the process, the nonterminals that generate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…x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can be determined as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Substring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producing nonterminals 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…x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N…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S is among the set of all producing nonterminals, then x can be generated by the CFG, otherwise not.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CFG in CNF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x = aaa. To determine whether x can be generated from the given CFG let x =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 where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	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According to CYK algorithm, the list of nonterminals producing single letter double letter substrings of x and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string x itself, can be determined as follows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Substring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All producing nonterminals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= 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S,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S, A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= 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1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2 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x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S, A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S is in the list of producing nonterminals, so aaa can be generated by the given CFG.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Parsing Techniques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Recall the CFG for arithmetic expression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S+S|S*S|number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was observed that the word 3+4*5 created ambiguity by considering its value either 23 or 35. To remove this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ambiguity, the CFG was modified to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(S+S)|(S*S)|number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arises a question that whether a new CFG can be defined without having parentheses with operator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hierarchy (i.e. * before +)? The answer is yes. Following is the required PLUS-TIMES grammar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E, E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T+E|T, T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F*T|F, F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Æ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(E)|i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Where i stands for any identifier i.e. number or of storage location name (variable). Following is the derivation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of i+i*i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T+E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F+E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i+F*T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i+i*i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Parsing of word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process of finding the derivation of word generated by particular grammar is called parsing.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There are different parsing techniques, containing the following three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7750" y="3627120"/>
            <a:ext cx="243840" cy="3232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16680" y="3627120"/>
            <a:ext cx="247015" cy="3232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47160" y="4114800"/>
            <a:ext cx="207010" cy="3263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39895" y="4114800"/>
            <a:ext cx="210185" cy="3263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03905" y="4133215"/>
            <a:ext cx="210185" cy="3232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596640" y="4133215"/>
            <a:ext cx="210185" cy="3232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73295" y="6434455"/>
            <a:ext cx="426720" cy="5060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00400" y="5995670"/>
            <a:ext cx="1746250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880360" y="6403975"/>
            <a:ext cx="685800" cy="79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66670" y="7345680"/>
            <a:ext cx="246380" cy="32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95600" y="7318375"/>
            <a:ext cx="987425" cy="6978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233545" y="7068185"/>
            <a:ext cx="1152525" cy="7651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081655" y="8101330"/>
            <a:ext cx="502920" cy="825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676015" y="8083550"/>
            <a:ext cx="384175" cy="819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846320" y="7909560"/>
            <a:ext cx="311150" cy="1003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Picture 8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5248910" y="7909560"/>
            <a:ext cx="310515" cy="10033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Top down parsing.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Bottom up parsing.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Parsing technique for particular grammar of arithmetic expression.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Top down parsing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example showing top down parsing technique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PLUS-TIMES grammar and a word i+i*i.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As can be observed from the name of top down parsing, the parsing starts from the nonterminal S and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structure similar to that of total language tree is developed. The branches of the tree are extended till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required word is found as a branch.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Some unwanted branches ( the branches that don't lead to the required word) are dropped. For the word i+i*i 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total language tree can be started as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can further be extended to 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T+E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F*T+E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F+E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 </a:t>
            </a:r>
            <a:endParaRPr lang="ko-KR" altLang="en-US" dirty="0" smtClean="0" sz="936"/>
          </a:p>
          <a:p>
            <a:pPr marL="0" indent="0" defTabSz="15240" algn="l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T+E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 </a:t>
            </a:r>
            <a:endParaRPr lang="ko-KR" altLang="en-US" dirty="0" smtClean="0" sz="936"/>
          </a:p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F*T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F*T+E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(E)*T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i*T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(E)*T+E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i*T+E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(E)+E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i+E </a:t>
            </a:r>
            <a:endParaRPr lang="ko-KR" altLang="en-US" dirty="0" smtClean="0" sz="936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(3)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Dropping the unwanted branches 1,3,5,7and 8 </a:t>
            </a:r>
            <a:endParaRPr lang="ko-KR" altLang="en-US" dirty="0" smtClean="0" sz="936"/>
          </a:p>
          <a:p>
            <a:pPr marL="0" indent="0" defTabSz="15240" algn="l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143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619" name="Rect 3"/>
          <p:cNvSpPr>
            <a:spLocks noGrp="1" noChangeArrowheads="1"/>
          </p:cNvSpPr>
          <p:nvPr/>
        </p:nvSpPr>
        <p:spPr>
          <a:xfrm rot="0">
            <a:off x="3090545" y="3459480"/>
            <a:ext cx="2445385" cy="483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F*T </a:t>
            </a:r>
            <a:endParaRPr lang="ko-KR" altLang="en-US" dirty="0" smtClean="0" sz="936"/>
          </a:p>
          <a:p>
            <a:pPr marL="0" indent="0" defTabSz="15240" algn="l">
              <a:lnSpc>
                <a:spcPts val="20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F+E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(5)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(6)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(2)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(E)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(7)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(8)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(4)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5785" y="1749425"/>
            <a:ext cx="1746885" cy="2654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85745" y="2124710"/>
            <a:ext cx="685800" cy="7340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2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98190" y="3511550"/>
            <a:ext cx="383540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2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54550" y="3227705"/>
            <a:ext cx="381000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2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38730" y="3550920"/>
            <a:ext cx="502920" cy="698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2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74975" y="7433945"/>
            <a:ext cx="1743075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2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54935" y="7839710"/>
            <a:ext cx="685800" cy="79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2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49495" y="8698865"/>
            <a:ext cx="381000" cy="793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2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10710" y="7830185"/>
            <a:ext cx="682625" cy="792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T+E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F*T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F*T+E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i*T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(6)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i*T+E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(2)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first two letters in branches 2 and 6 are not that in i+i*i , so 2 and 6 can be dropped and using left most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derivation the nonterminal T is replaced as </a:t>
            </a:r>
            <a:endParaRPr lang="ko-KR" altLang="en-US" dirty="0" smtClean="0" sz="936"/>
          </a:p>
          <a:p>
            <a:pPr marL="0" indent="0" defTabSz="15240" algn="l">
              <a:lnSpc>
                <a:spcPts val="1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T+E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F+E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i+E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i+T+E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i+T </a:t>
            </a:r>
            <a:endParaRPr lang="ko-KR" altLang="en-US" dirty="0" smtClean="0" sz="936"/>
          </a:p>
          <a:p>
            <a:pPr marL="0" indent="0" defTabSz="15240" algn="l">
              <a:lnSpc>
                <a:spcPts val="6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i+F*T+E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(9)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(10)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144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622" name="Rect 3"/>
          <p:cNvSpPr>
            <a:spLocks noGrp="1" noChangeArrowheads="1"/>
          </p:cNvSpPr>
          <p:nvPr/>
        </p:nvSpPr>
        <p:spPr>
          <a:xfrm rot="0">
            <a:off x="4928870" y="8598535"/>
            <a:ext cx="278130" cy="2774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i+F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(12) </a:t>
            </a:r>
            <a:endParaRPr lang="ko-KR" altLang="en-US" dirty="0" smtClean="0" sz="936"/>
          </a:p>
        </p:txBody>
      </p:sp>
      <p:sp>
        <p:nvSpPr>
          <p:cNvPr id="623" name="Rect 3"/>
          <p:cNvSpPr>
            <a:spLocks noGrp="1" noChangeArrowheads="1"/>
          </p:cNvSpPr>
          <p:nvPr/>
        </p:nvSpPr>
        <p:spPr>
          <a:xfrm rot="0">
            <a:off x="4206240" y="8616950"/>
            <a:ext cx="36957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i+F*T </a:t>
            </a:r>
            <a:endParaRPr lang="ko-KR" altLang="en-US" dirty="0" smtClean="0" sz="936"/>
          </a:p>
        </p:txBody>
      </p:sp>
      <p:sp>
        <p:nvSpPr>
          <p:cNvPr id="624" name="Rect 3"/>
          <p:cNvSpPr>
            <a:spLocks noGrp="1" noChangeArrowheads="1"/>
          </p:cNvSpPr>
          <p:nvPr/>
        </p:nvSpPr>
        <p:spPr>
          <a:xfrm rot="0">
            <a:off x="3166745" y="2840990"/>
            <a:ext cx="1366520" cy="61080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F+E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(4) </a:t>
            </a:r>
            <a:endParaRPr lang="ko-KR" altLang="en-US" dirty="0" smtClean="0" sz="936"/>
          </a:p>
          <a:p>
            <a:pPr marL="0" indent="0" defTabSz="15240" algn="l">
              <a:lnSpc>
                <a:spcPts val="38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i+F+E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(11)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6305" y="8312150"/>
            <a:ext cx="536575" cy="17335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7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6010" y="8607425"/>
            <a:ext cx="612775" cy="2470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7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00985" y="2877185"/>
            <a:ext cx="1746885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7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934585" y="3886200"/>
            <a:ext cx="381000" cy="793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7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26665" y="3285490"/>
            <a:ext cx="612775" cy="5429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7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62730" y="3249295"/>
            <a:ext cx="1088390" cy="61531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since (9) gives more than five letters and (10) contains two + so (9) and (10) are dropped and left most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nonterminal F is replaced as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T+E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F+E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i+T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i+F*T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i+F </a:t>
            </a:r>
            <a:endParaRPr lang="ko-KR" altLang="en-US" dirty="0" smtClean="0" sz="936"/>
          </a:p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i+(E)*T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(13)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(14)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(13), (15) and (16) are again unwanted, so it can be written as </a:t>
            </a:r>
            <a:endParaRPr lang="ko-KR" altLang="en-US" dirty="0" smtClean="0" sz="936"/>
          </a:p>
          <a:p>
            <a:pPr marL="0" indent="0" defTabSz="15240" algn="l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T+E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F+E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i+T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i+F*T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i+i*T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i+i*F*T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i+i*F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i+i*(E)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tree confirms the required derivation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145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627" name="Rect 3"/>
          <p:cNvSpPr>
            <a:spLocks noGrp="1" noChangeArrowheads="1"/>
          </p:cNvSpPr>
          <p:nvPr/>
        </p:nvSpPr>
        <p:spPr>
          <a:xfrm rot="0">
            <a:off x="5086985" y="3785870"/>
            <a:ext cx="20256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i+i </a:t>
            </a:r>
            <a:endParaRPr lang="ko-KR" altLang="en-US" dirty="0" smtClean="0" sz="936"/>
          </a:p>
        </p:txBody>
      </p:sp>
      <p:sp>
        <p:nvSpPr>
          <p:cNvPr id="628" name="Rect 3"/>
          <p:cNvSpPr>
            <a:spLocks noGrp="1" noChangeArrowheads="1"/>
          </p:cNvSpPr>
          <p:nvPr/>
        </p:nvSpPr>
        <p:spPr>
          <a:xfrm rot="0">
            <a:off x="4032250" y="3803650"/>
            <a:ext cx="1254125" cy="27749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i+(E)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(16) </a:t>
            </a:r>
            <a:endParaRPr lang="ko-KR" altLang="en-US" dirty="0" smtClean="0" sz="936"/>
          </a:p>
        </p:txBody>
      </p:sp>
      <p:sp>
        <p:nvSpPr>
          <p:cNvPr id="629" name="Rect 3"/>
          <p:cNvSpPr>
            <a:spLocks noGrp="1" noChangeArrowheads="1"/>
          </p:cNvSpPr>
          <p:nvPr/>
        </p:nvSpPr>
        <p:spPr>
          <a:xfrm rot="0">
            <a:off x="2990215" y="1082040"/>
            <a:ext cx="1433195" cy="7879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 </a:t>
            </a:r>
            <a:endParaRPr lang="ko-KR" altLang="en-US" dirty="0" smtClean="0" sz="936"/>
          </a:p>
          <a:p>
            <a:pPr marL="0" indent="0" defTabSz="15240" algn="l">
              <a:lnSpc>
                <a:spcPts val="20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i+i*T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(15) </a:t>
            </a:r>
            <a:endParaRPr lang="ko-KR" altLang="en-US" dirty="0" smtClean="0" sz="936"/>
          </a:p>
          <a:p>
            <a:pPr marL="0" indent="0" defTabSz="15240" algn="l">
              <a:lnSpc>
                <a:spcPts val="37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i+i*i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                          S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T+E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F+E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i+F*T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fi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i+i*i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Note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can be noted that Bottom Up Parsing can be determined similar to that of Top Down Parsing with the change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that in this case, the process is started with the given string and the tree is extended till S is obtained. </a:t>
            </a:r>
            <a:endParaRPr lang="ko-KR" altLang="en-US" dirty="0" smtClean="0" sz="936"/>
          </a:p>
          <a:p>
            <a:pPr marL="0" indent="0" defTabSz="15240" algn="l">
              <a:lnSpc>
                <a:spcPts val="5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146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9690" y="4306570"/>
            <a:ext cx="2575560" cy="2317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4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61615" y="4550410"/>
            <a:ext cx="161290" cy="1651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4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81200" y="5342890"/>
            <a:ext cx="161290" cy="1651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Lecture N0. 45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Reading Material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Introduction to Computer Theory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Chapter 19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Summary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Turing machine, examples, DELETE subprogram, example, INSERT subprogram, example.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Turing machine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mathematical models (FAs, TGs, PDAs) that have been discussed so far can decide whether a string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accepted or not by them i.e. these models are language identifiers. However, there are still some languages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can’t be accepted by them e.g. there does not exist any FA or TG or PDA accepting any non-CFLs.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Alan Mathison Turing developed the machines called Turing machines, which accept some non-CFLs as well,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addition to CFLs.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Definition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Turing machine (TM) consists of the following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of input letters.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input TAPE partitioned into cells, having infinite many locations in one direction. The input string is placed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on the TAPE starting its first letter on the cell i, the rest of the TAPE is initially filled with blanks 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’s).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TAPE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iii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iv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Head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tape Head can read the contents of cell on the TAPE in one step. It can replace the character at any cell and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reposition itself to the next cell to the right or to the left of that it has just read.  Initially the TAPE Head is at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cell i. The TAPE Head can’t move to the left of cell i. the location of the TAPE Head is denoted by       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 alphabet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of characters that can be printed on the TAPE by the TAPE Head.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G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may include the letters of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Â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Even the TAPE Head can print blank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which means to erase some character from the TAPE.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Finite set of states containing exactly one START state and some (may be none) HALT states that cause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execution to terminate when the HALT states are entered.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program which is the set of rules, which show that which state is to be entered when a letter is read form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and what character is to be printed. This program is shown by the states connected by directed edges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labeled by triplet (letter, letter, direction). It may be noted that the first letter is the character the TAPE Head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reads from the cell to which it is pointing. The second letter is what the TAPE Head prints the cell before it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leaves. The direction tells the TAPE Head whether to move one cell to the right, R, or one cell to the left, L.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Note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there may not be any outgoing edge at certain state for certain letter to be read from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TAPE, which creates nondeterminism in Turing machines. It may also be noted that at certain state, there can’t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be more than one out going edges for certain letter to be read from the TAPE. The machine crashes if there is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not path for a letter to be read from the TAPE and the corresponding string is supposed to be rejected.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To terminate execution of certain input string successfully, a HALT state must be entered and the corresponding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string is supposed to be accepted by the TM. The machine also crashes when the TAPE Head is instructed to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move one cell to the left of cell i.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 example of TM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Turing machine </a:t>
            </a:r>
            <a:endParaRPr lang="ko-KR" altLang="en-US" dirty="0" smtClean="0" sz="936"/>
          </a:p>
          <a:p>
            <a:pPr marL="0" indent="0" defTabSz="1524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147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55390" y="5056505"/>
            <a:ext cx="207010" cy="704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83610" y="5836920"/>
            <a:ext cx="204470" cy="698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7490" y="5836920"/>
            <a:ext cx="207645" cy="698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99305" y="6668770"/>
            <a:ext cx="204470" cy="704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04870" y="6668770"/>
            <a:ext cx="207010" cy="704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58770" y="6668770"/>
            <a:ext cx="204470" cy="704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026535" y="6668770"/>
            <a:ext cx="203835" cy="704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99690" y="2736850"/>
            <a:ext cx="2575560" cy="23177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599690" y="4121150"/>
            <a:ext cx="2575560" cy="23431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621280" y="1316990"/>
            <a:ext cx="2505710" cy="6184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93265" y="1630680"/>
            <a:ext cx="350520" cy="2101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139055" y="1612265"/>
            <a:ext cx="347345" cy="2101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761615" y="2980690"/>
            <a:ext cx="161290" cy="1651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237230" y="4385945"/>
            <a:ext cx="161290" cy="1619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889375" y="7677785"/>
            <a:ext cx="1923415" cy="160655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353310" y="7745095"/>
            <a:ext cx="350520" cy="289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Picture 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974975" y="7842250"/>
            <a:ext cx="911225" cy="7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(a,a,R)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(b,b,R)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(a,a,R)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(b,b,R)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START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(b,b,R)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Let the input string aba be run over this TM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TAPE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iii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iv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Head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Starting from the START state, reading a form the TAPE and according to the TM program, a will be printed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i.e. a will be replaced by a and the TAPE Head will be moved one cell to the right.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can be seen as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Input TAPE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This process can be expressed as 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state 2 reading b, state 3 is entered and the letter b is replaced by b, i.e.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state 3 reading a, will keep the state of the TM unchanged. Lastly, the blank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read and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is replaced by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and the HALT state is entered. Which can be expressed as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aba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Which shows that the string aba is accepted by this machine. It can be observed, from the program of the TM,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that the machine accepts the language expressed by (a+b)b(a+b)*.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Theorem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Every regular language is accepted by some TM.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HALT </a:t>
            </a:r>
            <a:endParaRPr lang="ko-KR" altLang="en-US" dirty="0" smtClean="0" sz="936"/>
          </a:p>
          <a:p>
            <a:pPr marL="0" indent="0" defTabSz="15240"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(a,a,R)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(b,b,R)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148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636" name="Rect 3"/>
          <p:cNvSpPr>
            <a:spLocks noGrp="1" noChangeArrowheads="1"/>
          </p:cNvSpPr>
          <p:nvPr/>
        </p:nvSpPr>
        <p:spPr>
          <a:xfrm rot="0">
            <a:off x="4077970" y="4130040"/>
            <a:ext cx="671830" cy="1435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</p:txBody>
      </p:sp>
      <p:sp>
        <p:nvSpPr>
          <p:cNvPr id="637" name="Rect 3"/>
          <p:cNvSpPr>
            <a:spLocks noGrp="1" noChangeArrowheads="1"/>
          </p:cNvSpPr>
          <p:nvPr/>
        </p:nvSpPr>
        <p:spPr>
          <a:xfrm rot="0">
            <a:off x="3727450" y="4008120"/>
            <a:ext cx="1948815" cy="3916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</p:txBody>
      </p:sp>
      <p:sp>
        <p:nvSpPr>
          <p:cNvPr id="638" name="Rect 3"/>
          <p:cNvSpPr>
            <a:spLocks noGrp="1" noChangeArrowheads="1"/>
          </p:cNvSpPr>
          <p:nvPr/>
        </p:nvSpPr>
        <p:spPr>
          <a:xfrm rot="0">
            <a:off x="3133090" y="4130040"/>
            <a:ext cx="3110230" cy="500507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endParaRPr lang="ko-KR" altLang="en-US" dirty="0" smtClean="0" sz="936"/>
          </a:p>
          <a:p>
            <a:pPr marL="0" indent="0" defTabSz="15240" algn="l">
              <a:lnSpc>
                <a:spcPts val="2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START 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(a,a,R) </a:t>
            </a:r>
            <a:endParaRPr lang="ko-KR" altLang="en-US" dirty="0" smtClean="0" sz="936"/>
          </a:p>
          <a:p>
            <a:pPr marL="0" indent="0" defTabSz="15240" algn="l">
              <a:lnSpc>
                <a:spcPts val="3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</p:txBody>
      </p:sp>
      <p:sp>
        <p:nvSpPr>
          <p:cNvPr id="639" name="Rect 3"/>
          <p:cNvSpPr>
            <a:spLocks noGrp="1" noChangeArrowheads="1"/>
          </p:cNvSpPr>
          <p:nvPr/>
        </p:nvSpPr>
        <p:spPr>
          <a:xfrm rot="0">
            <a:off x="2776855" y="1463040"/>
            <a:ext cx="2954655" cy="77812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,R)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HALT </a:t>
            </a:r>
            <a:endParaRPr lang="ko-KR" altLang="en-US" dirty="0" smtClean="0" sz="936"/>
          </a:p>
          <a:p>
            <a:pPr marL="0" indent="0" defTabSz="15240" algn="l">
              <a:lnSpc>
                <a:spcPts val="17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</a:rPr>
              <a:t>i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ii</a:t>
            </a:r>
            <a:endParaRPr lang="ko-KR" altLang="en-US" dirty="0" smtClean="0" sz="936" u="sng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TAPE Head </a:t>
            </a:r>
            <a:endParaRPr lang="ko-KR" altLang="en-US" dirty="0" smtClean="0" sz="936"/>
          </a:p>
          <a:p>
            <a:pPr marL="0" indent="0" defTabSz="15240" algn="l">
              <a:lnSpc>
                <a:spcPts val="1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HALT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(b,b,R)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,R)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(b,b,R)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(a,a,R)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(a,a,R) </a:t>
            </a:r>
            <a:endParaRPr lang="ko-KR" altLang="en-US" dirty="0" smtClean="0" sz="936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(b,b,R)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1720" y="8092440"/>
            <a:ext cx="3102610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1720" y="8790305"/>
            <a:ext cx="3102610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80945" y="2355850"/>
            <a:ext cx="3279775" cy="19786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31975" y="3273425"/>
            <a:ext cx="347345" cy="2101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64535" y="5967730"/>
            <a:ext cx="704215" cy="4178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15130" y="6141720"/>
            <a:ext cx="283845" cy="73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64535" y="6821170"/>
            <a:ext cx="704215" cy="41783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15130" y="6991985"/>
            <a:ext cx="280670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264535" y="6391910"/>
            <a:ext cx="704215" cy="41719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215130" y="6562090"/>
            <a:ext cx="283845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Picture 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441065" y="8412480"/>
            <a:ext cx="164465" cy="16129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EVEN-EVEN language. Following is a TM accepting the EVEN-EVEN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may be noted that the above diagram is similar to that of FA corresponding to EVEN-EVEN language.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another example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following TM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(b,a,R)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,R)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9 HALT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1 START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(a,a,L)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(b,b,L)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8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string aaabbbaaa can be observed to be accepted by the above TM. It can also be observed that the above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TM accepts the non-CFL {a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b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a</a:t>
            </a:r>
            <a:r>
              <a:rPr lang="en-US" altLang="ko-KR" dirty="0" smtClean="0" sz="609">
                <a:solidFill>
                  <a:srgbClr val="000000"/>
                </a:solidFill>
                <a:latin typeface="Times New Roman"/>
              </a:rPr>
              <a:t>n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}.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INSERT subprogram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Sometimes, a character is required to be inserted on the TAPE exactly at the spot where the TAPE Head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pointing, so that the character occupies the required cell and the other characters on the TAPE are moved one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cell right. The characters to the left of the pointed cell are also required to remain as such. 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the situation stated above, the part of TM program that executes the process of insertion does not affect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function that the TM is performing. The subprogram of insertion is independent and can be incorporated at any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time with any TM program specifying what character to be inserted at what location. The subprogram of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insertion can be expressed as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INSERT a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INSERT b </a:t>
            </a:r>
            <a:endParaRPr lang="ko-KR" altLang="en-US" dirty="0" smtClean="0" sz="936"/>
          </a:p>
          <a:p>
            <a:pPr marL="0" indent="0" defTabSz="15240"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INSERT #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above diagrams show that the characters a,b and # are to be inserted, respectively. Following is an 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showing how does the subprogram INSERT perform its function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 u="sng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letter b is inserted at the cell where the TAPE Head is pointing as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then, it is expressed as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149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642" name="Rect 3"/>
          <p:cNvSpPr>
            <a:spLocks noGrp="1" noChangeArrowheads="1"/>
          </p:cNvSpPr>
          <p:nvPr/>
        </p:nvSpPr>
        <p:spPr>
          <a:xfrm rot="0">
            <a:off x="5581015" y="4053840"/>
            <a:ext cx="116840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6 </a:t>
            </a:r>
            <a:endParaRPr lang="ko-KR" altLang="en-US" dirty="0" smtClean="0" sz="936"/>
          </a:p>
        </p:txBody>
      </p:sp>
      <p:sp>
        <p:nvSpPr>
          <p:cNvPr id="643" name="Rect 3"/>
          <p:cNvSpPr>
            <a:spLocks noGrp="1" noChangeArrowheads="1"/>
          </p:cNvSpPr>
          <p:nvPr/>
        </p:nvSpPr>
        <p:spPr>
          <a:xfrm rot="0">
            <a:off x="4812665" y="2663825"/>
            <a:ext cx="875665" cy="14630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9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,L) </a:t>
            </a:r>
            <a:endParaRPr lang="ko-KR" altLang="en-US" dirty="0" smtClean="0" sz="936"/>
          </a:p>
        </p:txBody>
      </p:sp>
      <p:sp>
        <p:nvSpPr>
          <p:cNvPr id="644" name="Rect 3"/>
          <p:cNvSpPr>
            <a:spLocks noGrp="1" noChangeArrowheads="1"/>
          </p:cNvSpPr>
          <p:nvPr/>
        </p:nvSpPr>
        <p:spPr>
          <a:xfrm rot="0">
            <a:off x="4441190" y="2682240"/>
            <a:ext cx="1192530" cy="1530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6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,L) </a:t>
            </a:r>
            <a:endParaRPr lang="ko-KR" altLang="en-US" dirty="0" smtClean="0" sz="936"/>
          </a:p>
          <a:p>
            <a:pPr marL="0" indent="0" defTabSz="15240"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7 </a:t>
            </a:r>
            <a:endParaRPr lang="ko-KR" altLang="en-US" dirty="0" smtClean="0" sz="936"/>
          </a:p>
        </p:txBody>
      </p:sp>
      <p:sp>
        <p:nvSpPr>
          <p:cNvPr id="645" name="Rect 3"/>
          <p:cNvSpPr>
            <a:spLocks noGrp="1" noChangeArrowheads="1"/>
          </p:cNvSpPr>
          <p:nvPr/>
        </p:nvSpPr>
        <p:spPr>
          <a:xfrm rot="0">
            <a:off x="3048000" y="2310130"/>
            <a:ext cx="2649855" cy="18319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(a,a,R)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(b,b,R)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(a,a,L) 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(a,*,R)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(a,a,R) </a:t>
            </a:r>
            <a:endParaRPr lang="ko-KR" altLang="en-US" dirty="0" smtClean="0" sz="936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(*,*,R)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,L)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5815" y="2980690"/>
            <a:ext cx="3432175" cy="31337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8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59280" y="4215130"/>
            <a:ext cx="210185" cy="736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8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31720" y="1740535"/>
            <a:ext cx="3102610" cy="2832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8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31720" y="6918960"/>
            <a:ext cx="3102610" cy="2832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8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31720" y="8854440"/>
            <a:ext cx="3102610" cy="2832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8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07665" y="895985"/>
            <a:ext cx="701040" cy="5276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8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55720" y="1179830"/>
            <a:ext cx="283210" cy="73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8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02990" y="2060575"/>
            <a:ext cx="164465" cy="1612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8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441065" y="7235825"/>
            <a:ext cx="164465" cy="16446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INSERT b </a:t>
            </a:r>
            <a:endParaRPr lang="ko-KR" altLang="en-US" dirty="0" smtClean="0" sz="936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function of subprogram INSERT b can be observed from the following diagram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the INSERT subprogram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The subprogram INSERT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Keeping in view the same example of inserting b at specified location, to determine the required subprogram,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first Q will be inserted as marker at the required location, so that the TAPE Head must be able to locate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proper cell to the right of the insertion cell. The whole subprogram INSERT is given as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(a,a,R)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(a,Q,R)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(b,a,R) </a:t>
            </a:r>
            <a:endParaRPr lang="ko-KR" altLang="en-US" dirty="0" smtClean="0" sz="936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(a,b,R) </a:t>
            </a:r>
            <a:endParaRPr lang="ko-KR" altLang="en-US" dirty="0" smtClean="0" sz="936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(b,X,R)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(X,Q,R) </a:t>
            </a:r>
            <a:endParaRPr lang="ko-KR" altLang="en-US" dirty="0" smtClean="0" sz="936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b,R)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Out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It is supposed that machine is at state 1, when b is to be inserted. All three possibilities of reading a, b or X are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considered by introducing the states 2,3 and 4 respectively. These states remember what letter displaced during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insertion of Q.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Consider the same location where b is to be inserted 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After reading a from the TAPE, the program replaces a by Q and the TAPE Head will be moved one step right.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Here the state 2 is entered. Reading b at state 2, b will be replaced by a and state 3 will be entered. At state 3, b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is read which is not replaced by any character and the state 3 will not be left.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At state 3, the next letter to be read is X, which will be replaced by b and the state 4 will be entered. At state 4,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will be read, which will be replaced by X and state 5 will be entered. At state 5,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 will be read and without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any change state 6 will be entered, while TAPE Head will be moved one step left. The state 6 makes no change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whatever (except Q) is read at that state. However at each step, the TAPE Head is moved one step left. Finally,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Q is read which is replaced by b and the TAPE Head is moved to one step right.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Hence, the required situation of the TAPE can be shown as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150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648" name="Rect 3"/>
          <p:cNvSpPr>
            <a:spLocks noGrp="1" noChangeArrowheads="1"/>
          </p:cNvSpPr>
          <p:nvPr/>
        </p:nvSpPr>
        <p:spPr>
          <a:xfrm rot="0">
            <a:off x="4270375" y="4121150"/>
            <a:ext cx="412115" cy="13081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(a,X,R) </a:t>
            </a:r>
            <a:endParaRPr lang="ko-KR" altLang="en-US" dirty="0" smtClean="0" sz="936"/>
          </a:p>
        </p:txBody>
      </p:sp>
      <p:sp>
        <p:nvSpPr>
          <p:cNvPr id="649" name="Rect 3"/>
          <p:cNvSpPr>
            <a:spLocks noGrp="1" noChangeArrowheads="1"/>
          </p:cNvSpPr>
          <p:nvPr/>
        </p:nvSpPr>
        <p:spPr>
          <a:xfrm rot="0">
            <a:off x="3493135" y="4053840"/>
            <a:ext cx="2106930" cy="137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(b,b,R)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,a,R) </a:t>
            </a:r>
            <a:endParaRPr lang="ko-KR" altLang="en-US" dirty="0" smtClean="0" sz="936"/>
          </a:p>
        </p:txBody>
      </p:sp>
      <p:sp>
        <p:nvSpPr>
          <p:cNvPr id="650" name="Rect 3"/>
          <p:cNvSpPr>
            <a:spLocks noGrp="1" noChangeArrowheads="1"/>
          </p:cNvSpPr>
          <p:nvPr/>
        </p:nvSpPr>
        <p:spPr>
          <a:xfrm rot="0">
            <a:off x="3264535" y="4175760"/>
            <a:ext cx="2600960" cy="16033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3 </a:t>
            </a:r>
            <a:endParaRPr lang="ko-KR" altLang="en-US" dirty="0" smtClean="0" sz="936"/>
          </a:p>
          <a:p>
            <a:pPr marL="0" indent="0" defTabSz="15240" algn="l">
              <a:lnSpc>
                <a:spcPts val="6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(b,b,L)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(a,a,L) </a:t>
            </a:r>
            <a:endParaRPr lang="ko-KR" altLang="en-US" dirty="0" smtClean="0" sz="936"/>
          </a:p>
        </p:txBody>
      </p:sp>
      <p:sp>
        <p:nvSpPr>
          <p:cNvPr id="651" name="Rect 3"/>
          <p:cNvSpPr>
            <a:spLocks noGrp="1" noChangeArrowheads="1"/>
          </p:cNvSpPr>
          <p:nvPr/>
        </p:nvSpPr>
        <p:spPr>
          <a:xfrm rot="0">
            <a:off x="2597150" y="4102735"/>
            <a:ext cx="2621915" cy="17221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(b,Q,R)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(X,a,R)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X,R)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,L) </a:t>
            </a:r>
            <a:endParaRPr lang="ko-KR" altLang="en-US" dirty="0" smtClean="0" sz="936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</p:txBody>
      </p:sp>
      <p:sp>
        <p:nvSpPr>
          <p:cNvPr id="652" name="Rect 3"/>
          <p:cNvSpPr>
            <a:spLocks noGrp="1" noChangeArrowheads="1"/>
          </p:cNvSpPr>
          <p:nvPr/>
        </p:nvSpPr>
        <p:spPr>
          <a:xfrm rot="0">
            <a:off x="2194560" y="3121025"/>
            <a:ext cx="3722370" cy="279844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2 </a:t>
            </a:r>
            <a:endParaRPr lang="ko-KR" altLang="en-US" dirty="0" smtClean="0" sz="936"/>
          </a:p>
          <a:p>
            <a:pPr marL="0" indent="0" defTabSz="15240" algn="l">
              <a:lnSpc>
                <a:spcPts val="7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(X,b,R)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 b,R) </a:t>
            </a:r>
            <a:endParaRPr lang="ko-KR" altLang="en-US" dirty="0" smtClean="0" sz="936"/>
          </a:p>
          <a:p>
            <a:pPr marL="0" indent="0" defTabSz="15240"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(X,X,R)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(Q, b,R) </a:t>
            </a:r>
            <a:endParaRPr lang="ko-KR" altLang="en-US" dirty="0" smtClean="0" sz="936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(X,X,L)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38730" y="5251450"/>
            <a:ext cx="3642360" cy="31369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1720" y="5599430"/>
            <a:ext cx="207010" cy="76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31720" y="2785745"/>
            <a:ext cx="3102610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31720" y="3481070"/>
            <a:ext cx="3102610" cy="28321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Picture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31720" y="4587240"/>
            <a:ext cx="3102610" cy="286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41065" y="895985"/>
            <a:ext cx="164465" cy="1644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Pictur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41065" y="3102610"/>
            <a:ext cx="164465" cy="1651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Picture 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98775" y="3801110"/>
            <a:ext cx="706755" cy="5302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Picture 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49370" y="4087495"/>
            <a:ext cx="280670" cy="7302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Picture 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66490" y="4907280"/>
            <a:ext cx="165100" cy="16446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 u="sng">
                <a:solidFill>
                  <a:srgbClr val="000000"/>
                </a:solidFill>
                <a:latin typeface="Times New Roman"/>
                <a:ea typeface="Times New Roman"/>
              </a:rPr>
              <a:t>DELETE subprogram </a:t>
            </a:r>
            <a:endParaRPr lang="ko-KR" altLang="en-US" dirty="0" smtClean="0" sz="936" u="sng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Sometimes, a character is required to be DELETED on the TAPE exactly at the spot where the TAPE Head is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pointing, so that the other characters on the right of the TAPE Head are moved one cell left. The characters to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left of the pointed cell are also required to remain as such. 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the situation stated above, the part of TM program that executes the process of deletion does not affect the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function that the TM is performing. The subprogram of deletion is independent and can be incorporated at any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time with any TM program specifying what character to be deleted at what location. The subprogram of deletion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can be expressed as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Example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If the letter a is to be deleted from the string bcabbc, 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then, it is expressed as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a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X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endParaRPr lang="ko-KR" altLang="en-US" dirty="0" smtClean="0" sz="936"/>
          </a:p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DELETE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function of subprogram DELETE can be observed from the following diagram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◊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◊		◊</a:t>
            </a:r>
            <a:endParaRPr lang="ko-KR" altLang="en-US" dirty="0" smtClean="0" sz="936"/>
          </a:p>
          <a:p>
            <a:pPr marL="0" indent="0" defTabSz="15240"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(a,a,R) </a:t>
            </a:r>
            <a:endParaRPr lang="ko-KR" altLang="en-US" dirty="0" smtClean="0" sz="936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(b,b,R)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In </a:t>
            </a:r>
            <a:endParaRPr lang="ko-KR" altLang="en-US" dirty="0" smtClean="0" sz="936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,R) </a:t>
            </a:r>
            <a:endParaRPr lang="ko-KR" altLang="en-US" dirty="0" smtClean="0" sz="936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,R) </a:t>
            </a:r>
            <a:endParaRPr lang="ko-KR" altLang="en-US" dirty="0" smtClean="0" sz="936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Following is the DELETE subprogram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(a,a,L)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(c,b,L)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4 </a:t>
            </a:r>
            <a:endParaRPr lang="ko-KR" altLang="en-US" dirty="0" smtClean="0" sz="936"/>
          </a:p>
          <a:p>
            <a:pPr marL="0" indent="0" defTabSz="15240"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(a,c,L) </a:t>
            </a:r>
            <a:endParaRPr lang="ko-KR" altLang="en-US" dirty="0" smtClean="0" sz="936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,a,R) </a:t>
            </a:r>
            <a:endParaRPr lang="ko-KR" altLang="en-US" dirty="0" smtClean="0" sz="936"/>
          </a:p>
          <a:p>
            <a:pPr marL="0" indent="0" defTabSz="1524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Out </a:t>
            </a:r>
            <a:endParaRPr lang="ko-KR" altLang="en-US" dirty="0" smtClean="0" sz="936"/>
          </a:p>
          <a:p>
            <a:pPr marL="0" indent="0" defTabSz="15240" algn="l">
              <a:lnSpc>
                <a:spcPts val="7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151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  <p:sp>
        <p:nvSpPr>
          <p:cNvPr id="655" name="Rect 3"/>
          <p:cNvSpPr>
            <a:spLocks noGrp="1" noChangeArrowheads="1"/>
          </p:cNvSpPr>
          <p:nvPr/>
        </p:nvSpPr>
        <p:spPr>
          <a:xfrm rot="0">
            <a:off x="4754880" y="5589905"/>
            <a:ext cx="1357630" cy="216725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9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6 </a:t>
            </a:r>
            <a:endParaRPr lang="ko-KR" altLang="en-US" dirty="0" smtClean="0" sz="936"/>
          </a:p>
          <a:p>
            <a:pPr marL="0" indent="0" defTabSz="15240" algn="l">
              <a:lnSpc>
                <a:spcPts val="5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,c,R) </a:t>
            </a:r>
            <a:endParaRPr lang="ko-KR" altLang="en-US" dirty="0" smtClean="0" sz="936"/>
          </a:p>
        </p:txBody>
      </p:sp>
      <p:sp>
        <p:nvSpPr>
          <p:cNvPr id="656" name="Rect 3"/>
          <p:cNvSpPr>
            <a:spLocks noGrp="1" noChangeArrowheads="1"/>
          </p:cNvSpPr>
          <p:nvPr/>
        </p:nvSpPr>
        <p:spPr>
          <a:xfrm rot="0">
            <a:off x="2987040" y="5480050"/>
            <a:ext cx="2820670" cy="238696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(c,c,R)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(c,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,R)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,L) </a:t>
            </a:r>
            <a:endParaRPr lang="ko-KR" altLang="en-US" dirty="0" smtClean="0" sz="936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(c,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,L) </a:t>
            </a:r>
            <a:endParaRPr lang="ko-KR" altLang="en-US" dirty="0" smtClean="0" sz="936"/>
          </a:p>
          <a:p>
            <a:pPr marL="0" indent="0" defTabSz="15240"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(b,b,L) </a:t>
            </a:r>
            <a:endParaRPr lang="ko-KR" altLang="en-US" dirty="0" smtClean="0" sz="936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5 </a:t>
            </a:r>
            <a:endParaRPr lang="ko-KR" altLang="en-US" dirty="0" smtClean="0" sz="936"/>
          </a:p>
          <a:p>
            <a:pPr marL="0" indent="0" defTabSz="15240" algn="l">
              <a:lnSpc>
                <a:spcPts val="6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,b,R) </a:t>
            </a:r>
            <a:endParaRPr lang="ko-KR" altLang="en-US" dirty="0" smtClean="0" sz="936"/>
          </a:p>
        </p:txBody>
      </p:sp>
      <p:sp>
        <p:nvSpPr>
          <p:cNvPr id="657" name="Rect 3"/>
          <p:cNvSpPr>
            <a:spLocks noGrp="1" noChangeArrowheads="1"/>
          </p:cNvSpPr>
          <p:nvPr/>
        </p:nvSpPr>
        <p:spPr>
          <a:xfrm rot="0">
            <a:off x="2675890" y="5589905"/>
            <a:ext cx="3686175" cy="27127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36">
                <a:solidFill>
                  <a:srgbClr val="000000"/>
                </a:solidFill>
                <a:latin typeface="Times New Roman"/>
              </a:rPr>
              <a:t>1 </a:t>
            </a:r>
            <a:endParaRPr lang="ko-KR" altLang="en-US" dirty="0" smtClean="0" sz="936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 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,L) </a:t>
            </a:r>
            <a:endParaRPr lang="ko-KR" altLang="en-US" dirty="0" smtClean="0" sz="936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(c,c,L) </a:t>
            </a:r>
            <a:endParaRPr lang="ko-KR" altLang="en-US" dirty="0" smtClean="0" sz="936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(b,a,L) </a:t>
            </a:r>
            <a:endParaRPr lang="ko-KR" altLang="en-US" dirty="0" smtClean="0" sz="936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(a,b,L)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(b,c,L) </a:t>
            </a:r>
            <a:endParaRPr lang="ko-KR" altLang="en-US" dirty="0" smtClean="0" sz="936"/>
          </a:p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(c,a,L) </a:t>
            </a:r>
            <a:endParaRPr lang="ko-KR" altLang="en-US" dirty="0" smtClean="0" sz="936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7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Picture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1720" y="1548130"/>
            <a:ext cx="3102610" cy="28384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0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66490" y="1865630"/>
            <a:ext cx="165100" cy="16446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Theory of Automata                                                                                                                               (CS402)          </a:t>
            </a:r>
            <a:endParaRPr lang="ko-KR" altLang="en-US" dirty="0" smtClean="0" sz="936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The process of deletion of letter a from the string bcabbc can easily be checked, giving the TAPE situation as </a:t>
            </a:r>
            <a:endParaRPr lang="ko-KR" altLang="en-US" dirty="0" smtClean="0" sz="936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shown below </a:t>
            </a:r>
            <a:endParaRPr lang="ko-KR" altLang="en-US" dirty="0" smtClean="0" sz="936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4"/>
                <a:ea typeface="Math4"/>
              </a:rPr>
              <a:t>µ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b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c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D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◊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Math1"/>
                <a:ea typeface="Math1"/>
              </a:rPr>
              <a:t>◊		◊</a:t>
            </a:r>
            <a:endParaRPr lang="ko-KR" altLang="en-US" dirty="0" smtClean="0" sz="936"/>
          </a:p>
          <a:p>
            <a:pPr marL="0" indent="0" defTabSz="15240" algn="l">
              <a:lnSpc>
                <a:spcPts val="58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128">
                <a:solidFill>
                  <a:srgbClr val="000000"/>
                </a:solidFill>
                <a:latin typeface="Times New Roman"/>
                <a:ea typeface="Times New Roman"/>
              </a:rPr>
              <a:t>152 </a:t>
            </a:r>
            <a:endParaRPr lang="ko-KR" altLang="en-US" dirty="0" smtClean="0" sz="1128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936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endParaRPr lang="ko-KR" altLang="en-US" dirty="0" smtClean="0" sz="936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ulim"/>
        <a:ea typeface=""/>
        <a:cs typeface=""/>
        <a:font script="Jpan" typeface="MS PGothic"/>
        <a:font script="Hang" typeface="Gulim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Oox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ulim"/>
        <a:ea typeface=""/>
        <a:cs typeface=""/>
        <a:font script="Jpan" typeface="MS PGothic"/>
        <a:font script="Hang" typeface="Gulim"/>
        <a:font script="Hant" typeface="SimSun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PDF Converter</Application>
  <PresentationFormat>On-screen Show</PresentationFormat>
  <Paragraphs>0</Paragraphs>
  <Slides>1</Slides>
  <Notes>0</Notes>
  <HiddenSlides>0</HiddenSlides>
  <MMClips>0</MMClips>
  <HeadingPairs>
    <vt:vector size="4" baseType="variant">
      <vt:variant>
        <vt:lpstr>Theme</vt:lpstr>
      </vt:variant>
      <vt:variant>
        <vt:i4>0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Title text</vt:lpstr>
    </vt:vector>
  </TitlesOfParts>
  <Company>PDFConverter, Inc.</Company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modified xsi:type="dcterms:W3CDTF">2010-06-24T10:54:49Z</dcterms:modified>
</cp:coreProperties>
</file>