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png" ContentType="image/png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jpg" ContentType="image/jpg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252461" y="8789924"/>
            <a:ext cx="64515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test.com/" TargetMode="External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test.com/" TargetMode="Externa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9692" y="2632966"/>
            <a:ext cx="31127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Software</a:t>
            </a:r>
            <a:r>
              <a:rPr dirty="0" u="heavy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Quality</a:t>
            </a:r>
            <a:r>
              <a:rPr dirty="0" u="heavy" sz="20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Engineering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891035"/>
            <a:ext cx="7708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D74B5"/>
                </a:solidFill>
                <a:latin typeface="Calibri"/>
                <a:cs typeface="Calibri"/>
              </a:rPr>
              <a:t>C</a:t>
            </a:r>
            <a:r>
              <a:rPr dirty="0" sz="1600" spc="-10">
                <a:solidFill>
                  <a:srgbClr val="2D74B5"/>
                </a:solidFill>
                <a:latin typeface="Calibri"/>
                <a:cs typeface="Calibri"/>
              </a:rPr>
              <a:t>o</a:t>
            </a:r>
            <a:r>
              <a:rPr dirty="0" sz="1600" spc="-5">
                <a:solidFill>
                  <a:srgbClr val="2D74B5"/>
                </a:solidFill>
                <a:latin typeface="Calibri"/>
                <a:cs typeface="Calibri"/>
              </a:rPr>
              <a:t>n</a:t>
            </a:r>
            <a:r>
              <a:rPr dirty="0" sz="1600">
                <a:solidFill>
                  <a:srgbClr val="2D74B5"/>
                </a:solidFill>
                <a:latin typeface="Calibri"/>
                <a:cs typeface="Calibri"/>
              </a:rPr>
              <a:t>t</a:t>
            </a:r>
            <a:r>
              <a:rPr dirty="0" sz="1600" spc="-5">
                <a:solidFill>
                  <a:srgbClr val="2D74B5"/>
                </a:solidFill>
                <a:latin typeface="Calibri"/>
                <a:cs typeface="Calibri"/>
              </a:rPr>
              <a:t>en</a:t>
            </a:r>
            <a:r>
              <a:rPr dirty="0" sz="1600">
                <a:solidFill>
                  <a:srgbClr val="2D74B5"/>
                </a:solidFill>
                <a:latin typeface="Calibri"/>
                <a:cs typeface="Calibri"/>
              </a:rPr>
              <a:t>t</a:t>
            </a:r>
            <a:r>
              <a:rPr dirty="0" sz="1600" spc="-5">
                <a:solidFill>
                  <a:srgbClr val="2D74B5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901699" y="1381764"/>
            <a:ext cx="4987925" cy="2668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773555">
              <a:lnSpc>
                <a:spcPct val="1442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Module-01: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-5">
                <a:latin typeface="Calibri"/>
                <a:cs typeface="Calibri"/>
              </a:rPr>
              <a:t> Discipline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02: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endParaRPr sz="1200">
              <a:latin typeface="Calibri"/>
              <a:cs typeface="Calibri"/>
            </a:endParaRPr>
          </a:p>
          <a:p>
            <a:pPr marL="12700" marR="2654935">
              <a:lnSpc>
                <a:spcPct val="1442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03:</a:t>
            </a:r>
            <a:r>
              <a:rPr dirty="0" sz="1200" spc="-5">
                <a:latin typeface="Calibri"/>
                <a:cs typeface="Calibri"/>
              </a:rPr>
              <a:t> Standards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Models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04: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05: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44200"/>
              </a:lnSpc>
            </a:pP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>
                <a:latin typeface="Calibri"/>
                <a:cs typeface="Calibri"/>
              </a:rPr>
              <a:t> 06: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07: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Basics</a:t>
            </a:r>
            <a:endParaRPr sz="1200">
              <a:latin typeface="Calibri"/>
              <a:cs typeface="Calibri"/>
            </a:endParaRPr>
          </a:p>
          <a:p>
            <a:pPr marL="12700" marR="1873250">
              <a:lnSpc>
                <a:spcPct val="1442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08: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&amp;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09: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Testing?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200" spc="-5">
                <a:latin typeface="Calibri"/>
                <a:cs typeface="Calibri"/>
              </a:rPr>
              <a:t>Module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10: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85177" y="1381764"/>
            <a:ext cx="180975" cy="2668270"/>
          </a:xfrm>
          <a:prstGeom prst="rect">
            <a:avLst/>
          </a:prstGeom>
        </p:spPr>
        <p:txBody>
          <a:bodyPr wrap="square" lIns="0" tIns="9334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735"/>
              </a:spcBef>
            </a:pPr>
            <a:r>
              <a:rPr dirty="0" sz="1200" spc="-5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635"/>
              </a:spcBef>
            </a:pPr>
            <a:r>
              <a:rPr dirty="0" sz="1200" spc="-5"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200">
                <a:latin typeface="Calibri"/>
                <a:cs typeface="Calibri"/>
              </a:rPr>
              <a:t>1</a:t>
            </a:r>
            <a:r>
              <a:rPr dirty="0" sz="1200" spc="-5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5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Calibri"/>
                <a:cs typeface="Calibri"/>
              </a:rPr>
              <a:t>3</a:t>
            </a:r>
            <a:r>
              <a:rPr dirty="0" sz="1200" spc="-5"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5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5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Calibri"/>
                <a:cs typeface="Calibri"/>
              </a:rPr>
              <a:t>5</a:t>
            </a:r>
            <a:r>
              <a:rPr dirty="0" sz="1200" spc="-5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1200">
                <a:latin typeface="Calibri"/>
                <a:cs typeface="Calibri"/>
              </a:rPr>
              <a:t>6</a:t>
            </a:r>
            <a:r>
              <a:rPr dirty="0" sz="1200" spc="-5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200">
                <a:latin typeface="Calibri"/>
                <a:cs typeface="Calibri"/>
              </a:rPr>
              <a:t>6</a:t>
            </a:r>
            <a:r>
              <a:rPr dirty="0" sz="1200" spc="-5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91035"/>
            <a:ext cx="5970905" cy="7780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Module-01: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Engineering</a:t>
            </a:r>
            <a:r>
              <a:rPr dirty="0" sz="16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Discipline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Engineering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Basics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7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quality?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solutions?</a:t>
            </a:r>
            <a:r>
              <a:rPr dirty="0" sz="1200" spc="-5">
                <a:latin typeface="Calibri"/>
                <a:cs typeface="Calibri"/>
              </a:rPr>
              <a:t> What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defines</a:t>
            </a:r>
            <a:r>
              <a:rPr dirty="0" sz="1200" spc="-5">
                <a:latin typeface="Calibri"/>
                <a:cs typeface="Calibri"/>
              </a:rPr>
              <a:t> quality?</a:t>
            </a:r>
            <a:r>
              <a:rPr dirty="0" sz="1200" spc="-5">
                <a:latin typeface="Calibri"/>
                <a:cs typeface="Calibri"/>
              </a:rPr>
              <a:t> 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subjective</a:t>
            </a:r>
            <a:r>
              <a:rPr dirty="0" sz="1200" spc="-5">
                <a:latin typeface="Calibri"/>
                <a:cs typeface="Calibri"/>
              </a:rPr>
              <a:t> question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field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Modern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interconnections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underlying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due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lack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standardization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nature</a:t>
            </a:r>
            <a:r>
              <a:rPr dirty="0" sz="1200">
                <a:latin typeface="Calibri"/>
                <a:cs typeface="Calibri"/>
              </a:rPr>
              <a:t> 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really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quality.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involves</a:t>
            </a:r>
            <a:r>
              <a:rPr dirty="0" sz="1200" spc="-5">
                <a:latin typeface="Calibri"/>
                <a:cs typeface="Calibri"/>
              </a:rPr>
              <a:t> complete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just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agreed-upon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cherry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picking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standards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Roles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Responsibility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expectations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assurance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roles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responsibility.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divided</a:t>
            </a:r>
            <a:r>
              <a:rPr dirty="0" sz="1200" spc="-5">
                <a:latin typeface="Calibri"/>
                <a:cs typeface="Calibri"/>
              </a:rPr>
              <a:t> into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their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75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Consumer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Consumers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categorized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following:</a:t>
            </a:r>
            <a:endParaRPr sz="1200">
              <a:latin typeface="Calibri"/>
              <a:cs typeface="Calibri"/>
            </a:endParaRPr>
          </a:p>
          <a:p>
            <a:pPr lvl="1" marL="469900" marR="5080" indent="-228600">
              <a:lnSpc>
                <a:spcPct val="110000"/>
              </a:lnSpc>
              <a:spcBef>
                <a:spcPts val="79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Users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group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which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services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acquired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customer: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side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2" marL="926465" marR="6985" indent="-228600">
              <a:lnSpc>
                <a:spcPct val="109200"/>
              </a:lnSpc>
              <a:spcBef>
                <a:spcPts val="1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software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fits/meets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user’s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needs.</a:t>
            </a:r>
            <a:endParaRPr sz="1200">
              <a:latin typeface="Calibri"/>
              <a:cs typeface="Calibri"/>
            </a:endParaRPr>
          </a:p>
          <a:p>
            <a:pPr lvl="2" marL="926465" marR="6350" indent="-228600">
              <a:lnSpc>
                <a:spcPct val="110000"/>
              </a:lnSpc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Performs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correctly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repeated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period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time,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performs</a:t>
            </a:r>
            <a:r>
              <a:rPr dirty="0" sz="1200">
                <a:latin typeface="Calibri"/>
                <a:cs typeface="Calibri"/>
              </a:rPr>
              <a:t> 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reliably.</a:t>
            </a:r>
            <a:endParaRPr sz="1200">
              <a:latin typeface="Calibri"/>
              <a:cs typeface="Calibri"/>
            </a:endParaRPr>
          </a:p>
          <a:p>
            <a:pPr lvl="1" marL="469265" marR="5715" indent="-229235">
              <a:lnSpc>
                <a:spcPct val="109200"/>
              </a:lnSpc>
              <a:spcBef>
                <a:spcPts val="1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Customer</a:t>
            </a:r>
            <a:r>
              <a:rPr dirty="0" sz="1200" spc="19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acquire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Services: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consumer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2" marL="926465" marR="5715" indent="-228600">
              <a:lnSpc>
                <a:spcPct val="110000"/>
              </a:lnSpc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Basic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consumer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similar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additional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concentration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Producer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Producer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solutions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person</a:t>
            </a:r>
            <a:r>
              <a:rPr dirty="0" sz="1200" spc="-5">
                <a:latin typeface="Calibri"/>
                <a:cs typeface="Calibri"/>
              </a:rPr>
              <a:t> involved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development,</a:t>
            </a:r>
            <a:r>
              <a:rPr dirty="0" sz="1200" spc="-5">
                <a:latin typeface="Calibri"/>
                <a:cs typeface="Calibri"/>
              </a:rPr>
              <a:t> management,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maintenance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service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third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organizations.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producers,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algn="just" lvl="1" marL="469265" marR="6350" indent="-228600">
              <a:lnSpc>
                <a:spcPct val="110000"/>
              </a:lnSpc>
              <a:spcBef>
                <a:spcPts val="80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biggest</a:t>
            </a:r>
            <a:r>
              <a:rPr dirty="0" sz="1200" spc="-5">
                <a:latin typeface="Calibri"/>
                <a:cs typeface="Calibri"/>
              </a:rPr>
              <a:t> concern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fulfill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 spc="-5">
                <a:latin typeface="Calibri"/>
                <a:cs typeface="Calibri"/>
              </a:rPr>
              <a:t> contractual</a:t>
            </a:r>
            <a:r>
              <a:rPr dirty="0" sz="1200" spc="-5">
                <a:latin typeface="Calibri"/>
                <a:cs typeface="Calibri"/>
              </a:rPr>
              <a:t> obligations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producing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specifications.</a:t>
            </a:r>
            <a:endParaRPr sz="1200">
              <a:latin typeface="Calibri"/>
              <a:cs typeface="Calibri"/>
            </a:endParaRPr>
          </a:p>
          <a:p>
            <a:pPr algn="just" lvl="1" marL="469265" marR="5715" indent="-228600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Proper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choice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methodologies,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languages,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 modifiability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category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stakeholders.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734314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E.</a:t>
            </a:r>
            <a:r>
              <a:rPr dirty="0" sz="1300" spc="49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the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Shelf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plug-and-play</a:t>
            </a:r>
            <a:r>
              <a:rPr dirty="0" sz="1200" spc="-5">
                <a:latin typeface="Calibri"/>
                <a:cs typeface="Calibri"/>
              </a:rPr>
              <a:t> products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known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Plugins.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developed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 tested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reusable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Off-the-shelf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(OTS)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“software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product(s)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 spc="-5">
                <a:latin typeface="Calibri"/>
                <a:cs typeface="Calibri"/>
              </a:rPr>
              <a:t> user,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not,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without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conduct</a:t>
            </a:r>
            <a:r>
              <a:rPr dirty="0" sz="1200" spc="-5">
                <a:latin typeface="Calibri"/>
                <a:cs typeface="Calibri"/>
              </a:rPr>
              <a:t> development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activities”.</a:t>
            </a:r>
            <a:r>
              <a:rPr dirty="0" sz="1200" spc="-5">
                <a:latin typeface="Calibri"/>
                <a:cs typeface="Calibri"/>
              </a:rPr>
              <a:t> Proper</a:t>
            </a:r>
            <a:r>
              <a:rPr dirty="0" sz="1200" spc="-5">
                <a:latin typeface="Calibri"/>
                <a:cs typeface="Calibri"/>
              </a:rPr>
              <a:t> analysis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making</a:t>
            </a:r>
            <a:r>
              <a:rPr dirty="0" sz="1200" spc="-5">
                <a:latin typeface="Calibri"/>
                <a:cs typeface="Calibri"/>
              </a:rPr>
              <a:t> decision</a:t>
            </a:r>
            <a:r>
              <a:rPr dirty="0" sz="1200" spc="-5">
                <a:latin typeface="Calibri"/>
                <a:cs typeface="Calibri"/>
              </a:rPr>
              <a:t> regarding</a:t>
            </a:r>
            <a:r>
              <a:rPr dirty="0" sz="1200" spc="-5">
                <a:latin typeface="Calibri"/>
                <a:cs typeface="Calibri"/>
              </a:rPr>
              <a:t> selection</a:t>
            </a:r>
            <a:r>
              <a:rPr dirty="0" sz="1200" spc="-5">
                <a:latin typeface="Calibri"/>
                <a:cs typeface="Calibri"/>
              </a:rPr>
              <a:t> OTS</a:t>
            </a:r>
            <a:r>
              <a:rPr dirty="0" sz="1200" spc="-5">
                <a:latin typeface="Calibri"/>
                <a:cs typeface="Calibri"/>
              </a:rPr>
              <a:t> as 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all.</a:t>
            </a:r>
            <a:endParaRPr sz="1200">
              <a:latin typeface="Calibri"/>
              <a:cs typeface="Calibri"/>
            </a:endParaRPr>
          </a:p>
          <a:p>
            <a:pPr algn="just" marL="240665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ISO-9126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Framework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ISO-9126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International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Evaluation,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provides</a:t>
            </a:r>
            <a:r>
              <a:rPr dirty="0" sz="1200" spc="-5">
                <a:latin typeface="Calibri"/>
                <a:cs typeface="Calibri"/>
              </a:rPr>
              <a:t> hierarchical</a:t>
            </a:r>
            <a:r>
              <a:rPr dirty="0" sz="1200" spc="-5">
                <a:latin typeface="Calibri"/>
                <a:cs typeface="Calibri"/>
              </a:rPr>
              <a:t> framework 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top-level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summarized</a:t>
            </a:r>
            <a:r>
              <a:rPr dirty="0" sz="1200" spc="-5">
                <a:latin typeface="Calibri"/>
                <a:cs typeface="Calibri"/>
              </a:rPr>
              <a:t> below: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8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F.</a:t>
            </a:r>
            <a:r>
              <a:rPr dirty="0" sz="1300" spc="2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Functionality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</a:pP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essential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service.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functionality</a:t>
            </a:r>
            <a:r>
              <a:rPr dirty="0" sz="1200" spc="-5">
                <a:latin typeface="Calibri"/>
                <a:cs typeface="Calibri"/>
              </a:rPr>
              <a:t> characteristic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allows</a:t>
            </a:r>
            <a:r>
              <a:rPr dirty="0" sz="1200" spc="-5">
                <a:latin typeface="Calibri"/>
                <a:cs typeface="Calibri"/>
              </a:rPr>
              <a:t> drawing</a:t>
            </a:r>
            <a:r>
              <a:rPr dirty="0" sz="1200" spc="-5">
                <a:latin typeface="Calibri"/>
                <a:cs typeface="Calibri"/>
              </a:rPr>
              <a:t> conclusions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about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provides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performs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-5">
                <a:latin typeface="Calibri"/>
                <a:cs typeface="Calibri"/>
              </a:rPr>
              <a:t> functions.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implied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needs.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has,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e.g.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sale</a:t>
            </a:r>
            <a:r>
              <a:rPr dirty="0" sz="1200">
                <a:latin typeface="Calibri"/>
                <a:cs typeface="Calibri"/>
              </a:rPr>
              <a:t> order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system,</a:t>
            </a:r>
            <a:r>
              <a:rPr dirty="0" sz="1200">
                <a:latin typeface="Calibri"/>
                <a:cs typeface="Calibri"/>
              </a:rPr>
              <a:t> then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complicated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becomes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</a:t>
            </a:r>
            <a:r>
              <a:rPr dirty="0" sz="1200">
                <a:latin typeface="Calibri"/>
                <a:cs typeface="Calibri"/>
              </a:rPr>
              <a:t> it's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sales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sales,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price,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tax,</a:t>
            </a:r>
            <a:r>
              <a:rPr dirty="0" sz="1200">
                <a:latin typeface="Calibri"/>
                <a:cs typeface="Calibri"/>
              </a:rPr>
              <a:t> shipping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inventory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details.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functions,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expressed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totality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essential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Reliability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attributes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capability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performance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period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time.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</a:t>
            </a:r>
            <a:r>
              <a:rPr dirty="0" sz="1200">
                <a:latin typeface="Calibri"/>
                <a:cs typeface="Calibri"/>
              </a:rPr>
              <a:t> tells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stakeholders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effectively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efficiently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under</a:t>
            </a:r>
            <a:r>
              <a:rPr dirty="0" sz="1200" spc="-5">
                <a:latin typeface="Calibri"/>
                <a:cs typeface="Calibri"/>
              </a:rPr>
              <a:t> specified/stated</a:t>
            </a:r>
            <a:r>
              <a:rPr dirty="0" sz="1200" spc="-5">
                <a:latin typeface="Calibri"/>
                <a:cs typeface="Calibri"/>
              </a:rPr>
              <a:t> conditions.</a:t>
            </a:r>
            <a:r>
              <a:rPr dirty="0" sz="1200" spc="-5">
                <a:latin typeface="Calibri"/>
                <a:cs typeface="Calibri"/>
              </a:rPr>
              <a:t> Reliability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corrective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continued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Usability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Usability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especially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view-point.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attributes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any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individual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assessment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function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 spc="-5">
                <a:latin typeface="Calibri"/>
                <a:cs typeface="Calibri"/>
              </a:rPr>
              <a:t> users.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usability</a:t>
            </a:r>
            <a:r>
              <a:rPr dirty="0" sz="1200" spc="-5">
                <a:latin typeface="Calibri"/>
                <a:cs typeface="Calibri"/>
              </a:rPr>
              <a:t> characteristic</a:t>
            </a:r>
            <a:r>
              <a:rPr dirty="0" sz="1200" spc="-5">
                <a:latin typeface="Calibri"/>
                <a:cs typeface="Calibri"/>
              </a:rPr>
              <a:t> allows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conclude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easily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learned,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understood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used.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example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concept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revolutionary</a:t>
            </a:r>
            <a:r>
              <a:rPr dirty="0" sz="1200" spc="-5">
                <a:latin typeface="Calibri"/>
                <a:cs typeface="Calibri"/>
              </a:rPr>
              <a:t> switch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Keyboard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touch-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screen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2007,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Jobs</a:t>
            </a:r>
            <a:r>
              <a:rPr dirty="0" sz="1200" spc="-5">
                <a:latin typeface="Calibri"/>
                <a:cs typeface="Calibri"/>
              </a:rPr>
              <a:t> quote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“Machines</a:t>
            </a:r>
            <a:r>
              <a:rPr dirty="0" u="heavy" sz="12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user</a:t>
            </a:r>
            <a:r>
              <a:rPr dirty="0" u="heavy" sz="12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Friendly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too”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reality.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71418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9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Efficiency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Efficiency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set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attributes</a:t>
            </a:r>
            <a:r>
              <a:rPr dirty="0" sz="1200" spc="-5">
                <a:latin typeface="Calibri"/>
                <a:cs typeface="Calibri"/>
              </a:rPr>
              <a:t> concerning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relationship</a:t>
            </a:r>
            <a:r>
              <a:rPr dirty="0" sz="1200" spc="-5">
                <a:latin typeface="Calibri"/>
                <a:cs typeface="Calibri"/>
              </a:rPr>
              <a:t> between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amount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-5">
                <a:latin typeface="Calibri"/>
                <a:cs typeface="Calibri"/>
              </a:rPr>
              <a:t> used,</a:t>
            </a:r>
            <a:r>
              <a:rPr dirty="0" sz="1200" spc="-5">
                <a:latin typeface="Calibri"/>
                <a:cs typeface="Calibri"/>
              </a:rPr>
              <a:t> under</a:t>
            </a:r>
            <a:r>
              <a:rPr dirty="0" sz="1200" spc="-5">
                <a:latin typeface="Calibri"/>
                <a:cs typeface="Calibri"/>
              </a:rPr>
              <a:t> stated</a:t>
            </a:r>
            <a:r>
              <a:rPr dirty="0" sz="1200" spc="-5">
                <a:latin typeface="Calibri"/>
                <a:cs typeface="Calibri"/>
              </a:rPr>
              <a:t> conditions.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-5">
                <a:latin typeface="Calibri"/>
                <a:cs typeface="Calibri"/>
              </a:rPr>
              <a:t> (amount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disk</a:t>
            </a:r>
            <a:r>
              <a:rPr dirty="0" sz="1200" spc="-5">
                <a:latin typeface="Calibri"/>
                <a:cs typeface="Calibri"/>
              </a:rPr>
              <a:t> space,</a:t>
            </a:r>
            <a:r>
              <a:rPr dirty="0" sz="1200" spc="-5">
                <a:latin typeface="Calibri"/>
                <a:cs typeface="Calibri"/>
              </a:rPr>
              <a:t> memory,</a:t>
            </a:r>
            <a:r>
              <a:rPr dirty="0" sz="1200" spc="-5">
                <a:latin typeface="Calibri"/>
                <a:cs typeface="Calibri"/>
              </a:rPr>
              <a:t> network</a:t>
            </a:r>
            <a:r>
              <a:rPr dirty="0" sz="1200" spc="-5">
                <a:latin typeface="Calibri"/>
                <a:cs typeface="Calibri"/>
              </a:rPr>
              <a:t> etc.)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when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functionality.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attribute</a:t>
            </a:r>
            <a:r>
              <a:rPr dirty="0" sz="1200" spc="-5">
                <a:latin typeface="Calibri"/>
                <a:cs typeface="Calibri"/>
              </a:rPr>
              <a:t> examines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provides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5">
                <a:latin typeface="Calibri"/>
                <a:cs typeface="Calibri"/>
              </a:rPr>
              <a:t> relative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amount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-5">
                <a:latin typeface="Calibri"/>
                <a:cs typeface="Calibri"/>
              </a:rPr>
              <a:t> used.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example,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UI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take</a:t>
            </a:r>
            <a:r>
              <a:rPr dirty="0" sz="1200" spc="-5">
                <a:latin typeface="Calibri"/>
                <a:cs typeface="Calibri"/>
              </a:rPr>
              <a:t> several</a:t>
            </a:r>
            <a:r>
              <a:rPr dirty="0" sz="1200" spc="-5">
                <a:latin typeface="Calibri"/>
                <a:cs typeface="Calibri"/>
              </a:rPr>
              <a:t> minute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load</a:t>
            </a:r>
            <a:r>
              <a:rPr dirty="0" sz="1200" spc="-5">
                <a:latin typeface="Calibri"/>
                <a:cs typeface="Calibri"/>
              </a:rPr>
              <a:t> 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bad</a:t>
            </a:r>
            <a:r>
              <a:rPr dirty="0" sz="1200" spc="-5">
                <a:latin typeface="Calibri"/>
                <a:cs typeface="Calibri"/>
              </a:rPr>
              <a:t> internet</a:t>
            </a:r>
            <a:r>
              <a:rPr dirty="0" sz="1200" spc="-5">
                <a:latin typeface="Calibri"/>
                <a:cs typeface="Calibri"/>
              </a:rPr>
              <a:t> connection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5">
                <a:latin typeface="Calibri"/>
                <a:cs typeface="Calibri"/>
              </a:rPr>
              <a:t> happen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Heavy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weight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might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load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presence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good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internet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connection.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Maintainability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Maintainability</a:t>
            </a:r>
            <a:r>
              <a:rPr dirty="0" sz="1200" spc="-5">
                <a:latin typeface="Calibri"/>
                <a:cs typeface="Calibri"/>
              </a:rPr>
              <a:t> refers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attributes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effort</a:t>
            </a:r>
            <a:r>
              <a:rPr dirty="0" sz="1200" spc="-5">
                <a:latin typeface="Calibri"/>
                <a:cs typeface="Calibri"/>
              </a:rPr>
              <a:t> needed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 spc="-5">
                <a:latin typeface="Calibri"/>
                <a:cs typeface="Calibri"/>
              </a:rPr>
              <a:t> specified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modifications.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ability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repair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within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any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tackles.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simple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maintainability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characteristic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allows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conclude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maintained.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analyzability,</a:t>
            </a:r>
            <a:r>
              <a:rPr dirty="0" sz="1200" spc="-5">
                <a:latin typeface="Calibri"/>
                <a:cs typeface="Calibri"/>
              </a:rPr>
              <a:t> changeability,</a:t>
            </a:r>
            <a:r>
              <a:rPr dirty="0" sz="1200" spc="-5">
                <a:latin typeface="Calibri"/>
                <a:cs typeface="Calibri"/>
              </a:rPr>
              <a:t> testability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stability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subcomponents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maintainability. 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easier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said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 spc="-5">
                <a:latin typeface="Calibri"/>
                <a:cs typeface="Calibri"/>
              </a:rPr>
              <a:t> done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directly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designed,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periodically.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75"/>
              </a:spcBef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Portability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Portability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attributes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ability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transferred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portability</a:t>
            </a:r>
            <a:r>
              <a:rPr dirty="0" sz="1200" spc="-5">
                <a:latin typeface="Calibri"/>
                <a:cs typeface="Calibri"/>
              </a:rPr>
              <a:t> characteristic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tells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easily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ported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another.</a:t>
            </a:r>
            <a:r>
              <a:rPr dirty="0" sz="1200" spc="-5">
                <a:latin typeface="Calibri"/>
                <a:cs typeface="Calibri"/>
              </a:rPr>
              <a:t> Presence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functionality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required 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attribute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refers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how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adopt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its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well.</a:t>
            </a:r>
            <a:r>
              <a:rPr dirty="0" sz="1200" spc="-5">
                <a:latin typeface="Calibri"/>
                <a:cs typeface="Calibri"/>
              </a:rPr>
              <a:t> 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platforms</a:t>
            </a:r>
            <a:r>
              <a:rPr dirty="0" sz="1200" spc="-5">
                <a:latin typeface="Calibri"/>
                <a:cs typeface="Calibri"/>
              </a:rPr>
              <a:t> these</a:t>
            </a:r>
            <a:r>
              <a:rPr dirty="0" sz="1200" spc="-5">
                <a:latin typeface="Calibri"/>
                <a:cs typeface="Calibri"/>
              </a:rPr>
              <a:t> days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2017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 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 spc="-5">
                <a:latin typeface="Calibri"/>
                <a:cs typeface="Calibri"/>
              </a:rPr>
              <a:t> happen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OS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>
                <a:latin typeface="Calibri"/>
                <a:cs typeface="Calibri"/>
              </a:rPr>
              <a:t> fails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platform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55"/>
              </a:spcBef>
              <a:buAutoNum type="alphaUcPeriod" startAt="12"/>
              <a:tabLst>
                <a:tab pos="241300" algn="l"/>
              </a:tabLst>
            </a:pPr>
            <a:r>
              <a:rPr dirty="0" u="heavy" sz="1300" spc="-5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Calibri"/>
                <a:cs typeface="Calibri"/>
              </a:rPr>
              <a:t>What</a:t>
            </a:r>
            <a:r>
              <a:rPr dirty="0" u="heavy" sz="1300" spc="-25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30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Calibri"/>
                <a:cs typeface="Calibri"/>
              </a:rPr>
              <a:t>is</a:t>
            </a:r>
            <a:r>
              <a:rPr dirty="0" u="heavy" sz="1300" spc="-30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300" spc="-5" b="1">
                <a:solidFill>
                  <a:srgbClr val="2D74B5"/>
                </a:solidFill>
                <a:uFill>
                  <a:solidFill>
                    <a:srgbClr val="2D74B5"/>
                  </a:solidFill>
                </a:uFill>
                <a:latin typeface="Calibri"/>
                <a:cs typeface="Calibri"/>
              </a:rPr>
              <a:t>Error?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human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incorrect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and/or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mistakes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made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by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programmer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syntax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mistakes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by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7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syntax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semantic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could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happen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reasons: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confusion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software;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miscalculation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values;</a:t>
            </a:r>
            <a:endParaRPr sz="1200">
              <a:latin typeface="Calibri"/>
              <a:cs typeface="Calibri"/>
            </a:endParaRPr>
          </a:p>
          <a:p>
            <a:pPr marL="12700" marR="6350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or/and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misinterpretation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value,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etc.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logical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analyzed.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75"/>
              </a:spcBef>
              <a:buAutoNum type="alphaUcPeriod" startAt="1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Error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Calibri"/>
                <a:cs typeface="Calibri"/>
              </a:rPr>
              <a:t>Examine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lines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5795" y="8133588"/>
            <a:ext cx="2103120" cy="193675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07950">
              <a:lnSpc>
                <a:spcPts val="1415"/>
              </a:lnSpc>
            </a:pPr>
            <a:r>
              <a:rPr dirty="0" sz="1200" spc="-5" b="1">
                <a:latin typeface="Calibri"/>
                <a:cs typeface="Calibri"/>
              </a:rPr>
              <a:t>Semantic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Error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8915" y="8133588"/>
            <a:ext cx="2837815" cy="193675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20014">
              <a:lnSpc>
                <a:spcPts val="1415"/>
              </a:lnSpc>
            </a:pPr>
            <a:r>
              <a:rPr dirty="0" sz="1200" spc="-5" b="1">
                <a:latin typeface="Calibri"/>
                <a:cs typeface="Calibri"/>
              </a:rPr>
              <a:t>Corrected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Version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5795" y="917448"/>
            <a:ext cx="2103120" cy="130937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07950">
              <a:lnSpc>
                <a:spcPts val="1405"/>
              </a:lnSpc>
            </a:pPr>
            <a:r>
              <a:rPr dirty="0" sz="1200" spc="-5">
                <a:latin typeface="Calibri"/>
                <a:cs typeface="Calibri"/>
              </a:rPr>
              <a:t>&lt;?php</a:t>
            </a:r>
            <a:endParaRPr sz="1200">
              <a:latin typeface="Calibri"/>
              <a:cs typeface="Calibri"/>
            </a:endParaRPr>
          </a:p>
          <a:p>
            <a:pPr marL="107950">
              <a:lnSpc>
                <a:spcPct val="10000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$Amount=100;</a:t>
            </a:r>
            <a:endParaRPr sz="1200">
              <a:latin typeface="Calibri"/>
              <a:cs typeface="Calibri"/>
            </a:endParaRPr>
          </a:p>
          <a:p>
            <a:pPr marL="107950">
              <a:lnSpc>
                <a:spcPct val="100000"/>
              </a:lnSpc>
              <a:spcBef>
                <a:spcPts val="25"/>
              </a:spcBef>
            </a:pPr>
            <a:r>
              <a:rPr dirty="0" sz="1200">
                <a:latin typeface="Calibri"/>
                <a:cs typeface="Calibri"/>
              </a:rPr>
              <a:t>¡f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($Amount=100)</a:t>
            </a:r>
            <a:endParaRPr sz="1200">
              <a:latin typeface="Calibri"/>
              <a:cs typeface="Calibri"/>
            </a:endParaRPr>
          </a:p>
          <a:p>
            <a:pPr marL="107950" marR="479425">
              <a:lnSpc>
                <a:spcPct val="101699"/>
              </a:lnSpc>
            </a:pPr>
            <a:r>
              <a:rPr dirty="0" sz="1200" spc="-5">
                <a:latin typeface="Calibri"/>
                <a:cs typeface="Calibri"/>
              </a:rPr>
              <a:t>echo</a:t>
            </a:r>
            <a:r>
              <a:rPr dirty="0" sz="1200" spc="-5">
                <a:latin typeface="Calibri"/>
                <a:cs typeface="Calibri"/>
              </a:rPr>
              <a:t> “Start</a:t>
            </a:r>
            <a:r>
              <a:rPr dirty="0" sz="1200" spc="-5">
                <a:latin typeface="Calibri"/>
                <a:cs typeface="Calibri"/>
              </a:rPr>
              <a:t> calculation”;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Calculatetax();</a:t>
            </a:r>
            <a:endParaRPr sz="1200">
              <a:latin typeface="Calibri"/>
              <a:cs typeface="Calibri"/>
            </a:endParaRPr>
          </a:p>
          <a:p>
            <a:pPr marL="107950" marR="1481455">
              <a:lnSpc>
                <a:spcPct val="101699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else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</a:t>
            </a:r>
            <a:r>
              <a:rPr dirty="0" sz="1200" spc="-10">
                <a:latin typeface="Calibri"/>
                <a:cs typeface="Calibri"/>
              </a:rPr>
              <a:t>x</a:t>
            </a:r>
            <a:r>
              <a:rPr dirty="0" sz="1200" spc="-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10">
                <a:latin typeface="Calibri"/>
                <a:cs typeface="Calibri"/>
              </a:rPr>
              <a:t>()</a:t>
            </a:r>
            <a:r>
              <a:rPr dirty="0" sz="1200" spc="-5">
                <a:latin typeface="Calibri"/>
                <a:cs typeface="Calibri"/>
              </a:rPr>
              <a:t>;</a:t>
            </a:r>
            <a:r>
              <a:rPr dirty="0" sz="1200" spc="-10">
                <a:latin typeface="Calibri"/>
                <a:cs typeface="Calibri"/>
              </a:rPr>
              <a:t>?</a:t>
            </a:r>
            <a:r>
              <a:rPr dirty="0" sz="1200" spc="-5">
                <a:latin typeface="Calibri"/>
                <a:cs typeface="Calibri"/>
              </a:rPr>
              <a:t>&gt;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6613" y="900180"/>
            <a:ext cx="953135" cy="394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&lt;?php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$Amount=100;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9311" y="1292352"/>
            <a:ext cx="1198880" cy="18605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380"/>
              </a:lnSpc>
            </a:pPr>
            <a:r>
              <a:rPr dirty="0" sz="1200">
                <a:latin typeface="Calibri"/>
                <a:cs typeface="Calibri"/>
              </a:rPr>
              <a:t>¡f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($Amount==100)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7333" y="1272035"/>
            <a:ext cx="1143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(Change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logic)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26610" y="1457963"/>
            <a:ext cx="1533525" cy="7677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echo</a:t>
            </a:r>
            <a:r>
              <a:rPr dirty="0" sz="1200" spc="-5">
                <a:latin typeface="Calibri"/>
                <a:cs typeface="Calibri"/>
              </a:rPr>
              <a:t> “Start</a:t>
            </a:r>
            <a:r>
              <a:rPr dirty="0" sz="1200" spc="-5">
                <a:latin typeface="Calibri"/>
                <a:cs typeface="Calibri"/>
              </a:rPr>
              <a:t> calculation”;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Calculatetax();</a:t>
            </a:r>
            <a:endParaRPr sz="1200">
              <a:latin typeface="Calibri"/>
              <a:cs typeface="Calibri"/>
            </a:endParaRPr>
          </a:p>
          <a:p>
            <a:pPr marL="12700" marR="1007110">
              <a:lnSpc>
                <a:spcPct val="101699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else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</a:t>
            </a:r>
            <a:r>
              <a:rPr dirty="0" sz="1200" spc="-10">
                <a:latin typeface="Calibri"/>
                <a:cs typeface="Calibri"/>
              </a:rPr>
              <a:t>x</a:t>
            </a:r>
            <a:r>
              <a:rPr dirty="0" sz="1200" spc="-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10">
                <a:latin typeface="Calibri"/>
                <a:cs typeface="Calibri"/>
              </a:rPr>
              <a:t>()</a:t>
            </a:r>
            <a:r>
              <a:rPr dirty="0" sz="1200" spc="-5">
                <a:latin typeface="Calibri"/>
                <a:cs typeface="Calibri"/>
              </a:rPr>
              <a:t>;</a:t>
            </a:r>
            <a:r>
              <a:rPr dirty="0" sz="1200" spc="-10">
                <a:latin typeface="Calibri"/>
                <a:cs typeface="Calibri"/>
              </a:rPr>
              <a:t>?</a:t>
            </a:r>
            <a:r>
              <a:rPr dirty="0" sz="1200" spc="-5">
                <a:latin typeface="Calibri"/>
                <a:cs typeface="Calibri"/>
              </a:rPr>
              <a:t>&gt;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21964" y="914399"/>
            <a:ext cx="2837815" cy="1315720"/>
          </a:xfrm>
          <a:custGeom>
            <a:avLst/>
            <a:gdLst/>
            <a:ahLst/>
            <a:cxnLst/>
            <a:rect l="l" t="t" r="r" b="b"/>
            <a:pathLst>
              <a:path w="2837815" h="1315720">
                <a:moveTo>
                  <a:pt x="2837688" y="0"/>
                </a:moveTo>
                <a:lnTo>
                  <a:pt x="2831592" y="0"/>
                </a:lnTo>
                <a:lnTo>
                  <a:pt x="0" y="0"/>
                </a:lnTo>
                <a:lnTo>
                  <a:pt x="0" y="6096"/>
                </a:lnTo>
                <a:lnTo>
                  <a:pt x="2831592" y="6096"/>
                </a:lnTo>
                <a:lnTo>
                  <a:pt x="2831592" y="1309116"/>
                </a:lnTo>
                <a:lnTo>
                  <a:pt x="0" y="1309116"/>
                </a:lnTo>
                <a:lnTo>
                  <a:pt x="0" y="1315212"/>
                </a:lnTo>
                <a:lnTo>
                  <a:pt x="2831592" y="1315212"/>
                </a:lnTo>
                <a:lnTo>
                  <a:pt x="2837688" y="1315212"/>
                </a:lnTo>
                <a:lnTo>
                  <a:pt x="2837688" y="1309116"/>
                </a:lnTo>
                <a:lnTo>
                  <a:pt x="2837688" y="6096"/>
                </a:lnTo>
                <a:lnTo>
                  <a:pt x="2837688" y="0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01699" y="2490637"/>
            <a:ext cx="5970270" cy="176847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N.</a:t>
            </a:r>
            <a:r>
              <a:rPr dirty="0" sz="1300" spc="2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refers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deviation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requirement.</a:t>
            </a:r>
            <a:r>
              <a:rPr dirty="0" sz="1200" spc="-5">
                <a:latin typeface="Calibri"/>
                <a:cs typeface="Calibri"/>
              </a:rPr>
              <a:t> Mostly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found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shipped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site.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departure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characteristic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-5">
                <a:latin typeface="Calibri"/>
                <a:cs typeface="Calibri"/>
              </a:rPr>
              <a:t> value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satisfying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its </a:t>
            </a:r>
            <a:r>
              <a:rPr dirty="0" sz="1200" spc="-5">
                <a:latin typeface="Calibri"/>
                <a:cs typeface="Calibri"/>
              </a:rPr>
              <a:t> normal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usage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O.</a:t>
            </a:r>
            <a:r>
              <a:rPr dirty="0" sz="1300" spc="254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Let’s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assume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solution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online</a:t>
            </a:r>
            <a:r>
              <a:rPr dirty="0" sz="1200" spc="-5">
                <a:latin typeface="Calibri"/>
                <a:cs typeface="Calibri"/>
              </a:rPr>
              <a:t> payments.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table</a:t>
            </a:r>
            <a:r>
              <a:rPr dirty="0" sz="1200" spc="-5">
                <a:latin typeface="Calibri"/>
                <a:cs typeface="Calibri"/>
              </a:rPr>
              <a:t> would</a:t>
            </a:r>
            <a:r>
              <a:rPr dirty="0" sz="1200" spc="-5">
                <a:latin typeface="Calibri"/>
                <a:cs typeface="Calibri"/>
              </a:rPr>
              <a:t> explain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</a:t>
            </a:r>
            <a:r>
              <a:rPr dirty="0" sz="1200" spc="-5">
                <a:latin typeface="Calibri"/>
                <a:cs typeface="Calibri"/>
              </a:rPr>
              <a:t> vs.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1197863" y="4373880"/>
          <a:ext cx="5379720" cy="806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1930"/>
                <a:gridCol w="2628899"/>
              </a:tblGrid>
              <a:tr h="236219">
                <a:tc>
                  <a:txBody>
                    <a:bodyPr/>
                    <a:lstStyle/>
                    <a:p>
                      <a:pPr marL="107950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Expectations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Software</a:t>
                      </a:r>
                      <a:r>
                        <a:rPr dirty="0" sz="12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Defect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 marL="10795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software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allow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make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online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payments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using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debit/credit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option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selecting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debit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 marR="414020">
                        <a:lnSpc>
                          <a:spcPct val="101699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making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payments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missing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in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production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Software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901699" y="5444270"/>
            <a:ext cx="5970270" cy="276923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P.</a:t>
            </a:r>
            <a:r>
              <a:rPr dirty="0" sz="1300" spc="16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Bug?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Bugs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found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shipped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production.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Famously</a:t>
            </a:r>
            <a:r>
              <a:rPr dirty="0" u="heavy" sz="12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dirty="0" u="heavy" sz="12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defects </a:t>
            </a:r>
            <a:r>
              <a:rPr dirty="0" sz="1200" spc="-254" b="1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accepted</a:t>
            </a:r>
            <a:r>
              <a:rPr dirty="0" u="heavy" sz="1200" spc="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by</a:t>
            </a:r>
            <a:r>
              <a:rPr dirty="0" u="heavy" sz="1200" spc="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developers</a:t>
            </a:r>
            <a:r>
              <a:rPr dirty="0" u="heavy" sz="12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are</a:t>
            </a:r>
            <a:r>
              <a:rPr dirty="0" u="heavy" sz="12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bugs</a:t>
            </a:r>
            <a:r>
              <a:rPr dirty="0" sz="1200" spc="2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shipped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bugs.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ugly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57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nothing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Bug</a:t>
            </a:r>
            <a:r>
              <a:rPr dirty="0" u="heavy" sz="1200" spc="9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Free</a:t>
            </a:r>
            <a:r>
              <a:rPr dirty="0" u="heavy" sz="1200" spc="9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bugs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mistakes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either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program's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operating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programs.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Bug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rarely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traceable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Compiler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nearest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place.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69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Q.</a:t>
            </a:r>
            <a:r>
              <a:rPr dirty="0" sz="1300" spc="24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Bug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July</a:t>
            </a:r>
            <a:r>
              <a:rPr dirty="0" sz="1200">
                <a:latin typeface="Calibri"/>
                <a:cs typeface="Calibri"/>
              </a:rPr>
              <a:t> 28,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1962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--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Mariner</a:t>
            </a:r>
            <a:r>
              <a:rPr dirty="0" sz="1200" spc="-5">
                <a:latin typeface="Calibri"/>
                <a:cs typeface="Calibri"/>
              </a:rPr>
              <a:t> I</a:t>
            </a:r>
            <a:r>
              <a:rPr dirty="0" sz="1200" spc="-5">
                <a:latin typeface="Calibri"/>
                <a:cs typeface="Calibri"/>
              </a:rPr>
              <a:t> space</a:t>
            </a:r>
            <a:r>
              <a:rPr dirty="0" sz="1200" spc="-5">
                <a:latin typeface="Calibri"/>
                <a:cs typeface="Calibri"/>
              </a:rPr>
              <a:t> probe.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bug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flight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Mariner</a:t>
            </a:r>
            <a:r>
              <a:rPr dirty="0" sz="1200" spc="-5">
                <a:latin typeface="Calibri"/>
                <a:cs typeface="Calibri"/>
              </a:rPr>
              <a:t> 1</a:t>
            </a:r>
            <a:r>
              <a:rPr dirty="0" sz="1200" spc="-5">
                <a:latin typeface="Calibri"/>
                <a:cs typeface="Calibri"/>
              </a:rPr>
              <a:t> causes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rocket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divert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path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launch.</a:t>
            </a:r>
            <a:r>
              <a:rPr dirty="0" sz="1200" spc="-5">
                <a:latin typeface="Calibri"/>
                <a:cs typeface="Calibri"/>
              </a:rPr>
              <a:t> Mission</a:t>
            </a:r>
            <a:r>
              <a:rPr dirty="0" sz="1200" spc="-5">
                <a:latin typeface="Calibri"/>
                <a:cs typeface="Calibri"/>
              </a:rPr>
              <a:t> control</a:t>
            </a:r>
            <a:r>
              <a:rPr dirty="0" sz="1200" spc="-5">
                <a:latin typeface="Calibri"/>
                <a:cs typeface="Calibri"/>
              </a:rPr>
              <a:t> destroys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rocket</a:t>
            </a:r>
            <a:r>
              <a:rPr dirty="0" sz="1200" spc="-5">
                <a:latin typeface="Calibri"/>
                <a:cs typeface="Calibri"/>
              </a:rPr>
              <a:t> over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Atlantic</a:t>
            </a:r>
            <a:r>
              <a:rPr dirty="0" sz="1200" spc="-5">
                <a:latin typeface="Calibri"/>
                <a:cs typeface="Calibri"/>
              </a:rPr>
              <a:t> Ocean.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investigation</a:t>
            </a:r>
            <a:r>
              <a:rPr dirty="0" sz="1200" spc="-5">
                <a:latin typeface="Calibri"/>
                <a:cs typeface="Calibri"/>
              </a:rPr>
              <a:t> into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accident</a:t>
            </a:r>
            <a:r>
              <a:rPr dirty="0" sz="1200" spc="-5">
                <a:latin typeface="Calibri"/>
                <a:cs typeface="Calibri"/>
              </a:rPr>
              <a:t> discovers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formula</a:t>
            </a:r>
            <a:r>
              <a:rPr dirty="0" sz="1200" spc="-5">
                <a:latin typeface="Calibri"/>
                <a:cs typeface="Calibri"/>
              </a:rPr>
              <a:t> written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paper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pencil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improperly</a:t>
            </a:r>
            <a:r>
              <a:rPr dirty="0" sz="1200" spc="-5">
                <a:latin typeface="Calibri"/>
                <a:cs typeface="Calibri"/>
              </a:rPr>
              <a:t> transcribed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into</a:t>
            </a:r>
            <a:r>
              <a:rPr dirty="0" sz="1200" spc="-5">
                <a:latin typeface="Calibri"/>
                <a:cs typeface="Calibri"/>
              </a:rPr>
              <a:t> computer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code,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computer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miscalculate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rocket's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trajectory.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6146" y="4486150"/>
            <a:ext cx="1960880" cy="424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9200"/>
              </a:lnSpc>
              <a:spcBef>
                <a:spcPts val="100"/>
              </a:spcBef>
            </a:pPr>
            <a:r>
              <a:rPr dirty="0" sz="1200" spc="-5" b="1" i="1">
                <a:latin typeface="Calibri"/>
                <a:cs typeface="Calibri"/>
              </a:rPr>
              <a:t>Due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to</a:t>
            </a:r>
            <a:r>
              <a:rPr dirty="0" sz="1200" b="1" i="1">
                <a:latin typeface="Calibri"/>
                <a:cs typeface="Calibri"/>
              </a:rPr>
              <a:t> wrong</a:t>
            </a:r>
            <a:r>
              <a:rPr dirty="0" sz="1200" b="1" i="1">
                <a:latin typeface="Calibri"/>
                <a:cs typeface="Calibri"/>
              </a:rPr>
              <a:t> sign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there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is 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deviation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from</a:t>
            </a:r>
            <a:r>
              <a:rPr dirty="0" sz="1200" spc="-5" b="1" i="1">
                <a:latin typeface="Calibri"/>
                <a:cs typeface="Calibri"/>
              </a:rPr>
              <a:t> expected</a:t>
            </a:r>
            <a:r>
              <a:rPr dirty="0" sz="1200" spc="-5" b="1" i="1">
                <a:latin typeface="Calibri"/>
                <a:cs typeface="Calibri"/>
              </a:rPr>
              <a:t> result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873674"/>
            <a:ext cx="5970270" cy="104711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R.</a:t>
            </a:r>
            <a:r>
              <a:rPr dirty="0" sz="1300" spc="114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Fault?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incorrect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step,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computer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fault.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fundamental</a:t>
            </a:r>
            <a:r>
              <a:rPr dirty="0" sz="1200" spc="-5">
                <a:latin typeface="Calibri"/>
                <a:cs typeface="Calibri"/>
              </a:rPr>
              <a:t> condition</a:t>
            </a:r>
            <a:r>
              <a:rPr dirty="0" sz="1200" spc="-5">
                <a:latin typeface="Calibri"/>
                <a:cs typeface="Calibri"/>
              </a:rPr>
              <a:t> within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causes</a:t>
            </a:r>
            <a:r>
              <a:rPr dirty="0" sz="1200" spc="-5">
                <a:latin typeface="Calibri"/>
                <a:cs typeface="Calibri"/>
              </a:rPr>
              <a:t> certain</a:t>
            </a:r>
            <a:r>
              <a:rPr dirty="0" sz="1200" spc="-5">
                <a:latin typeface="Calibri"/>
                <a:cs typeface="Calibri"/>
              </a:rPr>
              <a:t> failure(s)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occur.</a:t>
            </a:r>
            <a:r>
              <a:rPr dirty="0" sz="1200" spc="-5">
                <a:latin typeface="Calibri"/>
                <a:cs typeface="Calibri"/>
              </a:rPr>
              <a:t> Faults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errors.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simple</a:t>
            </a:r>
            <a:r>
              <a:rPr dirty="0" sz="1200" spc="-5">
                <a:latin typeface="Calibri"/>
                <a:cs typeface="Calibri"/>
              </a:rPr>
              <a:t> terms,</a:t>
            </a:r>
            <a:r>
              <a:rPr dirty="0" sz="1200" spc="-5">
                <a:latin typeface="Calibri"/>
                <a:cs typeface="Calibri"/>
              </a:rPr>
              <a:t> Fault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incorrect</a:t>
            </a:r>
            <a:r>
              <a:rPr dirty="0" sz="1200" spc="-5">
                <a:latin typeface="Calibri"/>
                <a:cs typeface="Calibri"/>
              </a:rPr>
              <a:t> step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unanticipated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arises.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99" y="2905286"/>
            <a:ext cx="5969635" cy="6432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S.</a:t>
            </a:r>
            <a:r>
              <a:rPr dirty="0" sz="1300" spc="229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Fault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Let’s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assume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developer</a:t>
            </a:r>
            <a:r>
              <a:rPr dirty="0" sz="1200" spc="-5">
                <a:latin typeface="Calibri"/>
                <a:cs typeface="Calibri"/>
              </a:rPr>
              <a:t> writes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1600" y="3663696"/>
            <a:ext cx="5504815" cy="73660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#include&lt;stdio.h&gt;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()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value1,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value2,</a:t>
            </a:r>
            <a:r>
              <a:rPr dirty="0" sz="1100" spc="-5">
                <a:latin typeface="Calibri"/>
                <a:cs typeface="Calibri"/>
              </a:rPr>
              <a:t> ans;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1600" y="4399788"/>
            <a:ext cx="2940050" cy="36893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Value1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5;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value2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3;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53311" y="4768596"/>
            <a:ext cx="2958465" cy="184785"/>
          </a:xfrm>
          <a:custGeom>
            <a:avLst/>
            <a:gdLst/>
            <a:ahLst/>
            <a:cxnLst/>
            <a:rect l="l" t="t" r="r" b="b"/>
            <a:pathLst>
              <a:path w="2958465" h="184785">
                <a:moveTo>
                  <a:pt x="2958083" y="0"/>
                </a:moveTo>
                <a:lnTo>
                  <a:pt x="0" y="0"/>
                </a:lnTo>
                <a:lnTo>
                  <a:pt x="0" y="184403"/>
                </a:lnTo>
                <a:lnTo>
                  <a:pt x="2958083" y="184403"/>
                </a:lnTo>
                <a:lnTo>
                  <a:pt x="295808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371600" y="4768596"/>
            <a:ext cx="1204595" cy="17081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ans=</a:t>
            </a:r>
            <a:r>
              <a:rPr dirty="0" sz="1100" spc="-5">
                <a:latin typeface="Calibri"/>
                <a:cs typeface="Calibri"/>
              </a:rPr>
              <a:t> value1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-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value2;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1371600" y="4939284"/>
            <a:ext cx="2940050" cy="56578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50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dirty="0" sz="1100" spc="-5">
                <a:latin typeface="Calibri"/>
                <a:cs typeface="Calibri"/>
              </a:rPr>
              <a:t>printf(”The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addition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5</a:t>
            </a:r>
            <a:r>
              <a:rPr dirty="0" sz="1100">
                <a:latin typeface="Calibri"/>
                <a:cs typeface="Calibri"/>
              </a:rPr>
              <a:t> +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5">
                <a:latin typeface="Calibri"/>
                <a:cs typeface="Calibri"/>
              </a:rPr>
              <a:t> %d.”,</a:t>
            </a:r>
            <a:r>
              <a:rPr dirty="0" sz="1100" spc="-5">
                <a:latin typeface="Calibri"/>
                <a:cs typeface="Calibri"/>
              </a:rPr>
              <a:t> ans);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dirty="0" sz="1100">
                <a:latin typeface="Calibri"/>
                <a:cs typeface="Calibri"/>
              </a:rPr>
              <a:t>return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0;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}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1699" y="5567714"/>
            <a:ext cx="5970270" cy="176466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T.</a:t>
            </a:r>
            <a:r>
              <a:rPr dirty="0" sz="1300" spc="2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Failure?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0"/>
              </a:spcBef>
            </a:pP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fault;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inability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</a:pPr>
            <a:r>
              <a:rPr dirty="0" sz="1200" spc="-5">
                <a:latin typeface="Calibri"/>
                <a:cs typeface="Calibri"/>
              </a:rPr>
              <a:t>program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behave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expected</a:t>
            </a:r>
            <a:r>
              <a:rPr dirty="0" sz="1200" spc="-5">
                <a:latin typeface="Calibri"/>
                <a:cs typeface="Calibri"/>
              </a:rPr>
              <a:t> within</a:t>
            </a:r>
            <a:r>
              <a:rPr dirty="0" sz="1200" spc="-5">
                <a:latin typeface="Calibri"/>
                <a:cs typeface="Calibri"/>
              </a:rPr>
              <a:t> given</a:t>
            </a:r>
            <a:r>
              <a:rPr dirty="0" sz="1200" spc="-5">
                <a:latin typeface="Calibri"/>
                <a:cs typeface="Calibri"/>
              </a:rPr>
              <a:t> performance</a:t>
            </a:r>
            <a:r>
              <a:rPr dirty="0" sz="1200" spc="-5">
                <a:latin typeface="Calibri"/>
                <a:cs typeface="Calibri"/>
              </a:rPr>
              <a:t> requirement.</a:t>
            </a:r>
            <a:r>
              <a:rPr dirty="0" sz="1200" spc="-5">
                <a:latin typeface="Calibri"/>
                <a:cs typeface="Calibri"/>
              </a:rPr>
              <a:t> According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Laprie</a:t>
            </a:r>
            <a:r>
              <a:rPr dirty="0" sz="1200" spc="-5">
                <a:latin typeface="Calibri"/>
                <a:cs typeface="Calibri"/>
              </a:rPr>
              <a:t> “a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failure</a:t>
            </a:r>
            <a:r>
              <a:rPr dirty="0" sz="1200" spc="-5">
                <a:latin typeface="Calibri"/>
                <a:cs typeface="Calibri"/>
              </a:rPr>
              <a:t> occurs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</a:t>
            </a:r>
            <a:r>
              <a:rPr dirty="0" sz="1200" spc="-5">
                <a:latin typeface="Calibri"/>
                <a:cs typeface="Calibri"/>
              </a:rPr>
              <a:t> service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longer</a:t>
            </a:r>
            <a:r>
              <a:rPr dirty="0" sz="1200" spc="-5">
                <a:latin typeface="Calibri"/>
                <a:cs typeface="Calibri"/>
              </a:rPr>
              <a:t> complies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latter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agreed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description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system's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and/or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service”.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fault,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Failure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3311" y="7347204"/>
            <a:ext cx="5523230" cy="128778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#include&lt;stdio.h&gt;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()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17780" marR="4196080">
              <a:lnSpc>
                <a:spcPts val="1450"/>
              </a:lnSpc>
              <a:spcBef>
                <a:spcPts val="60"/>
              </a:spcBef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5">
                <a:latin typeface="Calibri"/>
                <a:cs typeface="Calibri"/>
              </a:rPr>
              <a:t> value1,</a:t>
            </a:r>
            <a:r>
              <a:rPr dirty="0" sz="1100" spc="-5">
                <a:latin typeface="Calibri"/>
                <a:cs typeface="Calibri"/>
              </a:rPr>
              <a:t> value2,</a:t>
            </a:r>
            <a:r>
              <a:rPr dirty="0" sz="1100" spc="-5">
                <a:latin typeface="Calibri"/>
                <a:cs typeface="Calibri"/>
              </a:rPr>
              <a:t> ans;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Value1</a:t>
            </a:r>
            <a:r>
              <a:rPr dirty="0" sz="1100">
                <a:latin typeface="Calibri"/>
                <a:cs typeface="Calibri"/>
              </a:rPr>
              <a:t> =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5;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65"/>
              </a:spcBef>
            </a:pPr>
            <a:r>
              <a:rPr dirty="0" sz="1100">
                <a:latin typeface="Calibri"/>
                <a:cs typeface="Calibri"/>
              </a:rPr>
              <a:t>value2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3;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5"/>
              </a:spcBef>
            </a:pPr>
            <a:r>
              <a:rPr dirty="0" sz="1100" spc="-5">
                <a:latin typeface="Calibri"/>
                <a:cs typeface="Calibri"/>
              </a:rPr>
              <a:t>ans=</a:t>
            </a:r>
            <a:r>
              <a:rPr dirty="0" sz="1100" spc="-5">
                <a:latin typeface="Calibri"/>
                <a:cs typeface="Calibri"/>
              </a:rPr>
              <a:t> value1</a:t>
            </a:r>
            <a:r>
              <a:rPr dirty="0" sz="1100">
                <a:latin typeface="Calibri"/>
                <a:cs typeface="Calibri"/>
              </a:rPr>
              <a:t> -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value2;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3311" y="914400"/>
            <a:ext cx="5523230" cy="551815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printf(”The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addition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5</a:t>
            </a:r>
            <a:r>
              <a:rPr dirty="0" sz="1100">
                <a:latin typeface="Calibri"/>
                <a:cs typeface="Calibri"/>
              </a:rPr>
              <a:t> +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3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-5">
                <a:latin typeface="Calibri"/>
                <a:cs typeface="Calibri"/>
              </a:rPr>
              <a:t> %d.”,</a:t>
            </a:r>
            <a:r>
              <a:rPr dirty="0" sz="1100" spc="-5">
                <a:latin typeface="Calibri"/>
                <a:cs typeface="Calibri"/>
              </a:rPr>
              <a:t> ans);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return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0;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}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8" y="1848107"/>
            <a:ext cx="597027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Calibri"/>
                <a:cs typeface="Calibri"/>
              </a:rPr>
              <a:t>Fault: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wrong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sign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deviation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9200"/>
              </a:lnSpc>
              <a:spcBef>
                <a:spcPts val="815"/>
              </a:spcBef>
            </a:pPr>
            <a:r>
              <a:rPr dirty="0" sz="1200" spc="-5" b="1" i="1">
                <a:latin typeface="Calibri"/>
                <a:cs typeface="Calibri"/>
              </a:rPr>
              <a:t>Failure:</a:t>
            </a:r>
            <a:r>
              <a:rPr dirty="0" sz="1200" spc="22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output.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Instead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adding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subtracting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99" y="3542197"/>
            <a:ext cx="5970905" cy="518350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V.</a:t>
            </a:r>
            <a:r>
              <a:rPr dirty="0" sz="1300" spc="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Prevention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Recurring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costly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mere</a:t>
            </a:r>
            <a:r>
              <a:rPr dirty="0" sz="1200" spc="-5">
                <a:latin typeface="Calibri"/>
                <a:cs typeface="Calibri"/>
              </a:rPr>
              <a:t> wastage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time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budget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-5">
                <a:latin typeface="Calibri"/>
                <a:cs typeface="Calibri"/>
              </a:rPr>
              <a:t> hand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challenge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lies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minimizing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number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strategy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 spc="-5">
                <a:latin typeface="Calibri"/>
                <a:cs typeface="Calibri"/>
              </a:rPr>
              <a:t> root</a:t>
            </a:r>
            <a:r>
              <a:rPr dirty="0" sz="1200" spc="-5">
                <a:latin typeface="Calibri"/>
                <a:cs typeface="Calibri"/>
              </a:rPr>
              <a:t> causes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prevent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recurring.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endParaRPr sz="1200">
              <a:latin typeface="Calibri"/>
              <a:cs typeface="Calibri"/>
            </a:endParaRPr>
          </a:p>
          <a:p>
            <a:pPr algn="just" marL="12700" marR="3662679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any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project.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introducing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help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improve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  <a:p>
            <a:pPr algn="just" marL="12700" marR="3663315">
              <a:lnSpc>
                <a:spcPct val="109600"/>
              </a:lnSpc>
              <a:spcBef>
                <a:spcPts val="810"/>
              </a:spcBef>
            </a:pP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macro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classified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filtered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depicted</a:t>
            </a:r>
            <a:r>
              <a:rPr dirty="0" sz="1200" spc="-5">
                <a:latin typeface="Calibri"/>
                <a:cs typeface="Calibri"/>
              </a:rPr>
              <a:t> in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figure.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still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bug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i.e.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99.99%</a:t>
            </a:r>
            <a:r>
              <a:rPr dirty="0" sz="1200">
                <a:latin typeface="Calibri"/>
                <a:cs typeface="Calibri"/>
              </a:rPr>
              <a:t> does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W.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Detection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Reduction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Detection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Reduction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minimize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real</a:t>
            </a:r>
            <a:r>
              <a:rPr dirty="0" sz="1200" spc="-5">
                <a:latin typeface="Calibri"/>
                <a:cs typeface="Calibri"/>
              </a:rPr>
              <a:t> scenario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very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unrealistic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expect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project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0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bug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count</a:t>
            </a:r>
            <a:r>
              <a:rPr dirty="0" sz="1200" spc="-5">
                <a:latin typeface="Calibri"/>
                <a:cs typeface="Calibri"/>
              </a:rPr>
              <a:t>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reduction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directly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competing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injection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(Humphrey,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1995).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unrealistic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100%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accidental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injections.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97102" y="4496629"/>
            <a:ext cx="3316693" cy="264400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2352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Therefore,</a:t>
            </a:r>
            <a:r>
              <a:rPr dirty="0" sz="1200" spc="-5">
                <a:latin typeface="Calibri"/>
                <a:cs typeface="Calibri"/>
              </a:rPr>
              <a:t> we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effective</a:t>
            </a:r>
            <a:r>
              <a:rPr dirty="0" sz="1200" spc="-5">
                <a:latin typeface="Calibri"/>
                <a:cs typeface="Calibri"/>
              </a:rPr>
              <a:t> techniques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many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injected</a:t>
            </a:r>
            <a:r>
              <a:rPr dirty="0" sz="1200" spc="-5">
                <a:latin typeface="Calibri"/>
                <a:cs typeface="Calibri"/>
              </a:rPr>
              <a:t> faults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possible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constraints.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X.</a:t>
            </a:r>
            <a:r>
              <a:rPr dirty="0" sz="1300" spc="17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Removal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or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Containment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produced</a:t>
            </a:r>
            <a:r>
              <a:rPr dirty="0" sz="1200" spc="-5">
                <a:latin typeface="Calibri"/>
                <a:cs typeface="Calibri"/>
              </a:rPr>
              <a:t> under</a:t>
            </a:r>
            <a:r>
              <a:rPr dirty="0" sz="1200" spc="-5">
                <a:latin typeface="Calibri"/>
                <a:cs typeface="Calibri"/>
              </a:rPr>
              <a:t> rare</a:t>
            </a:r>
            <a:r>
              <a:rPr dirty="0" sz="1200" spc="-5">
                <a:latin typeface="Calibri"/>
                <a:cs typeface="Calibri"/>
              </a:rPr>
              <a:t> conditions.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aims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passing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>
                <a:latin typeface="Calibri"/>
                <a:cs typeface="Calibri"/>
              </a:rPr>
              <a:t> from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another.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large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size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highly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systems,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techniques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faults,</a:t>
            </a:r>
            <a:r>
              <a:rPr dirty="0" sz="1200">
                <a:latin typeface="Calibri"/>
                <a:cs typeface="Calibri"/>
              </a:rPr>
              <a:t> though,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low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enough.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remaining</a:t>
            </a:r>
            <a:r>
              <a:rPr dirty="0" sz="1200" spc="-5">
                <a:latin typeface="Calibri"/>
                <a:cs typeface="Calibri"/>
              </a:rPr>
              <a:t> faults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triggered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rare</a:t>
            </a:r>
            <a:r>
              <a:rPr dirty="0" sz="1200" spc="-5">
                <a:latin typeface="Calibri"/>
                <a:cs typeface="Calibri"/>
              </a:rPr>
              <a:t> conditions.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</a:t>
            </a:r>
            <a:r>
              <a:rPr dirty="0" sz="1200" spc="-5">
                <a:latin typeface="Calibri"/>
                <a:cs typeface="Calibri"/>
              </a:rPr>
              <a:t> failures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breaking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causal</a:t>
            </a:r>
            <a:r>
              <a:rPr dirty="0" sz="1200" spc="-5">
                <a:latin typeface="Calibri"/>
                <a:cs typeface="Calibri"/>
              </a:rPr>
              <a:t> relations</a:t>
            </a:r>
            <a:r>
              <a:rPr dirty="0" sz="1200" spc="-5">
                <a:latin typeface="Calibri"/>
                <a:cs typeface="Calibri"/>
              </a:rPr>
              <a:t> between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“tolerating”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failures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3938818"/>
            <a:ext cx="5970905" cy="434784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70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02: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Cost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Quality</a:t>
            </a:r>
            <a:endParaRPr sz="1600">
              <a:latin typeface="Calibri"/>
              <a:cs typeface="Calibri"/>
            </a:endParaRPr>
          </a:p>
          <a:p>
            <a:pPr algn="just" marL="12700" marR="5080">
              <a:lnSpc>
                <a:spcPct val="10990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always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difficult.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application,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term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perception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</a:t>
            </a:r>
            <a:r>
              <a:rPr dirty="0" sz="1200" spc="-5">
                <a:latin typeface="Calibri"/>
                <a:cs typeface="Calibri"/>
              </a:rPr>
              <a:t> among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developer,</a:t>
            </a:r>
            <a:r>
              <a:rPr dirty="0" sz="1200" spc="-5">
                <a:latin typeface="Calibri"/>
                <a:cs typeface="Calibri"/>
              </a:rPr>
              <a:t> users,</a:t>
            </a:r>
            <a:r>
              <a:rPr dirty="0" sz="1200" spc="-5">
                <a:latin typeface="Calibri"/>
                <a:cs typeface="Calibri"/>
              </a:rPr>
              <a:t> clients,</a:t>
            </a:r>
            <a:r>
              <a:rPr dirty="0" sz="1200" spc="-5">
                <a:latin typeface="Calibri"/>
                <a:cs typeface="Calibri"/>
              </a:rPr>
              <a:t> managers,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engineers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stakeholders.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often</a:t>
            </a:r>
            <a:r>
              <a:rPr dirty="0" sz="1200" spc="-5">
                <a:latin typeface="Calibri"/>
                <a:cs typeface="Calibri"/>
              </a:rPr>
              <a:t> becomes</a:t>
            </a:r>
            <a:r>
              <a:rPr dirty="0" sz="1200" spc="-5">
                <a:latin typeface="Calibri"/>
                <a:cs typeface="Calibri"/>
              </a:rPr>
              <a:t> even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complicated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depends</a:t>
            </a:r>
            <a:r>
              <a:rPr dirty="0" sz="1200" spc="-5">
                <a:latin typeface="Calibri"/>
                <a:cs typeface="Calibri"/>
              </a:rPr>
              <a:t> upon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circumstances/environment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used.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Literature</a:t>
            </a:r>
            <a:r>
              <a:rPr dirty="0" sz="1200" spc="-5">
                <a:latin typeface="Calibri"/>
                <a:cs typeface="Calibri"/>
              </a:rPr>
              <a:t> reveals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highest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rate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history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resulting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millions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dollars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A.</a:t>
            </a:r>
            <a:r>
              <a:rPr dirty="0" sz="1300" spc="10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Economics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Engineering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20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High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challenges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quality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realize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cope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task: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Everything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user’s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satisfaction</a:t>
            </a:r>
            <a:endParaRPr sz="1200">
              <a:latin typeface="Calibri"/>
              <a:cs typeface="Calibri"/>
            </a:endParaRPr>
          </a:p>
          <a:p>
            <a:pPr marL="469265" marR="6350" indent="-228600">
              <a:lnSpc>
                <a:spcPct val="109200"/>
              </a:lnSpc>
              <a:spcBef>
                <a:spcPts val="1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Satisfaction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dependent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overall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system,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first</a:t>
            </a:r>
            <a:endParaRPr sz="1200">
              <a:latin typeface="Calibri"/>
              <a:cs typeface="Calibri"/>
            </a:endParaRPr>
          </a:p>
          <a:p>
            <a:pPr marL="469265" marR="6350" indent="-228600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comprehended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quality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5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5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defined/determined</a:t>
            </a:r>
            <a:r>
              <a:rPr dirty="0" sz="1200" spc="5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endParaRPr sz="12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145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marL="469265" marR="6350" indent="-228600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only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actualized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49784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6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Low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brings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serious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economic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consequences;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therefore,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better</a:t>
            </a:r>
            <a:r>
              <a:rPr dirty="0" sz="1200" spc="-5">
                <a:latin typeface="Calibri"/>
                <a:cs typeface="Calibri"/>
              </a:rPr>
              <a:t> than-average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tangible</a:t>
            </a:r>
            <a:r>
              <a:rPr dirty="0" sz="1200" spc="-5">
                <a:latin typeface="Calibri"/>
                <a:cs typeface="Calibri"/>
              </a:rPr>
              <a:t> economic</a:t>
            </a:r>
            <a:r>
              <a:rPr dirty="0" sz="1200" spc="-5">
                <a:latin typeface="Calibri"/>
                <a:cs typeface="Calibri"/>
              </a:rPr>
              <a:t> values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>
                <a:latin typeface="Calibri"/>
                <a:cs typeface="Calibri"/>
              </a:rPr>
              <a:t> it.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B.</a:t>
            </a:r>
            <a:r>
              <a:rPr dirty="0" sz="1300" spc="1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Function-Quality-Cost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(FCQ)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20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discussion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financial</a:t>
            </a:r>
            <a:r>
              <a:rPr dirty="0" sz="1200" spc="-5">
                <a:latin typeface="Calibri"/>
                <a:cs typeface="Calibri"/>
              </a:rPr>
              <a:t> ramification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summarized</a:t>
            </a:r>
            <a:r>
              <a:rPr dirty="0" sz="1200" spc="-5">
                <a:latin typeface="Calibri"/>
                <a:cs typeface="Calibri"/>
              </a:rPr>
              <a:t> through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statement:</a:t>
            </a:r>
            <a:endParaRPr sz="1200">
              <a:latin typeface="Calibri"/>
              <a:cs typeface="Calibri"/>
            </a:endParaRPr>
          </a:p>
          <a:p>
            <a:pPr algn="just" marL="12700" indent="76200">
              <a:lnSpc>
                <a:spcPct val="100000"/>
              </a:lnSpc>
              <a:spcBef>
                <a:spcPts val="950"/>
              </a:spcBef>
            </a:pP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most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development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projects,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functionality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quality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QA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precisely)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are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natural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enemies.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790"/>
              </a:spcBef>
            </a:pPr>
            <a:r>
              <a:rPr dirty="0" sz="1200" spc="-5">
                <a:latin typeface="Calibri"/>
                <a:cs typeface="Calibri"/>
              </a:rPr>
              <a:t>Projects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open</a:t>
            </a:r>
            <a:r>
              <a:rPr dirty="0" sz="1200" spc="-5">
                <a:latin typeface="Calibri"/>
                <a:cs typeface="Calibri"/>
              </a:rPr>
              <a:t> budgets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rare,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fixed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functionality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compete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bigger</a:t>
            </a:r>
            <a:r>
              <a:rPr dirty="0" sz="1200" spc="-5">
                <a:latin typeface="Calibri"/>
                <a:cs typeface="Calibri"/>
              </a:rPr>
              <a:t> share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budget.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Quality-Cost</a:t>
            </a:r>
            <a:r>
              <a:rPr dirty="0" sz="1200" spc="-5">
                <a:latin typeface="Calibri"/>
                <a:cs typeface="Calibri"/>
              </a:rPr>
              <a:t> comes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be:</a:t>
            </a:r>
            <a:endParaRPr sz="1200">
              <a:latin typeface="Calibri"/>
              <a:cs typeface="Calibri"/>
            </a:endParaRPr>
          </a:p>
          <a:p>
            <a:pPr marL="455930">
              <a:lnSpc>
                <a:spcPct val="100000"/>
              </a:lnSpc>
              <a:spcBef>
                <a:spcPts val="950"/>
              </a:spcBef>
              <a:tabLst>
                <a:tab pos="845819" algn="l"/>
              </a:tabLst>
            </a:pPr>
            <a:r>
              <a:rPr dirty="0" sz="1200" spc="-5">
                <a:latin typeface="Cambria Math"/>
                <a:cs typeface="Cambria Math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+</a:t>
            </a:r>
            <a:endParaRPr sz="12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200" spc="-5">
                <a:latin typeface="Calibri"/>
                <a:cs typeface="Calibri"/>
              </a:rPr>
              <a:t>Where</a:t>
            </a:r>
            <a:endParaRPr sz="1200">
              <a:latin typeface="Calibri"/>
              <a:cs typeface="Calibri"/>
            </a:endParaRPr>
          </a:p>
          <a:p>
            <a:pPr marL="12700" marR="4245610">
              <a:lnSpc>
                <a:spcPct val="110000"/>
              </a:lnSpc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&amp;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=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investment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</a:t>
            </a:r>
            <a:r>
              <a:rPr dirty="0" sz="1200" spc="-5">
                <a:latin typeface="Calibri"/>
                <a:cs typeface="Calibri"/>
              </a:rPr>
              <a:t> =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Features/Functions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200" spc="-5">
                <a:latin typeface="Calibri"/>
                <a:cs typeface="Calibri"/>
              </a:rPr>
              <a:t>Q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=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09600"/>
              </a:lnSpc>
              <a:spcBef>
                <a:spcPts val="810"/>
              </a:spcBef>
            </a:pP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much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clear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increasing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closed-budget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certainly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decrease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-5">
                <a:latin typeface="Calibri"/>
                <a:cs typeface="Calibri"/>
              </a:rPr>
              <a:t> share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elaborate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concept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clearly.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C.</a:t>
            </a:r>
            <a:r>
              <a:rPr dirty="0" sz="1300" spc="19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Pre-defined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Budget</a:t>
            </a:r>
            <a:endParaRPr sz="1300">
              <a:latin typeface="Calibri"/>
              <a:cs typeface="Calibri"/>
            </a:endParaRPr>
          </a:p>
          <a:p>
            <a:pPr marL="12700" marR="635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Let’s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100,000.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details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97863" y="5967984"/>
          <a:ext cx="5379720" cy="1353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1930"/>
                <a:gridCol w="2628899"/>
              </a:tblGrid>
              <a:tr h="193547">
                <a:tc gridSpan="2">
                  <a:txBody>
                    <a:bodyPr/>
                    <a:lstStyle/>
                    <a:p>
                      <a:pPr algn="ctr" marL="51435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Quality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vs.</a:t>
                      </a:r>
                      <a:r>
                        <a:rPr dirty="0" sz="12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Pre-defined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Budget</a:t>
                      </a:r>
                      <a:r>
                        <a:rPr dirty="0" sz="12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Scenario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2023">
                <a:tc>
                  <a:txBody>
                    <a:bodyPr/>
                    <a:lstStyle/>
                    <a:p>
                      <a:pPr algn="ctr" marL="3810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Budget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PKR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100,000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937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Features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080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746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Cost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per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Feature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143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100,000/4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=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PKR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25,000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3547">
                <a:tc gridSpan="2">
                  <a:txBody>
                    <a:bodyPr/>
                    <a:lstStyle/>
                    <a:p>
                      <a:pPr algn="ctr" marL="49530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Cost</a:t>
                      </a:r>
                      <a:r>
                        <a:rPr dirty="0" sz="12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Breakup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2023">
                <a:tc>
                  <a:txBody>
                    <a:bodyPr/>
                    <a:lstStyle/>
                    <a:p>
                      <a:pPr algn="ctr" marL="3683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Cost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Feature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2705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PKR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80,000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873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Quality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Cost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4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Feature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2069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PKR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20,000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7572248"/>
            <a:ext cx="5970270" cy="1029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8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increased,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budget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maintenance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natural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practical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companies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always</a:t>
            </a:r>
            <a:r>
              <a:rPr dirty="0" sz="1200" spc="-5">
                <a:latin typeface="Calibri"/>
                <a:cs typeface="Calibri"/>
              </a:rPr>
              <a:t> under</a:t>
            </a:r>
            <a:r>
              <a:rPr dirty="0" sz="1200" spc="-5">
                <a:latin typeface="Calibri"/>
                <a:cs typeface="Calibri"/>
              </a:rPr>
              <a:t> pressure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ignoring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</a:t>
            </a:r>
            <a:r>
              <a:rPr dirty="0" sz="1200">
                <a:latin typeface="Calibri"/>
                <a:cs typeface="Calibri"/>
              </a:rPr>
              <a:t> term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damage.</a:t>
            </a:r>
            <a:r>
              <a:rPr dirty="0" sz="1200" spc="-5">
                <a:latin typeface="Calibri"/>
                <a:cs typeface="Calibri"/>
              </a:rPr>
              <a:t> Putting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theoretically,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fixed</a:t>
            </a:r>
            <a:r>
              <a:rPr dirty="0" sz="1200" spc="-5">
                <a:latin typeface="Calibri"/>
                <a:cs typeface="Calibri"/>
              </a:rPr>
              <a:t> priced</a:t>
            </a:r>
            <a:r>
              <a:rPr dirty="0" sz="1200" spc="-5">
                <a:latin typeface="Calibri"/>
                <a:cs typeface="Calibri"/>
              </a:rPr>
              <a:t> budget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project,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decreases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252461" y="8789924"/>
            <a:ext cx="61976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latin typeface="Calibri"/>
                <a:cs typeface="Calibri"/>
              </a:rPr>
              <a:t>Page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|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1695" y="873674"/>
            <a:ext cx="5970905" cy="774700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are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Missing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real-time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quality.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theoretically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practically</a:t>
            </a:r>
            <a:r>
              <a:rPr dirty="0" sz="1200" spc="-5">
                <a:latin typeface="Calibri"/>
                <a:cs typeface="Calibri"/>
              </a:rPr>
              <a:t> true.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money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result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low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probability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5">
                <a:latin typeface="Calibri"/>
                <a:cs typeface="Calibri"/>
              </a:rPr>
              <a:t> save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lot</a:t>
            </a:r>
            <a:r>
              <a:rPr dirty="0" sz="1200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financial</a:t>
            </a:r>
            <a:r>
              <a:rPr dirty="0" sz="1200" spc="-5">
                <a:latin typeface="Calibri"/>
                <a:cs typeface="Calibri"/>
              </a:rPr>
              <a:t> resources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immune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threats.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excellent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Interface</a:t>
            </a:r>
            <a:r>
              <a:rPr dirty="0" sz="1200" spc="-5">
                <a:latin typeface="Calibri"/>
                <a:cs typeface="Calibri"/>
              </a:rPr>
              <a:t> (UI)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firewall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database</a:t>
            </a:r>
            <a:r>
              <a:rPr dirty="0" sz="1200" spc="-5">
                <a:latin typeface="Calibri"/>
                <a:cs typeface="Calibri"/>
              </a:rPr>
              <a:t> security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face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threats.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adding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firewall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Database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secure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than</a:t>
            </a:r>
            <a:r>
              <a:rPr dirty="0" sz="1200" spc="-5">
                <a:latin typeface="Calibri"/>
                <a:cs typeface="Calibri"/>
              </a:rPr>
              <a:t> spending</a:t>
            </a:r>
            <a:r>
              <a:rPr dirty="0" sz="1200" spc="-5">
                <a:latin typeface="Calibri"/>
                <a:cs typeface="Calibri"/>
              </a:rPr>
              <a:t> budget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cosmetic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UI.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of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Missing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massive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talk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about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products,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catastrophe.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occurred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Hackers</a:t>
            </a:r>
            <a:endParaRPr sz="1200">
              <a:latin typeface="Calibri"/>
              <a:cs typeface="Calibri"/>
            </a:endParaRPr>
          </a:p>
          <a:p>
            <a:pPr algn="just" marL="12700" marR="762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access</a:t>
            </a:r>
            <a:r>
              <a:rPr dirty="0" sz="1200" spc="-5">
                <a:latin typeface="Calibri"/>
                <a:cs typeface="Calibri"/>
              </a:rPr>
              <a:t> personal</a:t>
            </a:r>
            <a:r>
              <a:rPr dirty="0" sz="1200" spc="-5">
                <a:latin typeface="Calibri"/>
                <a:cs typeface="Calibri"/>
              </a:rPr>
              <a:t> information</a:t>
            </a:r>
            <a:r>
              <a:rPr dirty="0" sz="1200" spc="-5">
                <a:latin typeface="Calibri"/>
                <a:cs typeface="Calibri"/>
              </a:rPr>
              <a:t> associated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least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half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billion</a:t>
            </a:r>
            <a:r>
              <a:rPr dirty="0" sz="1200" spc="-5">
                <a:latin typeface="Calibri"/>
                <a:cs typeface="Calibri"/>
              </a:rPr>
              <a:t> Yahoo</a:t>
            </a:r>
            <a:r>
              <a:rPr dirty="0" sz="1200" spc="-5">
                <a:latin typeface="Calibri"/>
                <a:cs typeface="Calibri"/>
              </a:rPr>
              <a:t> accounts.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incident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2016</a:t>
            </a:r>
            <a:r>
              <a:rPr dirty="0" sz="1200" spc="-5" b="1">
                <a:latin typeface="Calibri"/>
                <a:cs typeface="Calibri"/>
              </a:rPr>
              <a:t> but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occurred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sometime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in</a:t>
            </a:r>
            <a:r>
              <a:rPr dirty="0" sz="1200" spc="-5" b="1">
                <a:latin typeface="Calibri"/>
                <a:cs typeface="Calibri"/>
              </a:rPr>
              <a:t> late</a:t>
            </a:r>
            <a:r>
              <a:rPr dirty="0" sz="1200" b="1">
                <a:latin typeface="Calibri"/>
                <a:cs typeface="Calibri"/>
              </a:rPr>
              <a:t> 2014</a:t>
            </a:r>
            <a:r>
              <a:rPr dirty="0" sz="120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730"/>
              </a:spcBef>
            </a:pP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ramification?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Prior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announcement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breach,</a:t>
            </a:r>
            <a:r>
              <a:rPr dirty="0" sz="1200" spc="-5">
                <a:latin typeface="Calibri"/>
                <a:cs typeface="Calibri"/>
              </a:rPr>
              <a:t> Verizon</a:t>
            </a:r>
            <a:r>
              <a:rPr dirty="0" sz="1200" spc="-5">
                <a:latin typeface="Calibri"/>
                <a:cs typeface="Calibri"/>
              </a:rPr>
              <a:t> negotiated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purchase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Yahoo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$4.8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billion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March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2017.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 </a:t>
            </a:r>
            <a:r>
              <a:rPr dirty="0" sz="1200">
                <a:latin typeface="Calibri"/>
                <a:cs typeface="Calibri"/>
              </a:rPr>
              <a:t> later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February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2017,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Verizon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Yahoo</a:t>
            </a:r>
            <a:r>
              <a:rPr dirty="0" sz="1200" spc="-5">
                <a:latin typeface="Calibri"/>
                <a:cs typeface="Calibri"/>
              </a:rPr>
              <a:t> announced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deal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still</a:t>
            </a:r>
            <a:r>
              <a:rPr dirty="0" sz="1200" spc="-5">
                <a:latin typeface="Calibri"/>
                <a:cs typeface="Calibri"/>
              </a:rPr>
              <a:t> go</a:t>
            </a:r>
            <a:r>
              <a:rPr dirty="0" sz="1200" spc="-5">
                <a:latin typeface="Calibri"/>
                <a:cs typeface="Calibri"/>
              </a:rPr>
              <a:t> forward,</a:t>
            </a:r>
            <a:r>
              <a:rPr dirty="0" sz="1200" spc="-5">
                <a:latin typeface="Calibri"/>
                <a:cs typeface="Calibri"/>
              </a:rPr>
              <a:t> but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dropping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$350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million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and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new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offer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was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$4.48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Billion</a:t>
            </a:r>
            <a:r>
              <a:rPr dirty="0" sz="1200" spc="-5">
                <a:latin typeface="Calibri"/>
                <a:cs typeface="Calibri"/>
              </a:rPr>
              <a:t>.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side,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user’s</a:t>
            </a:r>
            <a:r>
              <a:rPr dirty="0" sz="1200" spc="-5">
                <a:latin typeface="Calibri"/>
                <a:cs typeface="Calibri"/>
              </a:rPr>
              <a:t> confidential</a:t>
            </a:r>
            <a:r>
              <a:rPr dirty="0" sz="1200" spc="-5">
                <a:latin typeface="Calibri"/>
                <a:cs typeface="Calibri"/>
              </a:rPr>
              <a:t> information</a:t>
            </a:r>
            <a:r>
              <a:rPr dirty="0" sz="1200" spc="-5">
                <a:latin typeface="Calibri"/>
                <a:cs typeface="Calibri"/>
              </a:rPr>
              <a:t> including</a:t>
            </a:r>
            <a:r>
              <a:rPr dirty="0" sz="1200" spc="-5">
                <a:latin typeface="Calibri"/>
                <a:cs typeface="Calibri"/>
              </a:rPr>
              <a:t> email,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credit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card</a:t>
            </a:r>
            <a:r>
              <a:rPr dirty="0" sz="1200" spc="-5">
                <a:latin typeface="Calibri"/>
                <a:cs typeface="Calibri"/>
              </a:rPr>
              <a:t> details,</a:t>
            </a:r>
            <a:r>
              <a:rPr dirty="0" sz="1200" spc="-5">
                <a:latin typeface="Calibri"/>
                <a:cs typeface="Calibri"/>
              </a:rPr>
              <a:t> bank</a:t>
            </a:r>
            <a:r>
              <a:rPr dirty="0" sz="1200" spc="-5">
                <a:latin typeface="Calibri"/>
                <a:cs typeface="Calibri"/>
              </a:rPr>
              <a:t> account</a:t>
            </a:r>
            <a:r>
              <a:rPr dirty="0" sz="1200" spc="-5">
                <a:latin typeface="Calibri"/>
                <a:cs typeface="Calibri"/>
              </a:rPr>
              <a:t> details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-5">
                <a:latin typeface="Calibri"/>
                <a:cs typeface="Calibri"/>
              </a:rPr>
              <a:t> others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market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putting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millions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buAutoNum type="alphaUcPeriod" startAt="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Analysis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Based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Approach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Missing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seen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example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above</a:t>
            </a:r>
            <a:r>
              <a:rPr dirty="0" sz="1200" spc="-5">
                <a:latin typeface="Calibri"/>
                <a:cs typeface="Calibri"/>
              </a:rPr>
              <a:t> lines.</a:t>
            </a:r>
            <a:r>
              <a:rPr dirty="0" sz="1200" spc="-5">
                <a:latin typeface="Calibri"/>
                <a:cs typeface="Calibri"/>
              </a:rPr>
              <a:t> Measuring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calculate</a:t>
            </a:r>
            <a:r>
              <a:rPr dirty="0" sz="1200" spc="-5">
                <a:latin typeface="Calibri"/>
                <a:cs typeface="Calibri"/>
              </a:rPr>
              <a:t> impact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damage</a:t>
            </a:r>
            <a:r>
              <a:rPr dirty="0" sz="1200" spc="-5">
                <a:latin typeface="Calibri"/>
                <a:cs typeface="Calibri"/>
              </a:rPr>
              <a:t> control</a:t>
            </a:r>
            <a:r>
              <a:rPr dirty="0" sz="1200" spc="-5">
                <a:latin typeface="Calibri"/>
                <a:cs typeface="Calibri"/>
              </a:rPr>
              <a:t> otherwise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conditions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turn</a:t>
            </a:r>
            <a:r>
              <a:rPr dirty="0" sz="1200" spc="-5">
                <a:latin typeface="Calibri"/>
                <a:cs typeface="Calibri"/>
              </a:rPr>
              <a:t> worst.</a:t>
            </a:r>
            <a:r>
              <a:rPr dirty="0" sz="1200" spc="-5">
                <a:latin typeface="Calibri"/>
                <a:cs typeface="Calibri"/>
              </a:rPr>
              <a:t> Along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financial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cost,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costs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well.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According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Eppler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and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Helfert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principles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classified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categories: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indirect.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Direct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Cost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missing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 i="1">
                <a:latin typeface="Calibri"/>
                <a:cs typeface="Calibri"/>
              </a:rPr>
              <a:t>Direct</a:t>
            </a:r>
            <a:r>
              <a:rPr dirty="0" sz="1200" spc="-5" i="1">
                <a:latin typeface="Calibri"/>
                <a:cs typeface="Calibri"/>
              </a:rPr>
              <a:t> Costs</a:t>
            </a:r>
            <a:r>
              <a:rPr dirty="0" sz="1200" spc="-5">
                <a:latin typeface="Calibri"/>
                <a:cs typeface="Calibri"/>
              </a:rPr>
              <a:t>,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name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suggest,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directly</a:t>
            </a:r>
            <a:r>
              <a:rPr dirty="0" sz="1200" spc="-5">
                <a:latin typeface="Calibri"/>
                <a:cs typeface="Calibri"/>
              </a:rPr>
              <a:t> linked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missing</a:t>
            </a:r>
            <a:r>
              <a:rPr dirty="0" sz="1200" spc="-5">
                <a:latin typeface="Calibri"/>
                <a:cs typeface="Calibri"/>
              </a:rPr>
              <a:t> quality.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 spc="-5">
                <a:latin typeface="Calibri"/>
                <a:cs typeface="Calibri"/>
              </a:rPr>
              <a:t> costs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easily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observable/measureable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immediately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unfortunate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financial</a:t>
            </a:r>
            <a:r>
              <a:rPr dirty="0" sz="1200">
                <a:latin typeface="Calibri"/>
                <a:cs typeface="Calibri"/>
              </a:rPr>
              <a:t> loss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&amp;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physical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injury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short,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tangible,</a:t>
            </a:r>
            <a:r>
              <a:rPr dirty="0" sz="1200" spc="-5">
                <a:latin typeface="Calibri"/>
                <a:cs typeface="Calibri"/>
              </a:rPr>
              <a:t> visible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measureable.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Indirect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Cost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missing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5"/>
              </a:spcBef>
            </a:pPr>
            <a:r>
              <a:rPr dirty="0" sz="1200" spc="-5" i="1">
                <a:latin typeface="Calibri"/>
                <a:cs typeface="Calibri"/>
              </a:rPr>
              <a:t>Indirect</a:t>
            </a:r>
            <a:r>
              <a:rPr dirty="0" sz="1200" spc="-5" i="1">
                <a:latin typeface="Calibri"/>
                <a:cs typeface="Calibri"/>
              </a:rPr>
              <a:t> Costs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invisible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missing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hence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calculate.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also,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sometime,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realize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identify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long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incident.</a:t>
            </a:r>
            <a:r>
              <a:rPr dirty="0" sz="1200" spc="-5">
                <a:latin typeface="Calibri"/>
                <a:cs typeface="Calibri"/>
              </a:rPr>
              <a:t> Example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includes: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reputation,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shareholders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trust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5" y="874271"/>
            <a:ext cx="5970905" cy="77063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7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investment.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Opposed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invisible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remain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hidden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pretty</a:t>
            </a:r>
            <a:r>
              <a:rPr dirty="0" sz="1200" spc="-5">
                <a:latin typeface="Calibri"/>
                <a:cs typeface="Calibri"/>
              </a:rPr>
              <a:t> long</a:t>
            </a:r>
            <a:r>
              <a:rPr dirty="0" sz="1200" spc="-5">
                <a:latin typeface="Calibri"/>
                <a:cs typeface="Calibri"/>
              </a:rPr>
              <a:t> time,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long-term</a:t>
            </a:r>
            <a:r>
              <a:rPr dirty="0" sz="1200" spc="-5">
                <a:latin typeface="Calibri"/>
                <a:cs typeface="Calibri"/>
              </a:rPr>
              <a:t> impact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well.</a:t>
            </a:r>
            <a:r>
              <a:rPr dirty="0" sz="1200" spc="-5">
                <a:latin typeface="Calibri"/>
                <a:cs typeface="Calibri"/>
              </a:rPr>
              <a:t> Scenario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Nokia</a:t>
            </a:r>
            <a:r>
              <a:rPr dirty="0" sz="1200" spc="-5">
                <a:latin typeface="Calibri"/>
                <a:cs typeface="Calibri"/>
              </a:rPr>
              <a:t> serves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example, </a:t>
            </a:r>
            <a:r>
              <a:rPr dirty="0" sz="1200">
                <a:latin typeface="Calibri"/>
                <a:cs typeface="Calibri"/>
              </a:rPr>
              <a:t> 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CEO</a:t>
            </a:r>
            <a:r>
              <a:rPr dirty="0" sz="1200" spc="-5">
                <a:latin typeface="Calibri"/>
                <a:cs typeface="Calibri"/>
              </a:rPr>
              <a:t> said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May-2016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farewell</a:t>
            </a:r>
            <a:r>
              <a:rPr dirty="0" sz="1200" spc="-5">
                <a:latin typeface="Calibri"/>
                <a:cs typeface="Calibri"/>
              </a:rPr>
              <a:t> speech: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“We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didn’t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do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anything</a:t>
            </a:r>
            <a:r>
              <a:rPr dirty="0" sz="1200" spc="-5" b="1">
                <a:latin typeface="Calibri"/>
                <a:cs typeface="Calibri"/>
              </a:rPr>
              <a:t> wrong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but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somehow </a:t>
            </a:r>
            <a:r>
              <a:rPr dirty="0" sz="1200" b="1">
                <a:latin typeface="Calibri"/>
                <a:cs typeface="Calibri"/>
              </a:rPr>
              <a:t> we</a:t>
            </a:r>
            <a:r>
              <a:rPr dirty="0" sz="1200" spc="-5" b="1">
                <a:latin typeface="Calibri"/>
                <a:cs typeface="Calibri"/>
              </a:rPr>
              <a:t> Lost”.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9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Impact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Analysis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Approach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Missing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attributes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suppliers.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intensity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differ,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thing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sure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they’ll</a:t>
            </a:r>
            <a:r>
              <a:rPr dirty="0" sz="1200" spc="-5">
                <a:latin typeface="Calibri"/>
                <a:cs typeface="Calibri"/>
              </a:rPr>
              <a:t> bear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consequences.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Yahoo,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privacy,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personal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confidential</a:t>
            </a:r>
            <a:r>
              <a:rPr dirty="0" sz="1200" spc="-5">
                <a:latin typeface="Calibri"/>
                <a:cs typeface="Calibri"/>
              </a:rPr>
              <a:t> information.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side,</a:t>
            </a:r>
            <a:r>
              <a:rPr dirty="0" sz="1200" spc="-5">
                <a:latin typeface="Calibri"/>
                <a:cs typeface="Calibri"/>
              </a:rPr>
              <a:t> Yahoo</a:t>
            </a:r>
            <a:r>
              <a:rPr dirty="0" sz="1200" spc="-5">
                <a:latin typeface="Calibri"/>
                <a:cs typeface="Calibri"/>
              </a:rPr>
              <a:t> faced</a:t>
            </a:r>
            <a:r>
              <a:rPr dirty="0" sz="1200" spc="-5">
                <a:latin typeface="Calibri"/>
                <a:cs typeface="Calibri"/>
              </a:rPr>
              <a:t> loss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trust;</a:t>
            </a:r>
            <a:r>
              <a:rPr dirty="0" sz="1200" spc="-5">
                <a:latin typeface="Calibri"/>
                <a:cs typeface="Calibri"/>
              </a:rPr>
              <a:t> earn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disrespect,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financial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law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suits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investigation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Moreover,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cessation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operation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bug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worst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exposed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physical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injuries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death.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approach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perform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09200"/>
              </a:lnSpc>
              <a:spcBef>
                <a:spcPts val="815"/>
              </a:spcBef>
            </a:pPr>
            <a:r>
              <a:rPr dirty="0" sz="1200" spc="-5" b="1">
                <a:latin typeface="Calibri"/>
                <a:cs typeface="Calibri"/>
              </a:rPr>
              <a:t>Root-cause</a:t>
            </a:r>
            <a:r>
              <a:rPr dirty="0" sz="1200" spc="-5" b="1">
                <a:latin typeface="Calibri"/>
                <a:cs typeface="Calibri"/>
              </a:rPr>
              <a:t> analysis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-&gt;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Identify</a:t>
            </a:r>
            <a:r>
              <a:rPr dirty="0" sz="1200" spc="-5" b="1">
                <a:latin typeface="Calibri"/>
                <a:cs typeface="Calibri"/>
              </a:rPr>
              <a:t> problem-&gt;Fix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it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-&gt;Keep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Going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fast</a:t>
            </a:r>
            <a:r>
              <a:rPr dirty="0" sz="1200" spc="-5">
                <a:latin typeface="Calibri"/>
                <a:cs typeface="Calibri"/>
              </a:rPr>
              <a:t> paced</a:t>
            </a:r>
            <a:r>
              <a:rPr dirty="0" sz="1200" spc="-5">
                <a:latin typeface="Calibri"/>
                <a:cs typeface="Calibri"/>
              </a:rPr>
              <a:t> world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you </a:t>
            </a:r>
            <a:r>
              <a:rPr dirty="0" sz="1200" spc="-5">
                <a:latin typeface="Calibri"/>
                <a:cs typeface="Calibri"/>
              </a:rPr>
              <a:t> won’t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appropriate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right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inevitable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Risk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Analysis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Approach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Risk</a:t>
            </a:r>
            <a:r>
              <a:rPr dirty="0" sz="1200" spc="-5">
                <a:latin typeface="Calibri"/>
                <a:cs typeface="Calibri"/>
              </a:rPr>
              <a:t> analysis</a:t>
            </a:r>
            <a:r>
              <a:rPr dirty="0" sz="1200" spc="-5">
                <a:latin typeface="Calibri"/>
                <a:cs typeface="Calibri"/>
              </a:rPr>
              <a:t> approach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essential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determining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missing</a:t>
            </a:r>
            <a:r>
              <a:rPr dirty="0" sz="1200" spc="-5">
                <a:latin typeface="Calibri"/>
                <a:cs typeface="Calibri"/>
              </a:rPr>
              <a:t> quality.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cases,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place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missing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events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determine,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better</a:t>
            </a:r>
            <a:r>
              <a:rPr dirty="0" sz="1200" spc="-5">
                <a:latin typeface="Calibri"/>
                <a:cs typeface="Calibri"/>
              </a:rPr>
              <a:t> method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approach.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probability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(p)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potential</a:t>
            </a:r>
            <a:r>
              <a:rPr dirty="0" sz="1200" spc="-5">
                <a:latin typeface="Calibri"/>
                <a:cs typeface="Calibri"/>
              </a:rPr>
              <a:t> loss</a:t>
            </a:r>
            <a:r>
              <a:rPr dirty="0" sz="1200" spc="-5">
                <a:latin typeface="Calibri"/>
                <a:cs typeface="Calibri"/>
              </a:rPr>
              <a:t> (L).</a:t>
            </a:r>
            <a:r>
              <a:rPr dirty="0" sz="1200" spc="-5">
                <a:latin typeface="Calibri"/>
                <a:cs typeface="Calibri"/>
              </a:rPr>
              <a:t> Risk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exposure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(RE)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risk</a:t>
            </a:r>
            <a:r>
              <a:rPr dirty="0" sz="1200" spc="-5">
                <a:latin typeface="Calibri"/>
                <a:cs typeface="Calibri"/>
              </a:rPr>
              <a:t> probability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-5">
                <a:latin typeface="Calibri"/>
                <a:cs typeface="Calibri"/>
              </a:rPr>
              <a:t> potential</a:t>
            </a:r>
            <a:r>
              <a:rPr dirty="0" sz="1200" spc="-5">
                <a:latin typeface="Calibri"/>
                <a:cs typeface="Calibri"/>
              </a:rPr>
              <a:t> loss.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equation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could</a:t>
            </a:r>
            <a:r>
              <a:rPr dirty="0" sz="1200" spc="-5">
                <a:latin typeface="Calibri"/>
                <a:cs typeface="Calibri"/>
              </a:rPr>
              <a:t> be:</a:t>
            </a:r>
            <a:endParaRPr sz="1200">
              <a:latin typeface="Calibri"/>
              <a:cs typeface="Calibri"/>
            </a:endParaRPr>
          </a:p>
          <a:p>
            <a:pPr algn="ctr" marL="297815">
              <a:lnSpc>
                <a:spcPct val="100000"/>
              </a:lnSpc>
              <a:spcBef>
                <a:spcPts val="880"/>
              </a:spcBef>
              <a:tabLst>
                <a:tab pos="561340" algn="l"/>
                <a:tab pos="1960245" algn="l"/>
                <a:tab pos="3767454" algn="l"/>
              </a:tabLst>
            </a:pP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)</a:t>
            </a:r>
            <a:r>
              <a:rPr dirty="0" sz="1200" spc="50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525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)</a:t>
            </a:r>
            <a:r>
              <a:rPr dirty="0" sz="1200" spc="260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×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215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)</a:t>
            </a:r>
            <a:endParaRPr sz="1200">
              <a:latin typeface="Cambria Math"/>
              <a:cs typeface="Cambria Math"/>
            </a:endParaRPr>
          </a:p>
          <a:p>
            <a:pPr algn="just" marL="12700" marR="5715">
              <a:lnSpc>
                <a:spcPct val="110000"/>
              </a:lnSpc>
              <a:spcBef>
                <a:spcPts val="73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strongly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criticality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 spc="-5">
                <a:latin typeface="Calibri"/>
                <a:cs typeface="Calibri"/>
              </a:rPr>
              <a:t> observation.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elaborated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Risk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IEEE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has</a:t>
            </a:r>
            <a:r>
              <a:rPr dirty="0" sz="1200" spc="-5">
                <a:latin typeface="Calibri"/>
                <a:cs typeface="Calibri"/>
              </a:rPr>
              <a:t> published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broadly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-5">
                <a:latin typeface="Calibri"/>
                <a:cs typeface="Calibri"/>
              </a:rPr>
              <a:t> scale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criticality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domain.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standardized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criticality</a:t>
            </a:r>
            <a:r>
              <a:rPr dirty="0" sz="1200" spc="-5">
                <a:latin typeface="Calibri"/>
                <a:cs typeface="Calibri"/>
              </a:rPr>
              <a:t> levels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 </a:t>
            </a:r>
            <a:r>
              <a:rPr dirty="0" sz="1200" spc="-5">
                <a:latin typeface="Calibri"/>
                <a:cs typeface="Calibri"/>
              </a:rPr>
              <a:t> follows: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9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Calibri"/>
                <a:cs typeface="Calibri"/>
              </a:rPr>
              <a:t>Level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Catastrophic</a:t>
            </a:r>
            <a:endParaRPr sz="1200">
              <a:latin typeface="Calibri"/>
              <a:cs typeface="Calibri"/>
            </a:endParaRPr>
          </a:p>
          <a:p>
            <a:pPr lvl="2" marL="927100" indent="-228600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usage</a:t>
            </a:r>
            <a:r>
              <a:rPr dirty="0" sz="1200" spc="-5">
                <a:latin typeface="Calibri"/>
                <a:cs typeface="Calibri"/>
              </a:rPr>
              <a:t> (24</a:t>
            </a:r>
            <a:r>
              <a:rPr dirty="0" sz="1200" spc="-5">
                <a:latin typeface="Calibri"/>
                <a:cs typeface="Calibri"/>
              </a:rPr>
              <a:t> hours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</a:t>
            </a:r>
            <a:r>
              <a:rPr dirty="0" sz="1200" spc="-5">
                <a:latin typeface="Calibri"/>
                <a:cs typeface="Calibri"/>
              </a:rPr>
              <a:t> day)</a:t>
            </a:r>
            <a:endParaRPr sz="1200">
              <a:latin typeface="Calibri"/>
              <a:cs typeface="Calibri"/>
            </a:endParaRPr>
          </a:p>
          <a:p>
            <a:pPr lvl="2" marL="927100" indent="-228600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Irreversible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damages</a:t>
            </a:r>
            <a:endParaRPr sz="1200">
              <a:latin typeface="Calibri"/>
              <a:cs typeface="Calibri"/>
            </a:endParaRPr>
          </a:p>
          <a:p>
            <a:pPr lvl="2" marL="927100" indent="-228600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Loss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human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lives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1130300" y="874271"/>
            <a:ext cx="3722370" cy="343916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244"/>
              </a:spcBef>
              <a:tabLst>
                <a:tab pos="697865" algn="l"/>
              </a:tabLst>
            </a:pPr>
            <a:r>
              <a:rPr dirty="0" sz="1200" spc="-5">
                <a:latin typeface="Courier New"/>
                <a:cs typeface="Courier New"/>
              </a:rPr>
              <a:t>o	</a:t>
            </a:r>
            <a:r>
              <a:rPr dirty="0" sz="1200" spc="-5">
                <a:latin typeface="Calibri"/>
                <a:cs typeface="Calibri"/>
              </a:rPr>
              <a:t>Disastrous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economic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240665" algn="l"/>
                <a:tab pos="241300" algn="l"/>
              </a:tabLst>
            </a:pPr>
            <a:r>
              <a:rPr dirty="0" sz="1200" spc="-5" b="1">
                <a:latin typeface="Calibri"/>
                <a:cs typeface="Calibri"/>
              </a:rPr>
              <a:t>Level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B: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Critical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usage</a:t>
            </a:r>
            <a:r>
              <a:rPr dirty="0" sz="1200" spc="-5">
                <a:latin typeface="Calibri"/>
                <a:cs typeface="Calibri"/>
              </a:rPr>
              <a:t> (version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interruptions)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Environmental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Serious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threats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human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lives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Permanent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injury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severe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illness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-5">
                <a:latin typeface="Calibri"/>
                <a:cs typeface="Calibri"/>
              </a:rPr>
              <a:t> economic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240665" algn="l"/>
                <a:tab pos="241300" algn="l"/>
              </a:tabLst>
            </a:pPr>
            <a:r>
              <a:rPr dirty="0" sz="1200" spc="-5" b="1">
                <a:latin typeface="Calibri"/>
                <a:cs typeface="Calibri"/>
              </a:rPr>
              <a:t>Level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C: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Marginal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interruption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periods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Property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30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>
                <a:latin typeface="Calibri"/>
                <a:cs typeface="Calibri"/>
              </a:rPr>
              <a:t>Minor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injury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illness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Significant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economic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240665" algn="l"/>
                <a:tab pos="241300" algn="l"/>
              </a:tabLst>
            </a:pPr>
            <a:r>
              <a:rPr dirty="0" sz="1200" spc="-5" b="1">
                <a:latin typeface="Calibri"/>
                <a:cs typeface="Calibri"/>
              </a:rPr>
              <a:t>Level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D: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Negligible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Time-to-time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usage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30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 spc="-5">
                <a:latin typeface="Calibri"/>
                <a:cs typeface="Calibri"/>
              </a:rPr>
              <a:t>Low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property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risks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human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lives</a:t>
            </a:r>
            <a:endParaRPr sz="1200">
              <a:latin typeface="Calibri"/>
              <a:cs typeface="Calibri"/>
            </a:endParaRPr>
          </a:p>
          <a:p>
            <a:pPr lvl="1" marL="6985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697865" algn="l"/>
                <a:tab pos="698500" algn="l"/>
              </a:tabLst>
            </a:pPr>
            <a:r>
              <a:rPr dirty="0" sz="1200">
                <a:latin typeface="Calibri"/>
                <a:cs typeface="Calibri"/>
              </a:rPr>
              <a:t>Negligible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economic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 spc="-5">
                <a:latin typeface="Calibri"/>
                <a:cs typeface="Calibri"/>
              </a:rPr>
              <a:t> impact.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3" y="5563617"/>
            <a:ext cx="5970270" cy="3124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03: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Standards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Models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Rationale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System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formalized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absence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tragic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product/system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Policies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flows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quality.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famous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-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conformance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-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unfortunate</a:t>
            </a:r>
            <a:r>
              <a:rPr dirty="0" sz="1200" spc="-5">
                <a:latin typeface="Calibri"/>
                <a:cs typeface="Calibri"/>
              </a:rPr>
              <a:t> one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sometimes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defects,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normally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known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toxic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conformance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toxic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equivalent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-5">
                <a:latin typeface="Calibri"/>
                <a:cs typeface="Calibri"/>
              </a:rPr>
              <a:t> community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moral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obligation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eliminate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Leverage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Points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framework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mindset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-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Technology.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referred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“golden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triangle”.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reveals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finest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Talent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2" y="874271"/>
            <a:ext cx="5970270" cy="6273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6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unable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-5">
                <a:latin typeface="Calibri"/>
                <a:cs typeface="Calibri"/>
              </a:rPr>
              <a:t> 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talent</a:t>
            </a:r>
            <a:r>
              <a:rPr dirty="0" sz="1200" spc="-5">
                <a:latin typeface="Calibri"/>
                <a:cs typeface="Calibri"/>
              </a:rPr>
              <a:t> needs</a:t>
            </a:r>
            <a:r>
              <a:rPr dirty="0" sz="1200" spc="-5">
                <a:latin typeface="Calibri"/>
                <a:cs typeface="Calibri"/>
              </a:rPr>
              <a:t> guidance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produce</a:t>
            </a:r>
            <a:r>
              <a:rPr dirty="0" sz="1200" spc="-5">
                <a:latin typeface="Calibri"/>
                <a:cs typeface="Calibri"/>
              </a:rPr>
              <a:t> quality.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why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People-Process-Technology</a:t>
            </a:r>
            <a:r>
              <a:rPr dirty="0" sz="1200" spc="-5">
                <a:latin typeface="Calibri"/>
                <a:cs typeface="Calibri"/>
              </a:rPr>
              <a:t> triad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often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called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triad.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glue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keep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together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aspects.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4590830"/>
            <a:ext cx="5970905" cy="39751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C.</a:t>
            </a:r>
            <a:r>
              <a:rPr dirty="0" sz="1300" spc="1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needed?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discussion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needed,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let’s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first.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given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importantly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uniform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across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task.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serves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point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ensures</a:t>
            </a:r>
            <a:r>
              <a:rPr dirty="0" sz="1200" spc="-5">
                <a:latin typeface="Calibri"/>
                <a:cs typeface="Calibri"/>
              </a:rPr>
              <a:t> synergy.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doesn’t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magic</a:t>
            </a:r>
            <a:r>
              <a:rPr dirty="0" sz="1200" spc="-5">
                <a:latin typeface="Calibri"/>
                <a:cs typeface="Calibri"/>
              </a:rPr>
              <a:t> stick;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needs</a:t>
            </a:r>
            <a:r>
              <a:rPr dirty="0" sz="1200">
                <a:latin typeface="Calibri"/>
                <a:cs typeface="Calibri"/>
              </a:rPr>
              <a:t> time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realize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constructive,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high-leverage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focus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skills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training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workforce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always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implemented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means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smarter,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utilizing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technology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Technology,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itself,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likely</a:t>
            </a:r>
            <a:r>
              <a:rPr dirty="0" sz="1200">
                <a:latin typeface="Calibri"/>
                <a:cs typeface="Calibri"/>
              </a:rPr>
              <a:t> 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effectively.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Technology,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context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appropriate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roadmap,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benefit.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8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D.</a:t>
            </a:r>
            <a:r>
              <a:rPr dirty="0" sz="1300" spc="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Benchmarking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benchmarking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initiatives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offers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variety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benefits</a:t>
            </a:r>
            <a:r>
              <a:rPr dirty="0" sz="1200" spc="-5">
                <a:latin typeface="Calibri"/>
                <a:cs typeface="Calibri"/>
              </a:rPr>
              <a:t> including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empirical</a:t>
            </a:r>
            <a:r>
              <a:rPr dirty="0" sz="1200" spc="-5">
                <a:latin typeface="Calibri"/>
                <a:cs typeface="Calibri"/>
              </a:rPr>
              <a:t> data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organization's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current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3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open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room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improvements.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Benchmarking</a:t>
            </a:r>
            <a:r>
              <a:rPr dirty="0" sz="1200" spc="3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comparing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metrics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industry’s</a:t>
            </a:r>
            <a:r>
              <a:rPr dirty="0" sz="1200">
                <a:latin typeface="Calibri"/>
                <a:cs typeface="Calibri"/>
              </a:rPr>
              <a:t> best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>
                <a:latin typeface="Calibri"/>
                <a:cs typeface="Calibri"/>
              </a:rPr>
              <a:t> from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companies.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kept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good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bad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process;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internal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limitation,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circumstances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adopting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external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seems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optimal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one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might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others.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4772" y="1618488"/>
            <a:ext cx="4564380" cy="28249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367601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E.</a:t>
            </a:r>
            <a:r>
              <a:rPr dirty="0" sz="1300" spc="2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Organization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Processes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-5">
                <a:latin typeface="Calibri"/>
                <a:cs typeface="Calibri"/>
              </a:rPr>
              <a:t> always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certain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achieve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</a:t>
            </a:r>
            <a:r>
              <a:rPr dirty="0" sz="1200" spc="-5">
                <a:latin typeface="Calibri"/>
                <a:cs typeface="Calibri"/>
              </a:rPr>
              <a:t> objectives.</a:t>
            </a:r>
            <a:r>
              <a:rPr dirty="0" sz="1200" spc="-5">
                <a:latin typeface="Calibri"/>
                <a:cs typeface="Calibri"/>
              </a:rPr>
              <a:t> Those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carefully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drafted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documented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along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5">
                <a:latin typeface="Calibri"/>
                <a:cs typeface="Calibri"/>
              </a:rPr>
              <a:t> elements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responsibility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definition,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ownership,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flow;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confusion.</a:t>
            </a:r>
            <a:r>
              <a:rPr dirty="0" sz="1200" spc="-5">
                <a:latin typeface="Calibri"/>
                <a:cs typeface="Calibri"/>
              </a:rPr>
              <a:t> Processes,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correctly,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795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were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overhead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thanks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various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researches,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now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enabler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focus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culture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relevance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 spc="-5">
                <a:latin typeface="Calibri"/>
                <a:cs typeface="Calibri"/>
              </a:rPr>
              <a:t> areas.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above,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silver</a:t>
            </a:r>
            <a:r>
              <a:rPr dirty="0" sz="1200" spc="-5">
                <a:latin typeface="Calibri"/>
                <a:cs typeface="Calibri"/>
              </a:rPr>
              <a:t> bullet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organization,</a:t>
            </a:r>
            <a:r>
              <a:rPr dirty="0" sz="1200" spc="-5">
                <a:latin typeface="Calibri"/>
                <a:cs typeface="Calibri"/>
              </a:rPr>
              <a:t> change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best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slow,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requires</a:t>
            </a:r>
            <a:r>
              <a:rPr dirty="0" sz="1200" spc="-5">
                <a:latin typeface="Calibri"/>
                <a:cs typeface="Calibri"/>
              </a:rPr>
              <a:t> consistency,</a:t>
            </a:r>
            <a:r>
              <a:rPr dirty="0" sz="1200" spc="-5">
                <a:latin typeface="Calibri"/>
                <a:cs typeface="Calibri"/>
              </a:rPr>
              <a:t> vision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right</a:t>
            </a:r>
            <a:r>
              <a:rPr dirty="0" sz="1200" spc="-5">
                <a:latin typeface="Calibri"/>
                <a:cs typeface="Calibri"/>
              </a:rPr>
              <a:t> sense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direction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bring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organizations.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F.</a:t>
            </a:r>
            <a:r>
              <a:rPr dirty="0" sz="1300" spc="54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Immature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Organization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Mature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oriented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-5">
                <a:latin typeface="Calibri"/>
                <a:cs typeface="Calibri"/>
              </a:rPr>
              <a:t> stability.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rely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documented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clear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sense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roles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opposite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side,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immature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rely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feelings.</a:t>
            </a:r>
            <a:r>
              <a:rPr dirty="0" sz="1200" spc="-5">
                <a:latin typeface="Calibri"/>
                <a:cs typeface="Calibri"/>
              </a:rPr>
              <a:t> Even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place,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do</a:t>
            </a:r>
            <a:r>
              <a:rPr dirty="0" sz="1200">
                <a:latin typeface="Calibri"/>
                <a:cs typeface="Calibri"/>
              </a:rPr>
              <a:t> not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rigorously.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table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immature</a:t>
            </a:r>
            <a:r>
              <a:rPr dirty="0" sz="1200" spc="-5">
                <a:latin typeface="Calibri"/>
                <a:cs typeface="Calibri"/>
              </a:rPr>
              <a:t> organizations: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4664964"/>
          <a:ext cx="6021705" cy="2005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0380"/>
                <a:gridCol w="2971799"/>
              </a:tblGrid>
              <a:tr h="286511">
                <a:tc>
                  <a:txBody>
                    <a:bodyPr/>
                    <a:lstStyle/>
                    <a:p>
                      <a:pPr algn="ctr" marL="38735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Immature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Organization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Mature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Organization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Process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improvised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during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project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Inter-group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communication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coordination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Approved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processes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being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ignored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Work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accomplished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according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plan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Reactive,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proactive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Practices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consistent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processes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Unrealistic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budget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schedule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Processes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updated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necessary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Quality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sacrificed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schedule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Well-defined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roles/responsibilities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objective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measure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quality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Management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formally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commits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7009295"/>
            <a:ext cx="5969635" cy="144970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G.</a:t>
            </a:r>
            <a:r>
              <a:rPr dirty="0" sz="1300" spc="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Model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Overview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 spc="-5">
                <a:latin typeface="Calibri"/>
                <a:cs typeface="Calibri"/>
              </a:rPr>
              <a:t> Model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(CMMI)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collection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model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in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systems,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development.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your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rather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tell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do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quality.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premise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Management.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provides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framework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organizing</a:t>
            </a:r>
            <a:r>
              <a:rPr dirty="0" sz="1200" spc="-5">
                <a:latin typeface="Calibri"/>
                <a:cs typeface="Calibri"/>
              </a:rPr>
              <a:t> small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into</a:t>
            </a:r>
            <a:r>
              <a:rPr dirty="0" sz="1200" spc="-5">
                <a:latin typeface="Calibri"/>
                <a:cs typeface="Calibri"/>
              </a:rPr>
              <a:t> five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successive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foundations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-5">
                <a:latin typeface="Calibri"/>
                <a:cs typeface="Calibri"/>
              </a:rPr>
              <a:t> associated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CMMI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holds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beliefs: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7514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5080" indent="-228600">
              <a:lnSpc>
                <a:spcPct val="110000"/>
              </a:lnSpc>
              <a:spcBef>
                <a:spcPts val="10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normal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slowly.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Massive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once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doomed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failure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increments;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steps.</a:t>
            </a:r>
            <a:endParaRPr sz="1200">
              <a:latin typeface="Calibri"/>
              <a:cs typeface="Calibri"/>
            </a:endParaRPr>
          </a:p>
          <a:p>
            <a:pPr marL="469265" marR="5080" indent="-228600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future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mind,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crisis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better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recovering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crisis.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6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5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Behavior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Different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-5">
                <a:latin typeface="Calibri"/>
                <a:cs typeface="Calibri"/>
              </a:rPr>
              <a:t> maturity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comes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implementation.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those</a:t>
            </a:r>
            <a:r>
              <a:rPr dirty="0" sz="1200" spc="-5">
                <a:latin typeface="Calibri"/>
                <a:cs typeface="Calibri"/>
              </a:rPr>
              <a:t> best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implemented,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evaluated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appraised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effectiveness.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compared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Metric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(quantitative)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based</a:t>
            </a:r>
            <a:r>
              <a:rPr dirty="0" sz="1200" spc="-5">
                <a:latin typeface="Calibri"/>
                <a:cs typeface="Calibri"/>
              </a:rPr>
              <a:t> evaluation</a:t>
            </a:r>
            <a:r>
              <a:rPr dirty="0" sz="1200" spc="-5">
                <a:latin typeface="Calibri"/>
                <a:cs typeface="Calibri"/>
              </a:rPr>
              <a:t> criteria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pre-defined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quantitatively</a:t>
            </a:r>
            <a:r>
              <a:rPr dirty="0" sz="1200" spc="-5">
                <a:latin typeface="Calibri"/>
                <a:cs typeface="Calibri"/>
              </a:rPr>
              <a:t> understood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controlled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</a:t>
            </a:r>
            <a:r>
              <a:rPr dirty="0" sz="1200" spc="-5">
                <a:latin typeface="Calibri"/>
                <a:cs typeface="Calibri"/>
              </a:rPr>
              <a:t> feedback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enables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improvements.</a:t>
            </a:r>
            <a:r>
              <a:rPr dirty="0" sz="1200" spc="-5">
                <a:latin typeface="Calibri"/>
                <a:cs typeface="Calibri"/>
              </a:rPr>
              <a:t> Further</a:t>
            </a:r>
            <a:r>
              <a:rPr dirty="0" sz="1200" spc="-5">
                <a:latin typeface="Calibri"/>
                <a:cs typeface="Calibri"/>
              </a:rPr>
              <a:t> details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CMMI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given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60"/>
              </a:spcBef>
              <a:buAutoNum type="alphaUcPeriod" startAt="9"/>
              <a:tabLst>
                <a:tab pos="241300" algn="l"/>
              </a:tabLst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–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Initial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level,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unstable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maintenance.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-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-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imperfectly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reactive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nature.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overall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unstable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unpredictable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constantly</a:t>
            </a:r>
            <a:r>
              <a:rPr dirty="0" sz="1200" spc="-5">
                <a:latin typeface="Calibri"/>
                <a:cs typeface="Calibri"/>
              </a:rPr>
              <a:t> changed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modified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progresses.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roadmap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 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i.e.,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ad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hoc.</a:t>
            </a:r>
            <a:r>
              <a:rPr dirty="0" sz="1200">
                <a:latin typeface="Calibri"/>
                <a:cs typeface="Calibri"/>
              </a:rPr>
              <a:t> Such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difficulties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retaining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talented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unstructured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and/or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uncertainty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organization.</a:t>
            </a:r>
            <a:r>
              <a:rPr dirty="0" sz="1200" spc="-5">
                <a:latin typeface="Calibri"/>
                <a:cs typeface="Calibri"/>
              </a:rPr>
              <a:t> Let’s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examine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House,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projects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progress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projects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single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Assume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Managers,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asks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next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proceed?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1200" spc="-5" i="1">
                <a:latin typeface="Calibri"/>
                <a:cs typeface="Calibri"/>
              </a:rPr>
              <a:t>Answer:</a:t>
            </a:r>
            <a:endParaRPr sz="1200">
              <a:latin typeface="Calibri"/>
              <a:cs typeface="Calibri"/>
            </a:endParaRPr>
          </a:p>
          <a:p>
            <a:pPr algn="ctr" marL="1435735" marR="1431290">
              <a:lnSpc>
                <a:spcPts val="2390"/>
              </a:lnSpc>
              <a:spcBef>
                <a:spcPts val="225"/>
              </a:spcBef>
            </a:pPr>
            <a:r>
              <a:rPr dirty="0" sz="1200" spc="-5">
                <a:latin typeface="Calibri"/>
                <a:cs typeface="Calibri"/>
              </a:rPr>
              <a:t>PM-1: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Skype</a:t>
            </a:r>
            <a:r>
              <a:rPr dirty="0" sz="1200" spc="-5">
                <a:latin typeface="Calibri"/>
                <a:cs typeface="Calibri"/>
              </a:rPr>
              <a:t> Call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introduction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PM-2: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Client: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whom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should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believe!!!!!!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810"/>
              </a:spcBef>
            </a:pP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responsibilities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defined,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roadmap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place</a:t>
            </a:r>
            <a:r>
              <a:rPr dirty="0" sz="1200" spc="-5">
                <a:latin typeface="Calibri"/>
                <a:cs typeface="Calibri"/>
              </a:rPr>
              <a:t> whatsoever.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uncertainty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both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client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supplier</a:t>
            </a:r>
            <a:r>
              <a:rPr dirty="0" sz="1200" spc="-5">
                <a:latin typeface="Calibri"/>
                <a:cs typeface="Calibri"/>
              </a:rPr>
              <a:t> side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vision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future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process.</a:t>
            </a:r>
            <a:r>
              <a:rPr dirty="0" sz="1200" spc="-5">
                <a:latin typeface="Calibri"/>
                <a:cs typeface="Calibri"/>
              </a:rPr>
              <a:t> Even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company</a:t>
            </a:r>
            <a:r>
              <a:rPr dirty="0" sz="1200" spc="-5">
                <a:latin typeface="Calibri"/>
                <a:cs typeface="Calibri"/>
              </a:rPr>
              <a:t> incorporates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engineering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benefits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undermined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ineffective</a:t>
            </a:r>
            <a:r>
              <a:rPr dirty="0" sz="1200" spc="-5">
                <a:latin typeface="Calibri"/>
                <a:cs typeface="Calibri"/>
              </a:rPr>
              <a:t> planning.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670877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1"/>
              <a:tabLst>
                <a:tab pos="241300" algn="l"/>
              </a:tabLst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–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stage,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policies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-5">
                <a:latin typeface="Calibri"/>
                <a:cs typeface="Calibri"/>
              </a:rPr>
              <a:t> frameworks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established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development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projects.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define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service</a:t>
            </a:r>
            <a:r>
              <a:rPr dirty="0" sz="1200" spc="-5">
                <a:latin typeface="Calibri"/>
                <a:cs typeface="Calibri"/>
              </a:rPr>
              <a:t> strategy,</a:t>
            </a:r>
            <a:r>
              <a:rPr dirty="0" sz="1200" spc="-5">
                <a:latin typeface="Calibri"/>
                <a:cs typeface="Calibri"/>
              </a:rPr>
              <a:t> create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plans,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monitor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service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delivered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planned.</a:t>
            </a:r>
            <a:r>
              <a:rPr dirty="0" sz="1200" spc="-5">
                <a:latin typeface="Calibri"/>
                <a:cs typeface="Calibri"/>
              </a:rPr>
              <a:t> Besides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managed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accordance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policy.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responsibilities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above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adequate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training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workforce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smoothly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process.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still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optimal</a:t>
            </a:r>
            <a:r>
              <a:rPr dirty="0" sz="1200" spc="-5">
                <a:latin typeface="Calibri"/>
                <a:cs typeface="Calibri"/>
              </a:rPr>
              <a:t> stage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often</a:t>
            </a:r>
            <a:r>
              <a:rPr dirty="0" sz="1200" spc="-5">
                <a:latin typeface="Calibri"/>
                <a:cs typeface="Calibri"/>
              </a:rPr>
              <a:t> reactive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-5">
                <a:latin typeface="Calibri"/>
                <a:cs typeface="Calibri"/>
              </a:rPr>
              <a:t> rely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heavily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Heroes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gone,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gone.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Read</a:t>
            </a:r>
            <a:r>
              <a:rPr dirty="0" sz="1200">
                <a:latin typeface="Calibri"/>
                <a:cs typeface="Calibri"/>
              </a:rPr>
              <a:t> 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2D74B5"/>
              </a:buClr>
              <a:buFont typeface="Calibri"/>
              <a:buAutoNum type="alphaUcPeriod" startAt="12"/>
            </a:pP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800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House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Based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around</a:t>
            </a:r>
            <a:r>
              <a:rPr dirty="0" sz="1200" spc="-5">
                <a:latin typeface="Calibri"/>
                <a:cs typeface="Calibri"/>
              </a:rPr>
              <a:t> 400</a:t>
            </a:r>
            <a:r>
              <a:rPr dirty="0" sz="1200" spc="-5">
                <a:latin typeface="Calibri"/>
                <a:cs typeface="Calibri"/>
              </a:rPr>
              <a:t> +</a:t>
            </a:r>
            <a:r>
              <a:rPr dirty="0" sz="1200" spc="-5">
                <a:latin typeface="Calibri"/>
                <a:cs typeface="Calibri"/>
              </a:rPr>
              <a:t> deployments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-5">
                <a:latin typeface="Calibri"/>
                <a:cs typeface="Calibri"/>
              </a:rPr>
              <a:t> sites.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time,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Indonesia</a:t>
            </a:r>
            <a:r>
              <a:rPr dirty="0" sz="1200" spc="-5">
                <a:latin typeface="Calibri"/>
                <a:cs typeface="Calibri"/>
              </a:rPr>
              <a:t> ask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estimates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discuss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new</a:t>
            </a:r>
            <a:r>
              <a:rPr dirty="0" sz="1200">
                <a:latin typeface="Calibri"/>
                <a:cs typeface="Calibri"/>
              </a:rPr>
              <a:t> module</a:t>
            </a:r>
            <a:r>
              <a:rPr dirty="0" sz="1200" spc="-5">
                <a:latin typeface="Calibri"/>
                <a:cs typeface="Calibri"/>
              </a:rPr>
              <a:t> requested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09700"/>
              </a:lnSpc>
              <a:spcBef>
                <a:spcPts val="805"/>
              </a:spcBef>
            </a:pP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discussion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blocker</a:t>
            </a:r>
            <a:r>
              <a:rPr dirty="0" sz="1200" spc="-5">
                <a:latin typeface="Calibri"/>
                <a:cs typeface="Calibri"/>
              </a:rPr>
              <a:t> issue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“One</a:t>
            </a:r>
            <a:r>
              <a:rPr dirty="0" sz="1200" spc="-5" b="1">
                <a:latin typeface="Calibri"/>
                <a:cs typeface="Calibri"/>
              </a:rPr>
              <a:t> of</a:t>
            </a:r>
            <a:r>
              <a:rPr dirty="0" sz="1200" spc="-5" b="1">
                <a:latin typeface="Calibri"/>
                <a:cs typeface="Calibri"/>
              </a:rPr>
              <a:t> the</a:t>
            </a:r>
            <a:r>
              <a:rPr dirty="0" sz="1200" spc="-5" b="1">
                <a:latin typeface="Calibri"/>
                <a:cs typeface="Calibri"/>
              </a:rPr>
              <a:t> Software</a:t>
            </a:r>
            <a:r>
              <a:rPr dirty="0" sz="1200" spc="-5" b="1">
                <a:latin typeface="Calibri"/>
                <a:cs typeface="Calibri"/>
              </a:rPr>
              <a:t> Architect”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5">
                <a:latin typeface="Calibri"/>
                <a:cs typeface="Calibri"/>
              </a:rPr>
              <a:t> absent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last </a:t>
            </a:r>
            <a:r>
              <a:rPr dirty="0" sz="1200">
                <a:latin typeface="Calibri"/>
                <a:cs typeface="Calibri"/>
              </a:rPr>
              <a:t> few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weeks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resource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help</a:t>
            </a:r>
            <a:r>
              <a:rPr dirty="0" sz="1200" spc="-5">
                <a:latin typeface="Calibri"/>
                <a:cs typeface="Calibri"/>
              </a:rPr>
              <a:t> i.e.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that’s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we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call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HERO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add </a:t>
            </a:r>
            <a:r>
              <a:rPr dirty="0" sz="1200" spc="-5">
                <a:latin typeface="Calibri"/>
                <a:cs typeface="Calibri"/>
              </a:rPr>
              <a:t> misery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THERE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WAS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NO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DOCUMENTATION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except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the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Software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Architect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himself,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result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 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COMPANY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WAITING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HERO.</a:t>
            </a:r>
            <a:endParaRPr sz="1200">
              <a:latin typeface="Calibri"/>
              <a:cs typeface="Calibri"/>
            </a:endParaRPr>
          </a:p>
          <a:p>
            <a:pPr marL="339725">
              <a:lnSpc>
                <a:spcPct val="100000"/>
              </a:lnSpc>
              <a:spcBef>
                <a:spcPts val="940"/>
              </a:spcBef>
            </a:pP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Result: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Client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is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shouting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Marketing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Team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eventually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stops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using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200"/>
              </a:lnSpc>
              <a:spcBef>
                <a:spcPts val="815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supplier’s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credibility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going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down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zero,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leading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ultimately.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justified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intelligence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that’s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true.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3"/>
              <a:tabLst>
                <a:tab pos="241300" algn="l"/>
              </a:tabLst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3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-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Defined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established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help</a:t>
            </a:r>
            <a:r>
              <a:rPr dirty="0" sz="1200" spc="-5">
                <a:latin typeface="Calibri"/>
                <a:cs typeface="Calibri"/>
              </a:rPr>
              <a:t> workforce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effectively.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reliance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instead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Heroes.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stage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consistent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 spc="-5">
                <a:latin typeface="Calibri"/>
                <a:cs typeface="Calibri"/>
              </a:rPr>
              <a:t> understand,</a:t>
            </a:r>
            <a:r>
              <a:rPr dirty="0" sz="1200" spc="-5">
                <a:latin typeface="Calibri"/>
                <a:cs typeface="Calibri"/>
              </a:rPr>
              <a:t> support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follow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aware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roles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responsibilities.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 spc="-5">
                <a:latin typeface="Calibri"/>
                <a:cs typeface="Calibri"/>
              </a:rPr>
              <a:t> difference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3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7699247"/>
          <a:ext cx="6090285" cy="1056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0380"/>
                <a:gridCol w="3040380"/>
              </a:tblGrid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Level</a:t>
                      </a:r>
                      <a:r>
                        <a:rPr dirty="0" sz="12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Level</a:t>
                      </a:r>
                      <a:r>
                        <a:rPr dirty="0" sz="12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858011">
                <a:tc>
                  <a:txBody>
                    <a:bodyPr/>
                    <a:lstStyle/>
                    <a:p>
                      <a:pPr algn="ctr" marL="188595" marR="181610">
                        <a:lnSpc>
                          <a:spcPct val="101699"/>
                        </a:lnSpc>
                        <a:spcBef>
                          <a:spcPts val="359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process,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standards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procedures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quite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different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for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each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instance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process.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process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different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specific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organizational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unit.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45719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1120" marR="66040" indent="1905">
                        <a:lnSpc>
                          <a:spcPct val="101699"/>
                        </a:lnSpc>
                        <a:spcBef>
                          <a:spcPts val="359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process,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standards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procedures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tailored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organization's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set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standard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processes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suit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particular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organizational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unit.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45719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6" y="1175426"/>
            <a:ext cx="5970905" cy="498411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To-do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Manager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Assignment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Internal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Kickoff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discuss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clarify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queries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Kickoff</a:t>
            </a:r>
            <a:endParaRPr sz="1200">
              <a:latin typeface="Calibri"/>
              <a:cs typeface="Calibri"/>
            </a:endParaRPr>
          </a:p>
          <a:p>
            <a:pPr lvl="1" marL="927100" indent="-228600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Introduction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</a:t>
            </a:r>
            <a:endParaRPr sz="1200">
              <a:latin typeface="Calibri"/>
              <a:cs typeface="Calibri"/>
            </a:endParaRPr>
          </a:p>
          <a:p>
            <a:pPr lvl="1" marL="927100" indent="-228600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Clarification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queries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scope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clarified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endParaRPr sz="1200">
              <a:latin typeface="Calibri"/>
              <a:cs typeface="Calibri"/>
            </a:endParaRPr>
          </a:p>
          <a:p>
            <a:pPr lvl="1" marL="927100" indent="-228600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explicitly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next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step.</a:t>
            </a:r>
            <a:endParaRPr sz="1200">
              <a:latin typeface="Calibri"/>
              <a:cs typeface="Calibri"/>
            </a:endParaRPr>
          </a:p>
          <a:p>
            <a:pPr lvl="1" marL="927100" indent="-228600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Meeting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minutes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scenario,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proceed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successfully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O.</a:t>
            </a:r>
            <a:r>
              <a:rPr dirty="0" sz="1300" spc="2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4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–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Quantitatively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</a:t>
            </a:r>
            <a:r>
              <a:rPr dirty="0" sz="1200" spc="-5">
                <a:latin typeface="Calibri"/>
                <a:cs typeface="Calibri"/>
              </a:rPr>
              <a:t> objectives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established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performance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hence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analyzed.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metrics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productivity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tune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</a:t>
            </a:r>
            <a:r>
              <a:rPr dirty="0" sz="1200" spc="-5">
                <a:latin typeface="Calibri"/>
                <a:cs typeface="Calibri"/>
              </a:rPr>
              <a:t> boundaries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decided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-5">
                <a:latin typeface="Calibri"/>
                <a:cs typeface="Calibri"/>
              </a:rPr>
              <a:t> achieve</a:t>
            </a:r>
            <a:r>
              <a:rPr dirty="0" sz="1200" spc="-5">
                <a:latin typeface="Calibri"/>
                <a:cs typeface="Calibri"/>
              </a:rPr>
              <a:t> control</a:t>
            </a:r>
            <a:r>
              <a:rPr dirty="0" sz="1200" spc="-5">
                <a:latin typeface="Calibri"/>
                <a:cs typeface="Calibri"/>
              </a:rPr>
              <a:t> over </a:t>
            </a:r>
            <a:r>
              <a:rPr dirty="0" sz="1200">
                <a:latin typeface="Calibri"/>
                <a:cs typeface="Calibri"/>
              </a:rPr>
              <a:t> 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narrowing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variation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fall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acceptable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range.</a:t>
            </a:r>
            <a:r>
              <a:rPr dirty="0" sz="1200">
                <a:latin typeface="Calibri"/>
                <a:cs typeface="Calibri"/>
              </a:rPr>
              <a:t> During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 further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improvements.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790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distinction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3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4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predictability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performance.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4,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performance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controlled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quantitative</a:t>
            </a:r>
            <a:r>
              <a:rPr dirty="0" sz="1200" spc="-5">
                <a:latin typeface="Calibri"/>
                <a:cs typeface="Calibri"/>
              </a:rPr>
              <a:t> techniques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predictions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based,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part,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statistical</a:t>
            </a:r>
            <a:r>
              <a:rPr dirty="0" sz="1200" spc="-5">
                <a:latin typeface="Calibri"/>
                <a:cs typeface="Calibri"/>
              </a:rPr>
              <a:t> analysis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fine-grained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7140359"/>
            <a:ext cx="5969635" cy="114935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P.</a:t>
            </a:r>
            <a:r>
              <a:rPr dirty="0" sz="1300" spc="18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79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Kickoff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-5">
                <a:latin typeface="Calibri"/>
                <a:cs typeface="Calibri"/>
              </a:rPr>
              <a:t> primarily</a:t>
            </a:r>
            <a:r>
              <a:rPr dirty="0" sz="1200">
                <a:latin typeface="Calibri"/>
                <a:cs typeface="Calibri"/>
              </a:rPr>
              <a:t> Internal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Kickoff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participants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accordingly.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895" y="8407907"/>
            <a:ext cx="5626735" cy="28702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405"/>
              </a:lnSpc>
            </a:pPr>
            <a:r>
              <a:rPr dirty="0" sz="1200" spc="-5" b="1">
                <a:latin typeface="Calibri"/>
                <a:cs typeface="Calibri"/>
              </a:rPr>
              <a:t>Statistical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Analysis</a:t>
            </a:r>
            <a:r>
              <a:rPr dirty="0" sz="1200" spc="-5" b="1">
                <a:latin typeface="Calibri"/>
                <a:cs typeface="Calibri"/>
              </a:rPr>
              <a:t> of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Kick-Off</a:t>
            </a:r>
            <a:r>
              <a:rPr dirty="0" sz="1200" spc="-5" b="1">
                <a:latin typeface="Calibri"/>
                <a:cs typeface="Calibri"/>
              </a:rPr>
              <a:t> Process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69847" y="914400"/>
          <a:ext cx="5681980" cy="1991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5070"/>
                <a:gridCol w="1405255"/>
                <a:gridCol w="1804670"/>
                <a:gridCol w="656590"/>
                <a:gridCol w="612139"/>
              </a:tblGrid>
              <a:tr h="563879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Participants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Man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6511">
                <a:tc>
                  <a:txBody>
                    <a:bodyPr/>
                    <a:lstStyle/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Internal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Kick-Off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Client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Kickoff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300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Spend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Kick-Off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marL="635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Hours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77723">
                      <a:solidFill>
                        <a:srgbClr val="FFFF00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77723">
                      <a:solidFill>
                        <a:srgbClr val="FFFF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3957827" y="2619756"/>
            <a:ext cx="1234440" cy="187960"/>
          </a:xfrm>
          <a:custGeom>
            <a:avLst/>
            <a:gdLst/>
            <a:ahLst/>
            <a:cxnLst/>
            <a:rect l="l" t="t" r="r" b="b"/>
            <a:pathLst>
              <a:path w="1234439" h="187960">
                <a:moveTo>
                  <a:pt x="1234439" y="0"/>
                </a:moveTo>
                <a:lnTo>
                  <a:pt x="0" y="0"/>
                </a:lnTo>
                <a:lnTo>
                  <a:pt x="0" y="187451"/>
                </a:lnTo>
                <a:lnTo>
                  <a:pt x="1234439" y="187451"/>
                </a:lnTo>
                <a:lnTo>
                  <a:pt x="12344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01699" y="3186178"/>
            <a:ext cx="5970270" cy="2837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Moral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story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is: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“Process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without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Stats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can’t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improved”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Q.</a:t>
            </a:r>
            <a:r>
              <a:rPr dirty="0" sz="1300" spc="26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5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–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Optimized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where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focus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improvement.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ability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proactively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r>
              <a:rPr dirty="0" sz="1200" spc="-5">
                <a:latin typeface="Calibri"/>
                <a:cs typeface="Calibri"/>
              </a:rPr>
              <a:t> Continuous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performance.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This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about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striving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improvements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capability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performance.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-5">
                <a:latin typeface="Calibri"/>
                <a:cs typeface="Calibri"/>
              </a:rPr>
              <a:t> improvements</a:t>
            </a:r>
            <a:r>
              <a:rPr dirty="0" sz="1200" spc="-5">
                <a:latin typeface="Calibri"/>
                <a:cs typeface="Calibri"/>
              </a:rPr>
              <a:t> occur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incremental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adopting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technologies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methods.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difference</a:t>
            </a:r>
            <a:r>
              <a:rPr dirty="0" sz="1200" spc="-5">
                <a:latin typeface="Calibri"/>
                <a:cs typeface="Calibri"/>
              </a:rPr>
              <a:t> between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4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5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that: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ct val="110000"/>
              </a:lnSpc>
              <a:spcBef>
                <a:spcPts val="72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4</a:t>
            </a:r>
            <a:r>
              <a:rPr dirty="0" sz="1200">
                <a:latin typeface="Calibri"/>
                <a:cs typeface="Calibri"/>
              </a:rPr>
              <a:t> focus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things: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addressing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predictability</a:t>
            </a:r>
            <a:r>
              <a:rPr dirty="0" sz="1200" spc="-10">
                <a:latin typeface="Calibri"/>
                <a:cs typeface="Calibri"/>
              </a:rPr>
              <a:t> 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results.</a:t>
            </a:r>
            <a:endParaRPr sz="1200">
              <a:latin typeface="Calibri"/>
              <a:cs typeface="Calibri"/>
            </a:endParaRPr>
          </a:p>
          <a:p>
            <a:pPr algn="just" marL="469265" marR="6985" indent="-228600">
              <a:lnSpc>
                <a:spcPct val="109200"/>
              </a:lnSpc>
              <a:spcBef>
                <a:spcPts val="1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5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address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common</a:t>
            </a:r>
            <a:r>
              <a:rPr dirty="0" sz="1200" spc="-5">
                <a:latin typeface="Calibri"/>
                <a:cs typeface="Calibri"/>
              </a:rPr>
              <a:t> causes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changing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predictability.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5" name="object 5"/>
          <p:cNvSpPr txBox="1"/>
          <p:nvPr/>
        </p:nvSpPr>
        <p:spPr>
          <a:xfrm>
            <a:off x="901699" y="7209061"/>
            <a:ext cx="5968365" cy="975994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  <a:tabLst>
                <a:tab pos="27749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R.</a:t>
            </a:r>
            <a:r>
              <a:rPr dirty="0" sz="1300" spc="-5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Maturity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Continuing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4,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options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optimization.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Option-1: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1495" y="8307323"/>
            <a:ext cx="5169535" cy="285115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405"/>
              </a:lnSpc>
            </a:pPr>
            <a:r>
              <a:rPr dirty="0" sz="1200" spc="-5" b="1">
                <a:latin typeface="Calibri"/>
                <a:cs typeface="Calibri"/>
              </a:rPr>
              <a:t>Reduce</a:t>
            </a:r>
            <a:r>
              <a:rPr dirty="0" sz="1200" spc="-5" b="1">
                <a:latin typeface="Calibri"/>
                <a:cs typeface="Calibri"/>
              </a:rPr>
              <a:t> Audience</a:t>
            </a:r>
            <a:r>
              <a:rPr dirty="0" sz="1200" spc="-5" b="1">
                <a:latin typeface="Calibri"/>
                <a:cs typeface="Calibri"/>
              </a:rPr>
              <a:t> of</a:t>
            </a:r>
            <a:r>
              <a:rPr dirty="0" sz="1200" spc="-5" b="1">
                <a:latin typeface="Calibri"/>
                <a:cs typeface="Calibri"/>
              </a:rPr>
              <a:t> Meeting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98447" y="914400"/>
          <a:ext cx="5179060" cy="283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5570"/>
                <a:gridCol w="914400"/>
                <a:gridCol w="1600200"/>
                <a:gridCol w="1269364"/>
              </a:tblGrid>
              <a:tr h="284987">
                <a:tc gridSpan="4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Analysis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Kick-Off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Process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54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525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of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Participants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Man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 marL="18732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Internal</a:t>
                      </a:r>
                      <a:r>
                        <a:rPr dirty="0" sz="12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Kick-Off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(PM,</a:t>
                      </a:r>
                      <a:r>
                        <a:rPr dirty="0" sz="12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Lead)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 marL="28448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Client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Kickoff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2575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(Client,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PM)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120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54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Spend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Kick-Off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240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Hours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1699" y="4030474"/>
            <a:ext cx="7334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Option-2: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98447" y="4689348"/>
          <a:ext cx="5179060" cy="2836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5570"/>
                <a:gridCol w="963294"/>
                <a:gridCol w="1551305"/>
                <a:gridCol w="1269364"/>
              </a:tblGrid>
              <a:tr h="286511">
                <a:tc gridSpan="4"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Merge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Internal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Client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Kickoff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84987">
                <a:tc gridSpan="4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Statistical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Analysis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Kick-Off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Process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3879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Name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of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Participants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Man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844295">
                <a:tc>
                  <a:txBody>
                    <a:bodyPr/>
                    <a:lstStyle/>
                    <a:p>
                      <a:pPr algn="ctr" marL="32384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Kick-Off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72085" marR="165735">
                        <a:lnSpc>
                          <a:spcPct val="152500"/>
                        </a:lnSpc>
                        <a:spcBef>
                          <a:spcPts val="1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(PM,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Lead,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Client)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60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Spend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 Kick-Off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(Minutes)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180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12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Hours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699" y="7786535"/>
            <a:ext cx="5970270" cy="8464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S.</a:t>
            </a:r>
            <a:r>
              <a:rPr dirty="0" sz="1300" spc="2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Capability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concerned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capability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relative 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capability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reflects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aligned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area.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CMMI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there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874271"/>
            <a:ext cx="5970905" cy="76790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7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consisting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generic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area.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adopt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 spc="-5">
                <a:latin typeface="Calibri"/>
                <a:cs typeface="Calibri"/>
              </a:rPr>
              <a:t> processes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six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 spc="-5">
                <a:latin typeface="Calibri"/>
                <a:cs typeface="Calibri"/>
              </a:rPr>
              <a:t> designated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</a:t>
            </a:r>
            <a:r>
              <a:rPr dirty="0" sz="1200" spc="-5">
                <a:latin typeface="Calibri"/>
                <a:cs typeface="Calibri"/>
              </a:rPr>
              <a:t> 0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5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next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step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continuous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T.</a:t>
            </a:r>
            <a:r>
              <a:rPr dirty="0" sz="1300" spc="2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Component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Model</a:t>
            </a:r>
            <a:endParaRPr sz="1300">
              <a:latin typeface="Calibri"/>
              <a:cs typeface="Calibri"/>
            </a:endParaRPr>
          </a:p>
          <a:p>
            <a:pPr algn="just" marL="12700" marR="6985">
              <a:lnSpc>
                <a:spcPct val="10920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three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model</a:t>
            </a:r>
            <a:r>
              <a:rPr dirty="0" sz="1200" spc="-5">
                <a:latin typeface="Calibri"/>
                <a:cs typeface="Calibri"/>
              </a:rPr>
              <a:t> through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maturity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capability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derived.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along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explanation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CMMI:</a:t>
            </a:r>
            <a:endParaRPr sz="1200">
              <a:latin typeface="Calibri"/>
              <a:cs typeface="Calibri"/>
            </a:endParaRPr>
          </a:p>
          <a:p>
            <a:pPr algn="just" marL="469265" marR="5715" indent="-228600">
              <a:lnSpc>
                <a:spcPct val="109600"/>
              </a:lnSpc>
              <a:spcBef>
                <a:spcPts val="81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Process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Area: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cluster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collectively,</a:t>
            </a:r>
            <a:r>
              <a:rPr dirty="0" sz="1200" spc="-5">
                <a:latin typeface="Calibri"/>
                <a:cs typeface="Calibri"/>
              </a:rPr>
              <a:t> satisfies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making</a:t>
            </a:r>
            <a:r>
              <a:rPr dirty="0" sz="1200" spc="-5">
                <a:latin typeface="Calibri"/>
                <a:cs typeface="Calibri"/>
              </a:rPr>
              <a:t> improvement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area.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ct val="1098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Generic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Practices: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achieving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generic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generic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generic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describe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achievement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generic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contribute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institutionalization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associated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area.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ct val="109600"/>
              </a:lnSpc>
              <a:spcBef>
                <a:spcPts val="1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Specific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Practice: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achieving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specific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Calibri"/>
              <a:cs typeface="Calibri"/>
            </a:endParaRPr>
          </a:p>
          <a:p>
            <a:pPr algn="just" marL="240665" marR="3686810" indent="-228600">
              <a:lnSpc>
                <a:spcPct val="110000"/>
              </a:lnSpc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U.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Area,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Goal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 </a:t>
            </a:r>
            <a:r>
              <a:rPr dirty="0" sz="1300" spc="-2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Practices</a:t>
            </a:r>
            <a:endParaRPr sz="1300">
              <a:latin typeface="Calibri"/>
              <a:cs typeface="Calibri"/>
            </a:endParaRPr>
          </a:p>
          <a:p>
            <a:pPr algn="just" marL="12700" marR="3684904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24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total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level.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optimal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increments.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guidelines</a:t>
            </a:r>
            <a:r>
              <a:rPr dirty="0" sz="1200">
                <a:latin typeface="Calibri"/>
                <a:cs typeface="Calibri"/>
              </a:rPr>
              <a:t> 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 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order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higher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5">
                <a:latin typeface="Calibri"/>
                <a:cs typeface="Calibri"/>
              </a:rPr>
              <a:t>level.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viewed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two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representations;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staged.</a:t>
            </a:r>
            <a:endParaRPr sz="1200">
              <a:latin typeface="Calibri"/>
              <a:cs typeface="Calibri"/>
            </a:endParaRPr>
          </a:p>
          <a:p>
            <a:pPr algn="just" marL="469900" marR="6350" indent="-229235">
              <a:lnSpc>
                <a:spcPct val="110000"/>
              </a:lnSpc>
              <a:spcBef>
                <a:spcPts val="80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Continuous: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chose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-5">
                <a:latin typeface="Calibri"/>
                <a:cs typeface="Calibri"/>
              </a:rPr>
              <a:t> business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levels.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Staged: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maturity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8250" y="5285109"/>
            <a:ext cx="3307939" cy="187824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7895336"/>
            <a:ext cx="31616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04: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Engineering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Area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873674"/>
            <a:ext cx="5970270" cy="164909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A.</a:t>
            </a:r>
            <a:r>
              <a:rPr dirty="0" sz="1300" spc="36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Improvement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Frameworks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group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(EPG)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throughout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first</a:t>
            </a:r>
            <a:r>
              <a:rPr dirty="0" sz="1200" spc="-5">
                <a:latin typeface="Calibri"/>
                <a:cs typeface="Calibri"/>
              </a:rPr>
              <a:t> evaluate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r>
              <a:rPr dirty="0" sz="1200" spc="-5">
                <a:latin typeface="Calibri"/>
                <a:cs typeface="Calibri"/>
              </a:rPr>
              <a:t> process,</a:t>
            </a:r>
            <a:r>
              <a:rPr dirty="0" sz="1200" spc="-5">
                <a:latin typeface="Calibri"/>
                <a:cs typeface="Calibri"/>
              </a:rPr>
              <a:t> define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 spc="-5">
                <a:latin typeface="Calibri"/>
                <a:cs typeface="Calibri"/>
              </a:rPr>
              <a:t> provide</a:t>
            </a:r>
            <a:r>
              <a:rPr dirty="0" sz="1200" spc="-5">
                <a:latin typeface="Calibri"/>
                <a:cs typeface="Calibri"/>
              </a:rPr>
              <a:t> suggestion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improvement.</a:t>
            </a:r>
            <a:r>
              <a:rPr dirty="0" sz="1200" spc="-5">
                <a:latin typeface="Calibri"/>
                <a:cs typeface="Calibri"/>
              </a:rPr>
              <a:t> EPG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action</a:t>
            </a:r>
            <a:r>
              <a:rPr dirty="0" sz="1200" spc="-5">
                <a:latin typeface="Calibri"/>
                <a:cs typeface="Calibri"/>
              </a:rPr>
              <a:t> teams</a:t>
            </a:r>
            <a:r>
              <a:rPr dirty="0" sz="1200" spc="-5">
                <a:latin typeface="Calibri"/>
                <a:cs typeface="Calibri"/>
              </a:rPr>
              <a:t> with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improving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simultaneously.</a:t>
            </a:r>
            <a:r>
              <a:rPr dirty="0" sz="1200" spc="-5">
                <a:latin typeface="Calibri"/>
                <a:cs typeface="Calibri"/>
              </a:rPr>
              <a:t> PATs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individual</a:t>
            </a:r>
            <a:r>
              <a:rPr dirty="0" sz="1200" spc="-5">
                <a:latin typeface="Calibri"/>
                <a:cs typeface="Calibri"/>
              </a:rPr>
              <a:t> teams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created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address</a:t>
            </a:r>
            <a:r>
              <a:rPr dirty="0" sz="1200" spc="-5">
                <a:latin typeface="Calibri"/>
                <a:cs typeface="Calibri"/>
              </a:rPr>
              <a:t> specific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improvement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 </a:t>
            </a:r>
            <a:r>
              <a:rPr dirty="0" sz="1200">
                <a:latin typeface="Calibri"/>
                <a:cs typeface="Calibri"/>
              </a:rPr>
              <a:t> staff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shown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figure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details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about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-5">
                <a:latin typeface="Calibri"/>
                <a:cs typeface="Calibri"/>
              </a:rPr>
              <a:t> teams.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66644" y="2935223"/>
            <a:ext cx="1953895" cy="3893820"/>
          </a:xfrm>
          <a:custGeom>
            <a:avLst/>
            <a:gdLst/>
            <a:ahLst/>
            <a:cxnLst/>
            <a:rect l="l" t="t" r="r" b="b"/>
            <a:pathLst>
              <a:path w="1953895" h="3893820">
                <a:moveTo>
                  <a:pt x="1773936" y="3349752"/>
                </a:moveTo>
                <a:lnTo>
                  <a:pt x="1760220" y="3349752"/>
                </a:lnTo>
                <a:lnTo>
                  <a:pt x="1760220" y="3361944"/>
                </a:lnTo>
                <a:lnTo>
                  <a:pt x="1760220" y="3881628"/>
                </a:lnTo>
                <a:lnTo>
                  <a:pt x="224028" y="3881628"/>
                </a:lnTo>
                <a:lnTo>
                  <a:pt x="224028" y="3361944"/>
                </a:lnTo>
                <a:lnTo>
                  <a:pt x="1760220" y="3361944"/>
                </a:lnTo>
                <a:lnTo>
                  <a:pt x="1760220" y="3349752"/>
                </a:lnTo>
                <a:lnTo>
                  <a:pt x="211836" y="3349752"/>
                </a:lnTo>
                <a:lnTo>
                  <a:pt x="211836" y="3893820"/>
                </a:lnTo>
                <a:lnTo>
                  <a:pt x="1773936" y="3893820"/>
                </a:lnTo>
                <a:lnTo>
                  <a:pt x="1773936" y="3887724"/>
                </a:lnTo>
                <a:lnTo>
                  <a:pt x="1773936" y="3881628"/>
                </a:lnTo>
                <a:lnTo>
                  <a:pt x="1773936" y="3361944"/>
                </a:lnTo>
                <a:lnTo>
                  <a:pt x="1773936" y="3355848"/>
                </a:lnTo>
                <a:lnTo>
                  <a:pt x="1773936" y="3349752"/>
                </a:lnTo>
                <a:close/>
              </a:path>
              <a:path w="1953895" h="3893820">
                <a:moveTo>
                  <a:pt x="1943100" y="1935480"/>
                </a:moveTo>
                <a:lnTo>
                  <a:pt x="1929384" y="1935480"/>
                </a:lnTo>
                <a:lnTo>
                  <a:pt x="1929384" y="1947672"/>
                </a:lnTo>
                <a:lnTo>
                  <a:pt x="1929384" y="2467356"/>
                </a:lnTo>
                <a:lnTo>
                  <a:pt x="12192" y="2467356"/>
                </a:lnTo>
                <a:lnTo>
                  <a:pt x="12192" y="1947672"/>
                </a:lnTo>
                <a:lnTo>
                  <a:pt x="1929384" y="1947672"/>
                </a:lnTo>
                <a:lnTo>
                  <a:pt x="1929384" y="1935480"/>
                </a:lnTo>
                <a:lnTo>
                  <a:pt x="0" y="1935480"/>
                </a:lnTo>
                <a:lnTo>
                  <a:pt x="0" y="2479548"/>
                </a:lnTo>
                <a:lnTo>
                  <a:pt x="1943100" y="2479548"/>
                </a:lnTo>
                <a:lnTo>
                  <a:pt x="1943100" y="2473452"/>
                </a:lnTo>
                <a:lnTo>
                  <a:pt x="1943100" y="2467356"/>
                </a:lnTo>
                <a:lnTo>
                  <a:pt x="1943100" y="1947672"/>
                </a:lnTo>
                <a:lnTo>
                  <a:pt x="1943100" y="1941576"/>
                </a:lnTo>
                <a:lnTo>
                  <a:pt x="1943100" y="1935480"/>
                </a:lnTo>
                <a:close/>
              </a:path>
              <a:path w="1953895" h="3893820">
                <a:moveTo>
                  <a:pt x="1943100" y="946404"/>
                </a:moveTo>
                <a:lnTo>
                  <a:pt x="1929384" y="946404"/>
                </a:lnTo>
                <a:lnTo>
                  <a:pt x="1929384" y="958596"/>
                </a:lnTo>
                <a:lnTo>
                  <a:pt x="1929384" y="1478280"/>
                </a:lnTo>
                <a:lnTo>
                  <a:pt x="12192" y="1478280"/>
                </a:lnTo>
                <a:lnTo>
                  <a:pt x="12192" y="958596"/>
                </a:lnTo>
                <a:lnTo>
                  <a:pt x="1929384" y="958596"/>
                </a:lnTo>
                <a:lnTo>
                  <a:pt x="1929384" y="946404"/>
                </a:lnTo>
                <a:lnTo>
                  <a:pt x="0" y="946404"/>
                </a:lnTo>
                <a:lnTo>
                  <a:pt x="0" y="1490472"/>
                </a:lnTo>
                <a:lnTo>
                  <a:pt x="1943100" y="1490472"/>
                </a:lnTo>
                <a:lnTo>
                  <a:pt x="1943100" y="1484376"/>
                </a:lnTo>
                <a:lnTo>
                  <a:pt x="1943100" y="1478280"/>
                </a:lnTo>
                <a:lnTo>
                  <a:pt x="1943100" y="958596"/>
                </a:lnTo>
                <a:lnTo>
                  <a:pt x="1943100" y="952500"/>
                </a:lnTo>
                <a:lnTo>
                  <a:pt x="1943100" y="946404"/>
                </a:lnTo>
                <a:close/>
              </a:path>
              <a:path w="1953895" h="3893820">
                <a:moveTo>
                  <a:pt x="1953768" y="0"/>
                </a:moveTo>
                <a:lnTo>
                  <a:pt x="1941576" y="0"/>
                </a:lnTo>
                <a:lnTo>
                  <a:pt x="1941576" y="13716"/>
                </a:lnTo>
                <a:lnTo>
                  <a:pt x="1941576" y="531876"/>
                </a:lnTo>
                <a:lnTo>
                  <a:pt x="22860" y="531876"/>
                </a:lnTo>
                <a:lnTo>
                  <a:pt x="22860" y="13716"/>
                </a:lnTo>
                <a:lnTo>
                  <a:pt x="1941576" y="13716"/>
                </a:lnTo>
                <a:lnTo>
                  <a:pt x="1941576" y="0"/>
                </a:lnTo>
                <a:lnTo>
                  <a:pt x="10668" y="0"/>
                </a:lnTo>
                <a:lnTo>
                  <a:pt x="10668" y="544068"/>
                </a:lnTo>
                <a:lnTo>
                  <a:pt x="1953768" y="544068"/>
                </a:lnTo>
                <a:lnTo>
                  <a:pt x="1953768" y="537972"/>
                </a:lnTo>
                <a:lnTo>
                  <a:pt x="1953768" y="531876"/>
                </a:lnTo>
                <a:lnTo>
                  <a:pt x="1953768" y="13716"/>
                </a:lnTo>
                <a:lnTo>
                  <a:pt x="1953768" y="6096"/>
                </a:lnTo>
                <a:lnTo>
                  <a:pt x="1953768" y="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02938" y="6353049"/>
            <a:ext cx="131191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7680" marR="5080" indent="-475615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(PAT)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08220" y="6284976"/>
            <a:ext cx="1562100" cy="544195"/>
          </a:xfrm>
          <a:custGeom>
            <a:avLst/>
            <a:gdLst/>
            <a:ahLst/>
            <a:cxnLst/>
            <a:rect l="l" t="t" r="r" b="b"/>
            <a:pathLst>
              <a:path w="1562100" h="544195">
                <a:moveTo>
                  <a:pt x="1562100" y="0"/>
                </a:moveTo>
                <a:lnTo>
                  <a:pt x="0" y="0"/>
                </a:lnTo>
                <a:lnTo>
                  <a:pt x="0" y="544068"/>
                </a:lnTo>
                <a:lnTo>
                  <a:pt x="1562100" y="544068"/>
                </a:lnTo>
                <a:lnTo>
                  <a:pt x="1562100" y="537972"/>
                </a:lnTo>
                <a:lnTo>
                  <a:pt x="12192" y="537972"/>
                </a:lnTo>
                <a:lnTo>
                  <a:pt x="6096" y="531876"/>
                </a:lnTo>
                <a:lnTo>
                  <a:pt x="12192" y="531876"/>
                </a:lnTo>
                <a:lnTo>
                  <a:pt x="12192" y="12192"/>
                </a:lnTo>
                <a:lnTo>
                  <a:pt x="6096" y="12192"/>
                </a:lnTo>
                <a:lnTo>
                  <a:pt x="12192" y="6096"/>
                </a:lnTo>
                <a:lnTo>
                  <a:pt x="1562100" y="6096"/>
                </a:lnTo>
                <a:lnTo>
                  <a:pt x="1562100" y="0"/>
                </a:lnTo>
                <a:close/>
              </a:path>
              <a:path w="1562100" h="544195">
                <a:moveTo>
                  <a:pt x="12192" y="531876"/>
                </a:moveTo>
                <a:lnTo>
                  <a:pt x="6096" y="531876"/>
                </a:lnTo>
                <a:lnTo>
                  <a:pt x="12192" y="537972"/>
                </a:lnTo>
                <a:lnTo>
                  <a:pt x="12192" y="531876"/>
                </a:lnTo>
                <a:close/>
              </a:path>
              <a:path w="1562100" h="544195">
                <a:moveTo>
                  <a:pt x="1548384" y="531876"/>
                </a:moveTo>
                <a:lnTo>
                  <a:pt x="12192" y="531876"/>
                </a:lnTo>
                <a:lnTo>
                  <a:pt x="12192" y="537972"/>
                </a:lnTo>
                <a:lnTo>
                  <a:pt x="1548384" y="537972"/>
                </a:lnTo>
                <a:lnTo>
                  <a:pt x="1548384" y="531876"/>
                </a:lnTo>
                <a:close/>
              </a:path>
              <a:path w="1562100" h="544195">
                <a:moveTo>
                  <a:pt x="1548384" y="6096"/>
                </a:moveTo>
                <a:lnTo>
                  <a:pt x="1548384" y="537972"/>
                </a:lnTo>
                <a:lnTo>
                  <a:pt x="1554480" y="531876"/>
                </a:lnTo>
                <a:lnTo>
                  <a:pt x="1562100" y="531876"/>
                </a:lnTo>
                <a:lnTo>
                  <a:pt x="1562100" y="12192"/>
                </a:lnTo>
                <a:lnTo>
                  <a:pt x="1554480" y="12192"/>
                </a:lnTo>
                <a:lnTo>
                  <a:pt x="1548384" y="6096"/>
                </a:lnTo>
                <a:close/>
              </a:path>
              <a:path w="1562100" h="544195">
                <a:moveTo>
                  <a:pt x="1562100" y="531876"/>
                </a:moveTo>
                <a:lnTo>
                  <a:pt x="1554480" y="531876"/>
                </a:lnTo>
                <a:lnTo>
                  <a:pt x="1548384" y="537972"/>
                </a:lnTo>
                <a:lnTo>
                  <a:pt x="1562100" y="537972"/>
                </a:lnTo>
                <a:lnTo>
                  <a:pt x="1562100" y="531876"/>
                </a:lnTo>
                <a:close/>
              </a:path>
              <a:path w="1562100" h="544195">
                <a:moveTo>
                  <a:pt x="12192" y="6096"/>
                </a:moveTo>
                <a:lnTo>
                  <a:pt x="6096" y="12192"/>
                </a:lnTo>
                <a:lnTo>
                  <a:pt x="12192" y="12192"/>
                </a:lnTo>
                <a:lnTo>
                  <a:pt x="12192" y="6096"/>
                </a:lnTo>
                <a:close/>
              </a:path>
              <a:path w="1562100" h="544195">
                <a:moveTo>
                  <a:pt x="1548384" y="6096"/>
                </a:moveTo>
                <a:lnTo>
                  <a:pt x="12192" y="6096"/>
                </a:lnTo>
                <a:lnTo>
                  <a:pt x="12192" y="12192"/>
                </a:lnTo>
                <a:lnTo>
                  <a:pt x="1548384" y="12192"/>
                </a:lnTo>
                <a:lnTo>
                  <a:pt x="1548384" y="6096"/>
                </a:lnTo>
                <a:close/>
              </a:path>
              <a:path w="1562100" h="544195">
                <a:moveTo>
                  <a:pt x="1562100" y="6096"/>
                </a:moveTo>
                <a:lnTo>
                  <a:pt x="1548384" y="6096"/>
                </a:lnTo>
                <a:lnTo>
                  <a:pt x="1554480" y="12192"/>
                </a:lnTo>
                <a:lnTo>
                  <a:pt x="1562100" y="12192"/>
                </a:lnTo>
                <a:lnTo>
                  <a:pt x="1562100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932677" y="6353049"/>
            <a:ext cx="131191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7680" marR="5080" indent="-475615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(PAT)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27404" y="6284976"/>
            <a:ext cx="1562100" cy="544195"/>
          </a:xfrm>
          <a:custGeom>
            <a:avLst/>
            <a:gdLst/>
            <a:ahLst/>
            <a:cxnLst/>
            <a:rect l="l" t="t" r="r" b="b"/>
            <a:pathLst>
              <a:path w="1562100" h="544195">
                <a:moveTo>
                  <a:pt x="1562100" y="0"/>
                </a:moveTo>
                <a:lnTo>
                  <a:pt x="0" y="0"/>
                </a:lnTo>
                <a:lnTo>
                  <a:pt x="0" y="544068"/>
                </a:lnTo>
                <a:lnTo>
                  <a:pt x="1562100" y="544068"/>
                </a:lnTo>
                <a:lnTo>
                  <a:pt x="1562100" y="537972"/>
                </a:lnTo>
                <a:lnTo>
                  <a:pt x="13716" y="537972"/>
                </a:lnTo>
                <a:lnTo>
                  <a:pt x="6096" y="531876"/>
                </a:lnTo>
                <a:lnTo>
                  <a:pt x="13716" y="531876"/>
                </a:lnTo>
                <a:lnTo>
                  <a:pt x="13716" y="12192"/>
                </a:lnTo>
                <a:lnTo>
                  <a:pt x="6096" y="12192"/>
                </a:lnTo>
                <a:lnTo>
                  <a:pt x="13716" y="6096"/>
                </a:lnTo>
                <a:lnTo>
                  <a:pt x="1562100" y="6096"/>
                </a:lnTo>
                <a:lnTo>
                  <a:pt x="1562100" y="0"/>
                </a:lnTo>
                <a:close/>
              </a:path>
              <a:path w="1562100" h="544195">
                <a:moveTo>
                  <a:pt x="13716" y="531876"/>
                </a:moveTo>
                <a:lnTo>
                  <a:pt x="6096" y="531876"/>
                </a:lnTo>
                <a:lnTo>
                  <a:pt x="13716" y="537972"/>
                </a:lnTo>
                <a:lnTo>
                  <a:pt x="13716" y="531876"/>
                </a:lnTo>
                <a:close/>
              </a:path>
              <a:path w="1562100" h="544195">
                <a:moveTo>
                  <a:pt x="1549908" y="531876"/>
                </a:moveTo>
                <a:lnTo>
                  <a:pt x="13716" y="531876"/>
                </a:lnTo>
                <a:lnTo>
                  <a:pt x="13716" y="537972"/>
                </a:lnTo>
                <a:lnTo>
                  <a:pt x="1549908" y="537972"/>
                </a:lnTo>
                <a:lnTo>
                  <a:pt x="1549908" y="531876"/>
                </a:lnTo>
                <a:close/>
              </a:path>
              <a:path w="1562100" h="544195">
                <a:moveTo>
                  <a:pt x="1549908" y="6096"/>
                </a:moveTo>
                <a:lnTo>
                  <a:pt x="1549908" y="537972"/>
                </a:lnTo>
                <a:lnTo>
                  <a:pt x="1556004" y="531876"/>
                </a:lnTo>
                <a:lnTo>
                  <a:pt x="1562100" y="531876"/>
                </a:lnTo>
                <a:lnTo>
                  <a:pt x="1562100" y="12192"/>
                </a:lnTo>
                <a:lnTo>
                  <a:pt x="1556004" y="12192"/>
                </a:lnTo>
                <a:lnTo>
                  <a:pt x="1549908" y="6096"/>
                </a:lnTo>
                <a:close/>
              </a:path>
              <a:path w="1562100" h="544195">
                <a:moveTo>
                  <a:pt x="1562100" y="531876"/>
                </a:moveTo>
                <a:lnTo>
                  <a:pt x="1556004" y="531876"/>
                </a:lnTo>
                <a:lnTo>
                  <a:pt x="1549908" y="537972"/>
                </a:lnTo>
                <a:lnTo>
                  <a:pt x="1562100" y="537972"/>
                </a:lnTo>
                <a:lnTo>
                  <a:pt x="1562100" y="531876"/>
                </a:lnTo>
                <a:close/>
              </a:path>
              <a:path w="1562100" h="544195">
                <a:moveTo>
                  <a:pt x="13716" y="6096"/>
                </a:moveTo>
                <a:lnTo>
                  <a:pt x="6096" y="12192"/>
                </a:lnTo>
                <a:lnTo>
                  <a:pt x="13716" y="12192"/>
                </a:lnTo>
                <a:lnTo>
                  <a:pt x="13716" y="6096"/>
                </a:lnTo>
                <a:close/>
              </a:path>
              <a:path w="1562100" h="544195">
                <a:moveTo>
                  <a:pt x="1549908" y="6096"/>
                </a:moveTo>
                <a:lnTo>
                  <a:pt x="13716" y="6096"/>
                </a:lnTo>
                <a:lnTo>
                  <a:pt x="13716" y="12192"/>
                </a:lnTo>
                <a:lnTo>
                  <a:pt x="1549908" y="12192"/>
                </a:lnTo>
                <a:lnTo>
                  <a:pt x="1549908" y="6096"/>
                </a:lnTo>
                <a:close/>
              </a:path>
              <a:path w="1562100" h="544195">
                <a:moveTo>
                  <a:pt x="1562100" y="6096"/>
                </a:moveTo>
                <a:lnTo>
                  <a:pt x="1549908" y="6096"/>
                </a:lnTo>
                <a:lnTo>
                  <a:pt x="1556004" y="12192"/>
                </a:lnTo>
                <a:lnTo>
                  <a:pt x="1562100" y="12192"/>
                </a:lnTo>
                <a:lnTo>
                  <a:pt x="1562100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451863" y="6353049"/>
            <a:ext cx="131191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7680" marR="5080" indent="-475615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(PAT)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327404" y="7496555"/>
            <a:ext cx="5041900" cy="544195"/>
          </a:xfrm>
          <a:custGeom>
            <a:avLst/>
            <a:gdLst/>
            <a:ahLst/>
            <a:cxnLst/>
            <a:rect l="l" t="t" r="r" b="b"/>
            <a:pathLst>
              <a:path w="5041900" h="544195">
                <a:moveTo>
                  <a:pt x="5041392" y="0"/>
                </a:moveTo>
                <a:lnTo>
                  <a:pt x="0" y="0"/>
                </a:lnTo>
                <a:lnTo>
                  <a:pt x="0" y="544068"/>
                </a:lnTo>
                <a:lnTo>
                  <a:pt x="5041392" y="544068"/>
                </a:lnTo>
                <a:lnTo>
                  <a:pt x="5041392" y="537972"/>
                </a:lnTo>
                <a:lnTo>
                  <a:pt x="13716" y="537972"/>
                </a:lnTo>
                <a:lnTo>
                  <a:pt x="6096" y="531876"/>
                </a:lnTo>
                <a:lnTo>
                  <a:pt x="13716" y="531876"/>
                </a:lnTo>
                <a:lnTo>
                  <a:pt x="13716" y="12192"/>
                </a:lnTo>
                <a:lnTo>
                  <a:pt x="6096" y="12192"/>
                </a:lnTo>
                <a:lnTo>
                  <a:pt x="13716" y="6096"/>
                </a:lnTo>
                <a:lnTo>
                  <a:pt x="5041392" y="6096"/>
                </a:lnTo>
                <a:lnTo>
                  <a:pt x="5041392" y="0"/>
                </a:lnTo>
                <a:close/>
              </a:path>
              <a:path w="5041900" h="544195">
                <a:moveTo>
                  <a:pt x="13716" y="531876"/>
                </a:moveTo>
                <a:lnTo>
                  <a:pt x="6096" y="531876"/>
                </a:lnTo>
                <a:lnTo>
                  <a:pt x="13716" y="537972"/>
                </a:lnTo>
                <a:lnTo>
                  <a:pt x="13716" y="531876"/>
                </a:lnTo>
                <a:close/>
              </a:path>
              <a:path w="5041900" h="544195">
                <a:moveTo>
                  <a:pt x="5029200" y="531876"/>
                </a:moveTo>
                <a:lnTo>
                  <a:pt x="13716" y="531876"/>
                </a:lnTo>
                <a:lnTo>
                  <a:pt x="13716" y="537972"/>
                </a:lnTo>
                <a:lnTo>
                  <a:pt x="5029200" y="537972"/>
                </a:lnTo>
                <a:lnTo>
                  <a:pt x="5029200" y="531876"/>
                </a:lnTo>
                <a:close/>
              </a:path>
              <a:path w="5041900" h="544195">
                <a:moveTo>
                  <a:pt x="5029200" y="6096"/>
                </a:moveTo>
                <a:lnTo>
                  <a:pt x="5029200" y="537972"/>
                </a:lnTo>
                <a:lnTo>
                  <a:pt x="5035296" y="531876"/>
                </a:lnTo>
                <a:lnTo>
                  <a:pt x="5041392" y="531876"/>
                </a:lnTo>
                <a:lnTo>
                  <a:pt x="5041392" y="12192"/>
                </a:lnTo>
                <a:lnTo>
                  <a:pt x="5035296" y="12192"/>
                </a:lnTo>
                <a:lnTo>
                  <a:pt x="5029200" y="6096"/>
                </a:lnTo>
                <a:close/>
              </a:path>
              <a:path w="5041900" h="544195">
                <a:moveTo>
                  <a:pt x="5041392" y="531876"/>
                </a:moveTo>
                <a:lnTo>
                  <a:pt x="5035296" y="531876"/>
                </a:lnTo>
                <a:lnTo>
                  <a:pt x="5029200" y="537972"/>
                </a:lnTo>
                <a:lnTo>
                  <a:pt x="5041392" y="537972"/>
                </a:lnTo>
                <a:lnTo>
                  <a:pt x="5041392" y="531876"/>
                </a:lnTo>
                <a:close/>
              </a:path>
              <a:path w="5041900" h="544195">
                <a:moveTo>
                  <a:pt x="13716" y="6096"/>
                </a:moveTo>
                <a:lnTo>
                  <a:pt x="6096" y="12192"/>
                </a:lnTo>
                <a:lnTo>
                  <a:pt x="13716" y="12192"/>
                </a:lnTo>
                <a:lnTo>
                  <a:pt x="13716" y="6096"/>
                </a:lnTo>
                <a:close/>
              </a:path>
              <a:path w="5041900" h="544195">
                <a:moveTo>
                  <a:pt x="5029200" y="6096"/>
                </a:moveTo>
                <a:lnTo>
                  <a:pt x="13716" y="6096"/>
                </a:lnTo>
                <a:lnTo>
                  <a:pt x="13716" y="12192"/>
                </a:lnTo>
                <a:lnTo>
                  <a:pt x="5029200" y="12192"/>
                </a:lnTo>
                <a:lnTo>
                  <a:pt x="5029200" y="6096"/>
                </a:lnTo>
                <a:close/>
              </a:path>
              <a:path w="5041900" h="544195">
                <a:moveTo>
                  <a:pt x="5041392" y="6096"/>
                </a:moveTo>
                <a:lnTo>
                  <a:pt x="5029200" y="6096"/>
                </a:lnTo>
                <a:lnTo>
                  <a:pt x="5035296" y="12192"/>
                </a:lnTo>
                <a:lnTo>
                  <a:pt x="5041392" y="12192"/>
                </a:lnTo>
                <a:lnTo>
                  <a:pt x="5041392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82770" y="7642352"/>
            <a:ext cx="929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Technical</a:t>
            </a:r>
            <a:r>
              <a:rPr dirty="0" sz="1200" spc="-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Staff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15312" y="3473195"/>
            <a:ext cx="3479800" cy="4029710"/>
          </a:xfrm>
          <a:custGeom>
            <a:avLst/>
            <a:gdLst/>
            <a:ahLst/>
            <a:cxnLst/>
            <a:rect l="l" t="t" r="r" b="b"/>
            <a:pathLst>
              <a:path w="3479800" h="4029709">
                <a:moveTo>
                  <a:pt x="9144" y="3349752"/>
                </a:moveTo>
                <a:lnTo>
                  <a:pt x="0" y="3349752"/>
                </a:lnTo>
                <a:lnTo>
                  <a:pt x="0" y="4029456"/>
                </a:lnTo>
                <a:lnTo>
                  <a:pt x="9144" y="4029456"/>
                </a:lnTo>
                <a:lnTo>
                  <a:pt x="9144" y="3349752"/>
                </a:lnTo>
                <a:close/>
              </a:path>
              <a:path w="3479800" h="4029709">
                <a:moveTo>
                  <a:pt x="1322832" y="1940052"/>
                </a:moveTo>
                <a:lnTo>
                  <a:pt x="1316736" y="1930908"/>
                </a:lnTo>
                <a:lnTo>
                  <a:pt x="1524" y="2813304"/>
                </a:lnTo>
                <a:lnTo>
                  <a:pt x="6096" y="2822448"/>
                </a:lnTo>
                <a:lnTo>
                  <a:pt x="1322832" y="1940052"/>
                </a:lnTo>
                <a:close/>
              </a:path>
              <a:path w="3479800" h="4029709">
                <a:moveTo>
                  <a:pt x="1717548" y="0"/>
                </a:moveTo>
                <a:lnTo>
                  <a:pt x="1708404" y="0"/>
                </a:lnTo>
                <a:lnTo>
                  <a:pt x="1708404" y="414528"/>
                </a:lnTo>
                <a:lnTo>
                  <a:pt x="1717548" y="414528"/>
                </a:lnTo>
                <a:lnTo>
                  <a:pt x="1717548" y="0"/>
                </a:lnTo>
                <a:close/>
              </a:path>
              <a:path w="3479800" h="4029709">
                <a:moveTo>
                  <a:pt x="1728216" y="946404"/>
                </a:moveTo>
                <a:lnTo>
                  <a:pt x="1719072" y="946404"/>
                </a:lnTo>
                <a:lnTo>
                  <a:pt x="1719072" y="1403604"/>
                </a:lnTo>
                <a:lnTo>
                  <a:pt x="1728216" y="1403604"/>
                </a:lnTo>
                <a:lnTo>
                  <a:pt x="1728216" y="946404"/>
                </a:lnTo>
                <a:close/>
              </a:path>
              <a:path w="3479800" h="4029709">
                <a:moveTo>
                  <a:pt x="1738884" y="1935480"/>
                </a:moveTo>
                <a:lnTo>
                  <a:pt x="1728216" y="1935480"/>
                </a:lnTo>
                <a:lnTo>
                  <a:pt x="1728216" y="2817876"/>
                </a:lnTo>
                <a:lnTo>
                  <a:pt x="1738884" y="2817876"/>
                </a:lnTo>
                <a:lnTo>
                  <a:pt x="1738884" y="1935480"/>
                </a:lnTo>
                <a:close/>
              </a:path>
              <a:path w="3479800" h="4029709">
                <a:moveTo>
                  <a:pt x="1760220" y="3349752"/>
                </a:moveTo>
                <a:lnTo>
                  <a:pt x="1749552" y="3349752"/>
                </a:lnTo>
                <a:lnTo>
                  <a:pt x="1749552" y="4029456"/>
                </a:lnTo>
                <a:lnTo>
                  <a:pt x="1760220" y="4029456"/>
                </a:lnTo>
                <a:lnTo>
                  <a:pt x="1760220" y="3349752"/>
                </a:lnTo>
                <a:close/>
              </a:path>
              <a:path w="3479800" h="4029709">
                <a:moveTo>
                  <a:pt x="3476244" y="2813304"/>
                </a:moveTo>
                <a:lnTo>
                  <a:pt x="2214372" y="1930908"/>
                </a:lnTo>
                <a:lnTo>
                  <a:pt x="2208276" y="1940052"/>
                </a:lnTo>
                <a:lnTo>
                  <a:pt x="3471672" y="2822448"/>
                </a:lnTo>
                <a:lnTo>
                  <a:pt x="3476244" y="2813304"/>
                </a:lnTo>
                <a:close/>
              </a:path>
              <a:path w="3479800" h="4029709">
                <a:moveTo>
                  <a:pt x="3479292" y="3349752"/>
                </a:moveTo>
                <a:lnTo>
                  <a:pt x="3468624" y="3349752"/>
                </a:lnTo>
                <a:lnTo>
                  <a:pt x="3468624" y="4029456"/>
                </a:lnTo>
                <a:lnTo>
                  <a:pt x="3479292" y="4029456"/>
                </a:lnTo>
                <a:lnTo>
                  <a:pt x="3479292" y="334975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102611" y="2957577"/>
            <a:ext cx="2988945" cy="2402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63294" marR="455295" indent="1270">
              <a:lnSpc>
                <a:spcPct val="1083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Executive</a:t>
            </a:r>
            <a:r>
              <a:rPr dirty="0" sz="1200" spc="-5">
                <a:latin typeface="Calibri"/>
                <a:cs typeface="Calibri"/>
              </a:rPr>
              <a:t> Sponsorship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Committee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388235" algn="l"/>
              </a:tabLst>
            </a:pPr>
            <a:r>
              <a:rPr dirty="0" sz="1200" spc="-5">
                <a:latin typeface="Calibri"/>
                <a:cs typeface="Calibri"/>
              </a:rPr>
              <a:t>Transition</a:t>
            </a:r>
            <a:r>
              <a:rPr dirty="0" sz="1200">
                <a:latin typeface="Calibri"/>
                <a:cs typeface="Calibri"/>
              </a:rPr>
              <a:t> Partner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algn="ctr" marL="481330">
              <a:lnSpc>
                <a:spcPct val="100000"/>
              </a:lnSpc>
              <a:spcBef>
                <a:spcPts val="765"/>
              </a:spcBef>
            </a:pPr>
            <a:r>
              <a:rPr dirty="0" sz="1200" spc="-5">
                <a:latin typeface="Calibri"/>
                <a:cs typeface="Calibri"/>
              </a:rPr>
              <a:t>Steering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Committee</a:t>
            </a:r>
            <a:endParaRPr sz="1200">
              <a:latin typeface="Calibri"/>
              <a:cs typeface="Calibri"/>
            </a:endParaRPr>
          </a:p>
          <a:p>
            <a:pPr marL="902335" marR="5080" indent="-879475">
              <a:lnSpc>
                <a:spcPct val="233300"/>
              </a:lnSpc>
              <a:spcBef>
                <a:spcPts val="580"/>
              </a:spcBef>
              <a:tabLst>
                <a:tab pos="2399030" algn="l"/>
              </a:tabLst>
            </a:pPr>
            <a:r>
              <a:rPr dirty="0" sz="1200">
                <a:latin typeface="Calibri"/>
                <a:cs typeface="Calibri"/>
              </a:rPr>
              <a:t>Tra</a:t>
            </a:r>
            <a:r>
              <a:rPr dirty="0" sz="1200" spc="5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s</a:t>
            </a:r>
            <a:r>
              <a:rPr dirty="0" sz="1200">
                <a:latin typeface="Calibri"/>
                <a:cs typeface="Calibri"/>
              </a:rPr>
              <a:t>i</a:t>
            </a:r>
            <a:r>
              <a:rPr dirty="0" sz="1200" spc="5">
                <a:latin typeface="Calibri"/>
                <a:cs typeface="Calibri"/>
              </a:rPr>
              <a:t>t</a:t>
            </a:r>
            <a:r>
              <a:rPr dirty="0" sz="1200" spc="-1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on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Pa</a:t>
            </a:r>
            <a:r>
              <a:rPr dirty="0" sz="1200" spc="-10">
                <a:latin typeface="Calibri"/>
                <a:cs typeface="Calibri"/>
              </a:rPr>
              <a:t>r</a:t>
            </a:r>
            <a:r>
              <a:rPr dirty="0" sz="1200" spc="5">
                <a:latin typeface="Calibri"/>
                <a:cs typeface="Calibri"/>
              </a:rPr>
              <a:t>tn</a:t>
            </a:r>
            <a:r>
              <a:rPr dirty="0" sz="1200">
                <a:latin typeface="Calibri"/>
                <a:cs typeface="Calibri"/>
              </a:rPr>
              <a:t>er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Calibri"/>
                <a:cs typeface="Calibri"/>
              </a:rPr>
              <a:t>L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1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d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>
                <a:latin typeface="Calibri"/>
                <a:cs typeface="Calibri"/>
              </a:rPr>
              <a:t>Engineering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Group</a:t>
            </a:r>
            <a:endParaRPr sz="1200">
              <a:latin typeface="Calibri"/>
              <a:cs typeface="Calibri"/>
            </a:endParaRPr>
          </a:p>
          <a:p>
            <a:pPr algn="ctr" marL="480695">
              <a:lnSpc>
                <a:spcPct val="100000"/>
              </a:lnSpc>
              <a:spcBef>
                <a:spcPts val="120"/>
              </a:spcBef>
            </a:pPr>
            <a:r>
              <a:rPr dirty="0" sz="1200" spc="-5">
                <a:latin typeface="Calibri"/>
                <a:cs typeface="Calibri"/>
              </a:rPr>
              <a:t>(EPG)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13" name="object 13"/>
          <p:cNvSpPr txBox="1"/>
          <p:nvPr/>
        </p:nvSpPr>
        <p:spPr>
          <a:xfrm>
            <a:off x="1645411" y="5761737"/>
            <a:ext cx="848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51478" y="5740401"/>
            <a:ext cx="848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79566" y="5761737"/>
            <a:ext cx="8483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EPG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782891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Different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Goal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total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22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course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discussed.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per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definition,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cover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 maintenance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across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disciplines.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Validation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Verification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Action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Teams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(PAT)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above,</a:t>
            </a:r>
            <a:r>
              <a:rPr dirty="0" sz="1200">
                <a:latin typeface="Calibri"/>
                <a:cs typeface="Calibri"/>
              </a:rPr>
              <a:t> PAT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initiatives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Areas.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-5">
                <a:latin typeface="Calibri"/>
                <a:cs typeface="Calibri"/>
              </a:rPr>
              <a:t> 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PATs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"worker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bees."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immediate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focus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weakness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fund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stage,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mandate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write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procedures,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pilot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them,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update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needed.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belong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40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domains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department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managers.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tasks</a:t>
            </a:r>
            <a:r>
              <a:rPr dirty="0" sz="1200" spc="-5">
                <a:latin typeface="Calibri"/>
                <a:cs typeface="Calibri"/>
              </a:rPr>
              <a:t> list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69"/>
              </a:spcBef>
              <a:buAutoNum type="alphaUcPeriod" startAt="4"/>
              <a:tabLst>
                <a:tab pos="241300" algn="l"/>
              </a:tabLst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Task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List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PAT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(PAT)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generate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policies,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charters,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 spc="-5">
                <a:latin typeface="Calibri"/>
                <a:cs typeface="Calibri"/>
              </a:rPr>
              <a:t> initiatives,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</a:t>
            </a:r>
            <a:r>
              <a:rPr dirty="0" sz="1200">
                <a:latin typeface="Calibri"/>
                <a:cs typeface="Calibri"/>
              </a:rPr>
              <a:t> need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-5">
                <a:latin typeface="Calibri"/>
                <a:cs typeface="Calibri"/>
              </a:rPr>
              <a:t> care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stakeholders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-5">
                <a:latin typeface="Calibri"/>
                <a:cs typeface="Calibri"/>
              </a:rPr>
              <a:t> 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areas.</a:t>
            </a:r>
            <a:r>
              <a:rPr dirty="0" sz="1200" spc="-5">
                <a:latin typeface="Calibri"/>
                <a:cs typeface="Calibri"/>
              </a:rPr>
              <a:t> One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task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consistency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documents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may</a:t>
            </a:r>
            <a:r>
              <a:rPr dirty="0" sz="1200">
                <a:latin typeface="Calibri"/>
                <a:cs typeface="Calibri"/>
              </a:rPr>
              <a:t> need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drafting</a:t>
            </a:r>
            <a:r>
              <a:rPr dirty="0" sz="1200" spc="-5">
                <a:latin typeface="Calibri"/>
                <a:cs typeface="Calibri"/>
              </a:rPr>
              <a:t> templates</a:t>
            </a:r>
            <a:r>
              <a:rPr dirty="0" sz="1200" spc="-5">
                <a:latin typeface="Calibri"/>
                <a:cs typeface="Calibri"/>
              </a:rPr>
              <a:t> first. 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bringing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document</a:t>
            </a:r>
            <a:r>
              <a:rPr dirty="0" sz="1200" spc="-5">
                <a:latin typeface="Calibri"/>
                <a:cs typeface="Calibri"/>
              </a:rPr>
              <a:t> structure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 spc="-5">
                <a:latin typeface="Calibri"/>
                <a:cs typeface="Calibri"/>
              </a:rPr>
              <a:t> rewriting</a:t>
            </a:r>
            <a:r>
              <a:rPr dirty="0" sz="1200" spc="-5">
                <a:latin typeface="Calibri"/>
                <a:cs typeface="Calibri"/>
              </a:rPr>
              <a:t> 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documents.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referred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standardization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Area: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concerned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entire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received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 </a:t>
            </a:r>
            <a:r>
              <a:rPr dirty="0" sz="1200" spc="-5">
                <a:latin typeface="Calibri"/>
                <a:cs typeface="Calibri"/>
              </a:rPr>
              <a:t> generated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either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non-technical.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major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behind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alignment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output.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entire</a:t>
            </a:r>
            <a:r>
              <a:rPr dirty="0" sz="1200" spc="-5">
                <a:latin typeface="Calibri"/>
                <a:cs typeface="Calibri"/>
              </a:rPr>
              <a:t> requirement,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requirement </a:t>
            </a:r>
            <a:r>
              <a:rPr dirty="0" sz="1200">
                <a:latin typeface="Calibri"/>
                <a:cs typeface="Calibri"/>
              </a:rPr>
              <a:t> along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rationale.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forms,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either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and/or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update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new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project.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Motivations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behind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86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inconsistencies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7586345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469900" indent="-228600">
              <a:lnSpc>
                <a:spcPct val="100000"/>
              </a:lnSpc>
              <a:spcBef>
                <a:spcPts val="244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correlation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deliverable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Traceability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Matrix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cross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referencing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Action</a:t>
            </a:r>
            <a:r>
              <a:rPr dirty="0" sz="1200" spc="-15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1D4C77"/>
                </a:solidFill>
                <a:latin typeface="Calibri"/>
                <a:cs typeface="Calibri"/>
              </a:rPr>
              <a:t>Item</a:t>
            </a:r>
            <a:r>
              <a:rPr dirty="0" sz="1200" spc="-10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for</a:t>
            </a:r>
            <a:r>
              <a:rPr dirty="0" sz="1200" spc="5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Requirement</a:t>
            </a:r>
            <a:r>
              <a:rPr dirty="0" sz="1200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followed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below: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200" spc="-5" b="1" i="1">
                <a:latin typeface="Calibri"/>
                <a:cs typeface="Calibri"/>
              </a:rPr>
              <a:t>Goal:</a:t>
            </a:r>
            <a:r>
              <a:rPr dirty="0" sz="1200" spc="-1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200" spc="-5" b="1" i="1">
                <a:latin typeface="Calibri"/>
                <a:cs typeface="Calibri"/>
              </a:rPr>
              <a:t>Practice: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achieve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followed: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ct val="110000"/>
              </a:lnSpc>
              <a:spcBef>
                <a:spcPts val="79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Understanding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</a:t>
            </a:r>
            <a:r>
              <a:rPr dirty="0" sz="1200" spc="-5">
                <a:latin typeface="Calibri"/>
                <a:cs typeface="Calibri"/>
              </a:rPr>
              <a:t> understanding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meaning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ct val="109700"/>
              </a:lnSpc>
              <a:spcBef>
                <a:spcPts val="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Obtain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Commitment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to</a:t>
            </a:r>
            <a:r>
              <a:rPr dirty="0" sz="1200" spc="-5" b="1" i="1">
                <a:latin typeface="Calibri"/>
                <a:cs typeface="Calibri"/>
              </a:rPr>
              <a:t> Requirements: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Obtain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commitment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stakeholders.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5">
                <a:latin typeface="Calibri"/>
                <a:cs typeface="Calibri"/>
              </a:rPr>
              <a:t> practice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deals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agreements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commitments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among</a:t>
            </a:r>
            <a:r>
              <a:rPr dirty="0" sz="1200">
                <a:latin typeface="Calibri"/>
                <a:cs typeface="Calibri"/>
              </a:rPr>
              <a:t> those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carry</a:t>
            </a:r>
            <a:r>
              <a:rPr dirty="0" sz="1200">
                <a:latin typeface="Calibri"/>
                <a:cs typeface="Calibri"/>
              </a:rPr>
              <a:t> out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Manage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Changes: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evolve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using</a:t>
            </a:r>
            <a:r>
              <a:rPr dirty="0" sz="1200" spc="-5">
                <a:latin typeface="Calibri"/>
                <a:cs typeface="Calibri"/>
              </a:rPr>
              <a:t> Change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Analysis.</a:t>
            </a:r>
            <a:endParaRPr sz="1200">
              <a:latin typeface="Calibri"/>
              <a:cs typeface="Calibri"/>
            </a:endParaRPr>
          </a:p>
          <a:p>
            <a:pPr algn="just" marL="469265" indent="-228600">
              <a:lnSpc>
                <a:spcPct val="10000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Maintain</a:t>
            </a:r>
            <a:r>
              <a:rPr dirty="0" sz="1200" spc="5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Bidirectional</a:t>
            </a:r>
            <a:r>
              <a:rPr dirty="0" sz="1200" spc="5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Traceability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5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spc="5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managed</a:t>
            </a:r>
            <a:endParaRPr sz="1200">
              <a:latin typeface="Calibri"/>
              <a:cs typeface="Calibri"/>
            </a:endParaRPr>
          </a:p>
          <a:p>
            <a:pPr algn="just" marL="469265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well,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established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lower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lower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back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algn="just" marL="469265" marR="5715" indent="-228600">
              <a:lnSpc>
                <a:spcPct val="1100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Identify</a:t>
            </a:r>
            <a:r>
              <a:rPr dirty="0" sz="1200" spc="-5" b="1" i="1">
                <a:latin typeface="Calibri"/>
                <a:cs typeface="Calibri"/>
              </a:rPr>
              <a:t> Inconsistencies: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plans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products</a:t>
            </a:r>
            <a:r>
              <a:rPr dirty="0" sz="1200" spc="-5">
                <a:latin typeface="Calibri"/>
                <a:cs typeface="Calibri"/>
              </a:rPr>
              <a:t> remain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aligned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F.</a:t>
            </a:r>
            <a:r>
              <a:rPr dirty="0" sz="1300" spc="26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200" spc="-5" b="1" i="1">
                <a:latin typeface="Calibri"/>
                <a:cs typeface="Calibri"/>
              </a:rPr>
              <a:t>Requirement</a:t>
            </a:r>
            <a:r>
              <a:rPr dirty="0" sz="1200" spc="-2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real-time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13-Mar-2016: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endParaRPr sz="1200">
              <a:latin typeface="Calibri"/>
              <a:cs typeface="Calibri"/>
            </a:endParaRPr>
          </a:p>
          <a:p>
            <a:pPr marL="469265" marR="5080" indent="-229235">
              <a:lnSpc>
                <a:spcPct val="101699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14-Mar-2017: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passed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Manager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further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2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28-Mar-2017: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Demo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2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24-Mar-2017: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new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marL="469265" marR="5080" indent="-228600">
              <a:lnSpc>
                <a:spcPct val="101699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28-Mar-2017:</a:t>
            </a:r>
            <a:r>
              <a:rPr dirty="0" u="heavy" sz="1200" spc="1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Client</a:t>
            </a:r>
            <a:r>
              <a:rPr dirty="0" u="heavy" sz="1200" spc="1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Reject</a:t>
            </a:r>
            <a:r>
              <a:rPr dirty="0" u="heavy" sz="1200" spc="1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dirty="0" u="heavy" sz="1200" spc="1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Demo</a:t>
            </a:r>
            <a:r>
              <a:rPr dirty="0" u="heavy" sz="1200" spc="1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by</a:t>
            </a:r>
            <a:r>
              <a:rPr dirty="0" u="heavy" sz="1200" spc="1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saying</a:t>
            </a:r>
            <a:r>
              <a:rPr dirty="0" u="heavy" sz="1200" spc="14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that</a:t>
            </a:r>
            <a:r>
              <a:rPr dirty="0" u="heavy" sz="1200" spc="15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Demo</a:t>
            </a:r>
            <a:r>
              <a:rPr dirty="0" u="heavy" sz="1200" spc="15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was</a:t>
            </a:r>
            <a:r>
              <a:rPr dirty="0" u="heavy" sz="1200" spc="1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</a:t>
            </a:r>
            <a:r>
              <a:rPr dirty="0" u="heavy" sz="1200" spc="1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what</a:t>
            </a:r>
            <a:r>
              <a:rPr dirty="0" u="heavy" sz="1200" spc="14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was </a:t>
            </a:r>
            <a:r>
              <a:rPr dirty="0" sz="1200" spc="-260" b="1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committed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rejected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Demo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Root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Cause</a:t>
            </a:r>
            <a:r>
              <a:rPr dirty="0" u="heavy" sz="1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Analysis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2700" marR="5715">
              <a:lnSpc>
                <a:spcPct val="109200"/>
              </a:lnSpc>
            </a:pPr>
            <a:r>
              <a:rPr dirty="0" sz="1200" spc="-5">
                <a:latin typeface="Calibri"/>
                <a:cs typeface="Calibri"/>
              </a:rPr>
              <a:t>Client,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Manager,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were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looking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 spc="2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873674"/>
            <a:ext cx="5970270" cy="438340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G.</a:t>
            </a:r>
            <a:r>
              <a:rPr dirty="0" sz="1300" spc="4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Development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establish</a:t>
            </a:r>
            <a:r>
              <a:rPr dirty="0" sz="1200" spc="-5">
                <a:latin typeface="Calibri"/>
                <a:cs typeface="Calibri"/>
              </a:rPr>
              <a:t> customer,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product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further</a:t>
            </a:r>
            <a:r>
              <a:rPr dirty="0" sz="1200" spc="-5">
                <a:latin typeface="Calibri"/>
                <a:cs typeface="Calibri"/>
              </a:rPr>
              <a:t> divided</a:t>
            </a:r>
            <a:r>
              <a:rPr dirty="0" sz="1200" spc="-5">
                <a:latin typeface="Calibri"/>
                <a:cs typeface="Calibri"/>
              </a:rPr>
              <a:t> into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identified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refined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lifecycle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documented,</a:t>
            </a:r>
            <a:r>
              <a:rPr dirty="0" sz="1200" spc="-5">
                <a:latin typeface="Calibri"/>
                <a:cs typeface="Calibri"/>
              </a:rPr>
              <a:t> analyzed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client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</a:t>
            </a:r>
            <a:r>
              <a:rPr dirty="0" sz="1200" spc="-5">
                <a:latin typeface="Calibri"/>
                <a:cs typeface="Calibri"/>
              </a:rPr>
              <a:t> trace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maintained.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795"/>
              </a:spcBef>
            </a:pP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(SRS).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Action</a:t>
            </a:r>
            <a:r>
              <a:rPr dirty="0" sz="1200" spc="-15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1D4C77"/>
                </a:solidFill>
                <a:latin typeface="Calibri"/>
                <a:cs typeface="Calibri"/>
              </a:rPr>
              <a:t>Item</a:t>
            </a:r>
            <a:r>
              <a:rPr dirty="0" sz="1200" spc="-10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for</a:t>
            </a:r>
            <a:r>
              <a:rPr dirty="0" sz="1200" spc="5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Requirement</a:t>
            </a:r>
            <a:r>
              <a:rPr dirty="0" sz="1200" b="1">
                <a:solidFill>
                  <a:srgbClr val="1D4C77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1D4C77"/>
                </a:solidFill>
                <a:latin typeface="Calibri"/>
                <a:cs typeface="Calibri"/>
              </a:rPr>
              <a:t>Management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followed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below:</a:t>
            </a:r>
            <a:endParaRPr sz="1200">
              <a:latin typeface="Calibri"/>
              <a:cs typeface="Calibri"/>
            </a:endParaRPr>
          </a:p>
          <a:p>
            <a:pPr marL="469265" marR="5080" indent="-228600">
              <a:lnSpc>
                <a:spcPct val="110000"/>
              </a:lnSpc>
              <a:spcBef>
                <a:spcPts val="79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Develop</a:t>
            </a:r>
            <a:r>
              <a:rPr dirty="0" sz="1200" spc="4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Customer</a:t>
            </a:r>
            <a:r>
              <a:rPr dirty="0" sz="1200" spc="4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spc="5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needs,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expectations,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constraints,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interfaces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collected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translated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469265" marR="5080" indent="-229235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Develop</a:t>
            </a:r>
            <a:r>
              <a:rPr dirty="0" sz="1200" spc="1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spc="114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: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refined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elaborated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component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469265" indent="-229235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Analyze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and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Validate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validated.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6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Development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thing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SRS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explicitly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approved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otherwise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problem</a:t>
            </a:r>
            <a:r>
              <a:rPr dirty="0" sz="1200" spc="-5">
                <a:latin typeface="Calibri"/>
                <a:cs typeface="Calibri"/>
              </a:rPr>
              <a:t> later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images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serve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good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6741" y="5991697"/>
            <a:ext cx="5338916" cy="243493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5666652"/>
            <a:ext cx="5970270" cy="275590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roman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Technical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Solutions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design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product/project.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practice,</a:t>
            </a:r>
            <a:r>
              <a:rPr dirty="0" sz="1200" spc="-5">
                <a:latin typeface="Calibri"/>
                <a:cs typeface="Calibri"/>
              </a:rPr>
              <a:t> design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solution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aligned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traceable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selected</a:t>
            </a:r>
            <a:r>
              <a:rPr dirty="0" sz="1200" spc="-5">
                <a:latin typeface="Calibri"/>
                <a:cs typeface="Calibri"/>
              </a:rPr>
              <a:t> solution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produce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output</a:t>
            </a:r>
            <a:r>
              <a:rPr dirty="0" sz="1200" spc="-5">
                <a:latin typeface="Calibri"/>
                <a:cs typeface="Calibri"/>
              </a:rPr>
              <a:t> (requirement)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going 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fulfill.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focuses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evaluating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solution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design</a:t>
            </a:r>
            <a:r>
              <a:rPr dirty="0" sz="1200" spc="-5">
                <a:latin typeface="Calibri"/>
                <a:cs typeface="Calibri"/>
              </a:rPr>
              <a:t> approaches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satisfy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requirement.</a:t>
            </a:r>
            <a:r>
              <a:rPr dirty="0" sz="1200" spc="-5">
                <a:latin typeface="Calibri"/>
                <a:cs typeface="Calibri"/>
              </a:rPr>
              <a:t> WireFrame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considered,</a:t>
            </a:r>
            <a:r>
              <a:rPr dirty="0" sz="1200" spc="-5">
                <a:latin typeface="Calibri"/>
                <a:cs typeface="Calibri"/>
              </a:rPr>
              <a:t> through</a:t>
            </a:r>
            <a:r>
              <a:rPr dirty="0" sz="1200" spc="-5">
                <a:latin typeface="Calibri"/>
                <a:cs typeface="Calibri"/>
              </a:rPr>
              <a:t> partially,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visualize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design.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1" marL="469265" marR="5080" indent="-228600">
              <a:lnSpc>
                <a:spcPct val="109200"/>
              </a:lnSpc>
              <a:spcBef>
                <a:spcPts val="81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Select</a:t>
            </a:r>
            <a:r>
              <a:rPr dirty="0" sz="1200" spc="7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spc="7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Component</a:t>
            </a:r>
            <a:r>
              <a:rPr dirty="0" sz="1200" spc="7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Solutions:</a:t>
            </a:r>
            <a:r>
              <a:rPr dirty="0" sz="1200" spc="7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selected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alternative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solutions.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Develop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the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Design: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developed.</a:t>
            </a:r>
            <a:endParaRPr sz="1200">
              <a:latin typeface="Calibri"/>
              <a:cs typeface="Calibri"/>
            </a:endParaRPr>
          </a:p>
          <a:p>
            <a:pPr lvl="1" marL="469265" marR="5715" indent="-228600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Implement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the</a:t>
            </a:r>
            <a:r>
              <a:rPr dirty="0" sz="1200" spc="13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spc="15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Design:</a:t>
            </a:r>
            <a:r>
              <a:rPr dirty="0" sz="1200" spc="14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components,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implemented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designs.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1209" y="1210891"/>
            <a:ext cx="5372242" cy="431395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1175426"/>
            <a:ext cx="5970905" cy="55029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Technical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Solutions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</a:t>
            </a:r>
            <a:r>
              <a:rPr dirty="0" sz="1200" spc="-5">
                <a:latin typeface="Calibri"/>
                <a:cs typeface="Calibri"/>
              </a:rPr>
              <a:t> artifact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 spc="-5">
                <a:latin typeface="Calibri"/>
                <a:cs typeface="Calibri"/>
              </a:rPr>
              <a:t> Design</a:t>
            </a:r>
            <a:r>
              <a:rPr dirty="0" sz="1200" spc="-5">
                <a:latin typeface="Calibri"/>
                <a:cs typeface="Calibri"/>
              </a:rPr>
              <a:t> Document.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streamline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final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output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(product).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adopted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artifact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ultimately</a:t>
            </a:r>
            <a:r>
              <a:rPr dirty="0" sz="1200" spc="-5">
                <a:latin typeface="Calibri"/>
                <a:cs typeface="Calibri"/>
              </a:rPr>
              <a:t> gives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picture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architecture</a:t>
            </a:r>
            <a:r>
              <a:rPr dirty="0" sz="1200" spc="-5">
                <a:latin typeface="Calibri"/>
                <a:cs typeface="Calibri"/>
              </a:rPr>
              <a:t> along</a:t>
            </a:r>
            <a:r>
              <a:rPr dirty="0" sz="1200" spc="-5">
                <a:latin typeface="Calibri"/>
                <a:cs typeface="Calibri"/>
              </a:rPr>
              <a:t> with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attached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Appendix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-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I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Area: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Product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Integration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assembling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ensuring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(as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whole)</a:t>
            </a:r>
            <a:r>
              <a:rPr dirty="0" sz="1200" spc="-5">
                <a:latin typeface="Calibri"/>
                <a:cs typeface="Calibri"/>
              </a:rPr>
              <a:t> behaves</a:t>
            </a:r>
            <a:r>
              <a:rPr dirty="0" sz="1200" spc="-5">
                <a:latin typeface="Calibri"/>
                <a:cs typeface="Calibri"/>
              </a:rPr>
              <a:t> properly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satisfy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Major</a:t>
            </a:r>
            <a:r>
              <a:rPr dirty="0" sz="1200" spc="-5">
                <a:latin typeface="Calibri"/>
                <a:cs typeface="Calibri"/>
              </a:rPr>
              <a:t> failure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occurs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either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failed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partially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defects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misaligned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interfaces.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heterogeneous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area.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one-time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assembling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components;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</a:t>
            </a:r>
            <a:r>
              <a:rPr dirty="0" sz="1200" spc="-5">
                <a:latin typeface="Calibri"/>
                <a:cs typeface="Calibri"/>
              </a:rPr>
              <a:t> incrementally.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instead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simultaneous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components,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few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integrated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-5">
                <a:latin typeface="Calibri"/>
                <a:cs typeface="Calibri"/>
              </a:rPr>
              <a:t> first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assembled.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successfully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issues/defects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introduced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3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Prepare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for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Integration: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Preparation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conducted.</a:t>
            </a:r>
            <a:endParaRPr sz="1200">
              <a:latin typeface="Calibri"/>
              <a:cs typeface="Calibri"/>
            </a:endParaRPr>
          </a:p>
          <a:p>
            <a:pPr lvl="1" marL="469265" marR="5715" indent="-228600">
              <a:lnSpc>
                <a:spcPct val="110000"/>
              </a:lnSpc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Ensure</a:t>
            </a:r>
            <a:r>
              <a:rPr dirty="0" sz="1200" spc="17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Interface</a:t>
            </a:r>
            <a:r>
              <a:rPr dirty="0" sz="1200" spc="18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Compatibility:</a:t>
            </a:r>
            <a:r>
              <a:rPr dirty="0" sz="1200" spc="18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interfaces,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internal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external,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compatible.</a:t>
            </a:r>
            <a:endParaRPr sz="1200">
              <a:latin typeface="Calibri"/>
              <a:cs typeface="Calibri"/>
            </a:endParaRPr>
          </a:p>
          <a:p>
            <a:pPr lvl="1" marL="469265" marR="5080" indent="-228600">
              <a:lnSpc>
                <a:spcPct val="109200"/>
              </a:lnSpc>
              <a:spcBef>
                <a:spcPts val="1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Assemble</a:t>
            </a:r>
            <a:r>
              <a:rPr dirty="0" sz="1200" spc="1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spc="1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Components</a:t>
            </a:r>
            <a:r>
              <a:rPr dirty="0" sz="1200" spc="1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and</a:t>
            </a:r>
            <a:r>
              <a:rPr dirty="0" sz="1200" spc="1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Deliver</a:t>
            </a:r>
            <a:r>
              <a:rPr dirty="0" sz="1200" spc="10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the</a:t>
            </a:r>
            <a:r>
              <a:rPr dirty="0" sz="1200" spc="9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Product:</a:t>
            </a:r>
            <a:r>
              <a:rPr dirty="0" sz="1200" spc="11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Verified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assembled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integrated,</a:t>
            </a:r>
            <a:r>
              <a:rPr dirty="0" sz="1200" spc="-5">
                <a:latin typeface="Calibri"/>
                <a:cs typeface="Calibri"/>
              </a:rPr>
              <a:t> verified,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Integration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8304" y="7086600"/>
            <a:ext cx="631190" cy="306705"/>
          </a:xfrm>
          <a:custGeom>
            <a:avLst/>
            <a:gdLst/>
            <a:ahLst/>
            <a:cxnLst/>
            <a:rect l="l" t="t" r="r" b="b"/>
            <a:pathLst>
              <a:path w="631190" h="306704">
                <a:moveTo>
                  <a:pt x="630936" y="0"/>
                </a:moveTo>
                <a:lnTo>
                  <a:pt x="0" y="0"/>
                </a:lnTo>
                <a:lnTo>
                  <a:pt x="0" y="306324"/>
                </a:lnTo>
                <a:lnTo>
                  <a:pt x="630936" y="306324"/>
                </a:lnTo>
                <a:lnTo>
                  <a:pt x="630936" y="300228"/>
                </a:lnTo>
                <a:lnTo>
                  <a:pt x="13716" y="300228"/>
                </a:lnTo>
                <a:lnTo>
                  <a:pt x="6096" y="292608"/>
                </a:lnTo>
                <a:lnTo>
                  <a:pt x="13716" y="292608"/>
                </a:lnTo>
                <a:lnTo>
                  <a:pt x="13716" y="13716"/>
                </a:lnTo>
                <a:lnTo>
                  <a:pt x="6096" y="13716"/>
                </a:lnTo>
                <a:lnTo>
                  <a:pt x="13716" y="7620"/>
                </a:lnTo>
                <a:lnTo>
                  <a:pt x="630936" y="7620"/>
                </a:lnTo>
                <a:lnTo>
                  <a:pt x="630936" y="0"/>
                </a:lnTo>
                <a:close/>
              </a:path>
              <a:path w="631190" h="306704">
                <a:moveTo>
                  <a:pt x="13716" y="292608"/>
                </a:moveTo>
                <a:lnTo>
                  <a:pt x="6096" y="292608"/>
                </a:lnTo>
                <a:lnTo>
                  <a:pt x="13716" y="300228"/>
                </a:lnTo>
                <a:lnTo>
                  <a:pt x="13716" y="292608"/>
                </a:lnTo>
                <a:close/>
              </a:path>
              <a:path w="631190" h="306704">
                <a:moveTo>
                  <a:pt x="618744" y="292608"/>
                </a:moveTo>
                <a:lnTo>
                  <a:pt x="13716" y="292608"/>
                </a:lnTo>
                <a:lnTo>
                  <a:pt x="13716" y="300228"/>
                </a:lnTo>
                <a:lnTo>
                  <a:pt x="618744" y="300228"/>
                </a:lnTo>
                <a:lnTo>
                  <a:pt x="618744" y="292608"/>
                </a:lnTo>
                <a:close/>
              </a:path>
              <a:path w="631190" h="306704">
                <a:moveTo>
                  <a:pt x="618744" y="7620"/>
                </a:moveTo>
                <a:lnTo>
                  <a:pt x="618744" y="300228"/>
                </a:lnTo>
                <a:lnTo>
                  <a:pt x="624840" y="292608"/>
                </a:lnTo>
                <a:lnTo>
                  <a:pt x="630936" y="292608"/>
                </a:lnTo>
                <a:lnTo>
                  <a:pt x="630936" y="13716"/>
                </a:lnTo>
                <a:lnTo>
                  <a:pt x="624840" y="13716"/>
                </a:lnTo>
                <a:lnTo>
                  <a:pt x="618744" y="7620"/>
                </a:lnTo>
                <a:close/>
              </a:path>
              <a:path w="631190" h="306704">
                <a:moveTo>
                  <a:pt x="630936" y="292608"/>
                </a:moveTo>
                <a:lnTo>
                  <a:pt x="624840" y="292608"/>
                </a:lnTo>
                <a:lnTo>
                  <a:pt x="618744" y="300228"/>
                </a:lnTo>
                <a:lnTo>
                  <a:pt x="630936" y="300228"/>
                </a:lnTo>
                <a:lnTo>
                  <a:pt x="630936" y="292608"/>
                </a:lnTo>
                <a:close/>
              </a:path>
              <a:path w="631190" h="306704">
                <a:moveTo>
                  <a:pt x="13716" y="7620"/>
                </a:moveTo>
                <a:lnTo>
                  <a:pt x="6096" y="13716"/>
                </a:lnTo>
                <a:lnTo>
                  <a:pt x="13716" y="13716"/>
                </a:lnTo>
                <a:lnTo>
                  <a:pt x="13716" y="7620"/>
                </a:lnTo>
                <a:close/>
              </a:path>
              <a:path w="631190" h="306704">
                <a:moveTo>
                  <a:pt x="618744" y="7620"/>
                </a:moveTo>
                <a:lnTo>
                  <a:pt x="13716" y="7620"/>
                </a:lnTo>
                <a:lnTo>
                  <a:pt x="13716" y="13716"/>
                </a:lnTo>
                <a:lnTo>
                  <a:pt x="618744" y="13716"/>
                </a:lnTo>
                <a:lnTo>
                  <a:pt x="618744" y="7620"/>
                </a:lnTo>
                <a:close/>
              </a:path>
              <a:path w="631190" h="306704">
                <a:moveTo>
                  <a:pt x="630936" y="7620"/>
                </a:moveTo>
                <a:lnTo>
                  <a:pt x="618744" y="7620"/>
                </a:lnTo>
                <a:lnTo>
                  <a:pt x="624840" y="13716"/>
                </a:lnTo>
                <a:lnTo>
                  <a:pt x="630936" y="13716"/>
                </a:lnTo>
                <a:lnTo>
                  <a:pt x="630936" y="76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020571" y="7134861"/>
            <a:ext cx="405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5">
                <a:latin typeface="Calibri"/>
                <a:cs typeface="Calibri"/>
              </a:rPr>
              <a:t>T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5">
                <a:latin typeface="Calibri"/>
                <a:cs typeface="Calibri"/>
              </a:rPr>
              <a:t>a</a:t>
            </a:r>
            <a:r>
              <a:rPr dirty="0" sz="1000" spc="-5">
                <a:latin typeface="Calibri"/>
                <a:cs typeface="Calibri"/>
              </a:rPr>
              <a:t>m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45764" y="7075931"/>
            <a:ext cx="943610" cy="1758950"/>
          </a:xfrm>
          <a:custGeom>
            <a:avLst/>
            <a:gdLst/>
            <a:ahLst/>
            <a:cxnLst/>
            <a:rect l="l" t="t" r="r" b="b"/>
            <a:pathLst>
              <a:path w="943610" h="1758950">
                <a:moveTo>
                  <a:pt x="943356" y="0"/>
                </a:moveTo>
                <a:lnTo>
                  <a:pt x="0" y="0"/>
                </a:lnTo>
                <a:lnTo>
                  <a:pt x="0" y="1758696"/>
                </a:lnTo>
                <a:lnTo>
                  <a:pt x="943356" y="1758696"/>
                </a:lnTo>
                <a:lnTo>
                  <a:pt x="943356" y="1752600"/>
                </a:lnTo>
                <a:lnTo>
                  <a:pt x="13716" y="1752600"/>
                </a:lnTo>
                <a:lnTo>
                  <a:pt x="6096" y="1746504"/>
                </a:lnTo>
                <a:lnTo>
                  <a:pt x="13716" y="1746504"/>
                </a:lnTo>
                <a:lnTo>
                  <a:pt x="13716" y="12192"/>
                </a:lnTo>
                <a:lnTo>
                  <a:pt x="6096" y="12192"/>
                </a:lnTo>
                <a:lnTo>
                  <a:pt x="13716" y="6096"/>
                </a:lnTo>
                <a:lnTo>
                  <a:pt x="943356" y="6096"/>
                </a:lnTo>
                <a:lnTo>
                  <a:pt x="943356" y="0"/>
                </a:lnTo>
                <a:close/>
              </a:path>
              <a:path w="943610" h="1758950">
                <a:moveTo>
                  <a:pt x="13716" y="1746504"/>
                </a:moveTo>
                <a:lnTo>
                  <a:pt x="6096" y="1746504"/>
                </a:lnTo>
                <a:lnTo>
                  <a:pt x="13716" y="1752600"/>
                </a:lnTo>
                <a:lnTo>
                  <a:pt x="13716" y="1746504"/>
                </a:lnTo>
                <a:close/>
              </a:path>
              <a:path w="943610" h="1758950">
                <a:moveTo>
                  <a:pt x="931164" y="1746504"/>
                </a:moveTo>
                <a:lnTo>
                  <a:pt x="13716" y="1746504"/>
                </a:lnTo>
                <a:lnTo>
                  <a:pt x="13716" y="1752600"/>
                </a:lnTo>
                <a:lnTo>
                  <a:pt x="931164" y="1752600"/>
                </a:lnTo>
                <a:lnTo>
                  <a:pt x="931164" y="1746504"/>
                </a:lnTo>
                <a:close/>
              </a:path>
              <a:path w="943610" h="1758950">
                <a:moveTo>
                  <a:pt x="931164" y="6096"/>
                </a:moveTo>
                <a:lnTo>
                  <a:pt x="931164" y="1752600"/>
                </a:lnTo>
                <a:lnTo>
                  <a:pt x="937260" y="1746504"/>
                </a:lnTo>
                <a:lnTo>
                  <a:pt x="943356" y="1746504"/>
                </a:lnTo>
                <a:lnTo>
                  <a:pt x="943356" y="12192"/>
                </a:lnTo>
                <a:lnTo>
                  <a:pt x="937260" y="12192"/>
                </a:lnTo>
                <a:lnTo>
                  <a:pt x="931164" y="6096"/>
                </a:lnTo>
                <a:close/>
              </a:path>
              <a:path w="943610" h="1758950">
                <a:moveTo>
                  <a:pt x="943356" y="1746504"/>
                </a:moveTo>
                <a:lnTo>
                  <a:pt x="937260" y="1746504"/>
                </a:lnTo>
                <a:lnTo>
                  <a:pt x="931164" y="1752600"/>
                </a:lnTo>
                <a:lnTo>
                  <a:pt x="943356" y="1752600"/>
                </a:lnTo>
                <a:lnTo>
                  <a:pt x="943356" y="1746504"/>
                </a:lnTo>
                <a:close/>
              </a:path>
              <a:path w="943610" h="1758950">
                <a:moveTo>
                  <a:pt x="13716" y="6096"/>
                </a:moveTo>
                <a:lnTo>
                  <a:pt x="6096" y="12192"/>
                </a:lnTo>
                <a:lnTo>
                  <a:pt x="13716" y="12192"/>
                </a:lnTo>
                <a:lnTo>
                  <a:pt x="13716" y="6096"/>
                </a:lnTo>
                <a:close/>
              </a:path>
              <a:path w="943610" h="1758950">
                <a:moveTo>
                  <a:pt x="931164" y="6096"/>
                </a:moveTo>
                <a:lnTo>
                  <a:pt x="13716" y="6096"/>
                </a:lnTo>
                <a:lnTo>
                  <a:pt x="13716" y="12192"/>
                </a:lnTo>
                <a:lnTo>
                  <a:pt x="931164" y="12192"/>
                </a:lnTo>
                <a:lnTo>
                  <a:pt x="931164" y="6096"/>
                </a:lnTo>
                <a:close/>
              </a:path>
              <a:path w="943610" h="1758950">
                <a:moveTo>
                  <a:pt x="943356" y="6096"/>
                </a:moveTo>
                <a:lnTo>
                  <a:pt x="931164" y="6096"/>
                </a:lnTo>
                <a:lnTo>
                  <a:pt x="937260" y="12192"/>
                </a:lnTo>
                <a:lnTo>
                  <a:pt x="943356" y="12192"/>
                </a:lnTo>
                <a:lnTo>
                  <a:pt x="943356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615942" y="7410095"/>
            <a:ext cx="599440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4465" marR="5080" indent="-152400">
              <a:lnSpc>
                <a:spcPct val="110000"/>
              </a:lnSpc>
              <a:spcBef>
                <a:spcPts val="100"/>
              </a:spcBef>
            </a:pPr>
            <a:r>
              <a:rPr dirty="0" sz="1000" spc="-5">
                <a:latin typeface="Calibri"/>
                <a:cs typeface="Calibri"/>
              </a:rPr>
              <a:t>Int</a:t>
            </a:r>
            <a:r>
              <a:rPr dirty="0" sz="1000" spc="-10">
                <a:latin typeface="Calibri"/>
                <a:cs typeface="Calibri"/>
              </a:rPr>
              <a:t>eg</a:t>
            </a:r>
            <a:r>
              <a:rPr dirty="0" sz="1000" spc="-5">
                <a:latin typeface="Calibri"/>
                <a:cs typeface="Calibri"/>
              </a:rPr>
              <a:t>rat</a:t>
            </a:r>
            <a:r>
              <a:rPr dirty="0" sz="1000" spc="-10">
                <a:latin typeface="Calibri"/>
                <a:cs typeface="Calibri"/>
              </a:rPr>
              <a:t>i</a:t>
            </a:r>
            <a:r>
              <a:rPr dirty="0" sz="1000" spc="-5">
                <a:latin typeface="Calibri"/>
                <a:cs typeface="Calibri"/>
              </a:rPr>
              <a:t>on 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Point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0410" y="7847483"/>
            <a:ext cx="730250" cy="5226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2540">
              <a:lnSpc>
                <a:spcPct val="108500"/>
              </a:lnSpc>
              <a:spcBef>
                <a:spcPts val="105"/>
              </a:spcBef>
            </a:pPr>
            <a:r>
              <a:rPr dirty="0" sz="1000" spc="-5">
                <a:latin typeface="Calibri"/>
                <a:cs typeface="Calibri"/>
              </a:rPr>
              <a:t>(Software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</a:t>
            </a:r>
            <a:r>
              <a:rPr dirty="0" sz="1000" spc="-5">
                <a:latin typeface="Calibri"/>
                <a:cs typeface="Calibri"/>
              </a:rPr>
              <a:t>on</a:t>
            </a:r>
            <a:r>
              <a:rPr dirty="0" sz="1000" spc="-10">
                <a:latin typeface="Calibri"/>
                <a:cs typeface="Calibri"/>
              </a:rPr>
              <a:t>fig</a:t>
            </a:r>
            <a:r>
              <a:rPr dirty="0" sz="1000" spc="-5">
                <a:latin typeface="Calibri"/>
                <a:cs typeface="Calibri"/>
              </a:rPr>
              <a:t>urat</a:t>
            </a:r>
            <a:r>
              <a:rPr dirty="0" sz="1000" spc="-10">
                <a:latin typeface="Calibri"/>
                <a:cs typeface="Calibri"/>
              </a:rPr>
              <a:t>i</a:t>
            </a:r>
            <a:r>
              <a:rPr dirty="0" sz="1000" spc="-5">
                <a:latin typeface="Calibri"/>
                <a:cs typeface="Calibri"/>
              </a:rPr>
              <a:t>on 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Team)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61916" y="7065264"/>
            <a:ext cx="942340" cy="1757680"/>
          </a:xfrm>
          <a:custGeom>
            <a:avLst/>
            <a:gdLst/>
            <a:ahLst/>
            <a:cxnLst/>
            <a:rect l="l" t="t" r="r" b="b"/>
            <a:pathLst>
              <a:path w="942339" h="1757679">
                <a:moveTo>
                  <a:pt x="941832" y="0"/>
                </a:moveTo>
                <a:lnTo>
                  <a:pt x="0" y="0"/>
                </a:lnTo>
                <a:lnTo>
                  <a:pt x="0" y="1757172"/>
                </a:lnTo>
                <a:lnTo>
                  <a:pt x="941832" y="1757172"/>
                </a:lnTo>
                <a:lnTo>
                  <a:pt x="941832" y="1751076"/>
                </a:lnTo>
                <a:lnTo>
                  <a:pt x="12192" y="1751076"/>
                </a:lnTo>
                <a:lnTo>
                  <a:pt x="6096" y="1744980"/>
                </a:lnTo>
                <a:lnTo>
                  <a:pt x="12192" y="1744980"/>
                </a:lnTo>
                <a:lnTo>
                  <a:pt x="12192" y="12192"/>
                </a:lnTo>
                <a:lnTo>
                  <a:pt x="6096" y="12192"/>
                </a:lnTo>
                <a:lnTo>
                  <a:pt x="12192" y="6096"/>
                </a:lnTo>
                <a:lnTo>
                  <a:pt x="941832" y="6096"/>
                </a:lnTo>
                <a:lnTo>
                  <a:pt x="941832" y="0"/>
                </a:lnTo>
                <a:close/>
              </a:path>
              <a:path w="942339" h="1757679">
                <a:moveTo>
                  <a:pt x="12192" y="1744980"/>
                </a:moveTo>
                <a:lnTo>
                  <a:pt x="6096" y="1744980"/>
                </a:lnTo>
                <a:lnTo>
                  <a:pt x="12192" y="1751076"/>
                </a:lnTo>
                <a:lnTo>
                  <a:pt x="12192" y="1744980"/>
                </a:lnTo>
                <a:close/>
              </a:path>
              <a:path w="942339" h="1757679">
                <a:moveTo>
                  <a:pt x="929640" y="1744980"/>
                </a:moveTo>
                <a:lnTo>
                  <a:pt x="12192" y="1744980"/>
                </a:lnTo>
                <a:lnTo>
                  <a:pt x="12192" y="1751076"/>
                </a:lnTo>
                <a:lnTo>
                  <a:pt x="929640" y="1751076"/>
                </a:lnTo>
                <a:lnTo>
                  <a:pt x="929640" y="1744980"/>
                </a:lnTo>
                <a:close/>
              </a:path>
              <a:path w="942339" h="1757679">
                <a:moveTo>
                  <a:pt x="929640" y="6096"/>
                </a:moveTo>
                <a:lnTo>
                  <a:pt x="929640" y="1751076"/>
                </a:lnTo>
                <a:lnTo>
                  <a:pt x="935736" y="1744980"/>
                </a:lnTo>
                <a:lnTo>
                  <a:pt x="941832" y="1744980"/>
                </a:lnTo>
                <a:lnTo>
                  <a:pt x="941832" y="12192"/>
                </a:lnTo>
                <a:lnTo>
                  <a:pt x="935736" y="12192"/>
                </a:lnTo>
                <a:lnTo>
                  <a:pt x="929640" y="6096"/>
                </a:lnTo>
                <a:close/>
              </a:path>
              <a:path w="942339" h="1757679">
                <a:moveTo>
                  <a:pt x="941832" y="1744980"/>
                </a:moveTo>
                <a:lnTo>
                  <a:pt x="935736" y="1744980"/>
                </a:lnTo>
                <a:lnTo>
                  <a:pt x="929640" y="1751076"/>
                </a:lnTo>
                <a:lnTo>
                  <a:pt x="941832" y="1751076"/>
                </a:lnTo>
                <a:lnTo>
                  <a:pt x="941832" y="1744980"/>
                </a:lnTo>
                <a:close/>
              </a:path>
              <a:path w="942339" h="1757679">
                <a:moveTo>
                  <a:pt x="12192" y="6096"/>
                </a:moveTo>
                <a:lnTo>
                  <a:pt x="6096" y="12192"/>
                </a:lnTo>
                <a:lnTo>
                  <a:pt x="12192" y="12192"/>
                </a:lnTo>
                <a:lnTo>
                  <a:pt x="12192" y="6096"/>
                </a:lnTo>
                <a:close/>
              </a:path>
              <a:path w="942339" h="1757679">
                <a:moveTo>
                  <a:pt x="929640" y="6096"/>
                </a:moveTo>
                <a:lnTo>
                  <a:pt x="12192" y="6096"/>
                </a:lnTo>
                <a:lnTo>
                  <a:pt x="12192" y="12192"/>
                </a:lnTo>
                <a:lnTo>
                  <a:pt x="929640" y="12192"/>
                </a:lnTo>
                <a:lnTo>
                  <a:pt x="929640" y="6096"/>
                </a:lnTo>
                <a:close/>
              </a:path>
              <a:path w="942339" h="1757679">
                <a:moveTo>
                  <a:pt x="941832" y="6096"/>
                </a:moveTo>
                <a:lnTo>
                  <a:pt x="929640" y="6096"/>
                </a:lnTo>
                <a:lnTo>
                  <a:pt x="935736" y="12192"/>
                </a:lnTo>
                <a:lnTo>
                  <a:pt x="941832" y="12192"/>
                </a:lnTo>
                <a:lnTo>
                  <a:pt x="941832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777230" y="7702703"/>
            <a:ext cx="711835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1925" marR="5080" indent="-149860">
              <a:lnSpc>
                <a:spcPct val="108000"/>
              </a:lnSpc>
              <a:spcBef>
                <a:spcPts val="100"/>
              </a:spcBef>
            </a:pPr>
            <a:r>
              <a:rPr dirty="0" sz="1000" spc="-10">
                <a:latin typeface="Calibri"/>
                <a:cs typeface="Calibri"/>
              </a:rPr>
              <a:t>B</a:t>
            </a:r>
            <a:r>
              <a:rPr dirty="0" sz="1000" spc="-5">
                <a:latin typeface="Calibri"/>
                <a:cs typeface="Calibri"/>
              </a:rPr>
              <a:t>u</a:t>
            </a:r>
            <a:r>
              <a:rPr dirty="0" sz="1000" spc="-10">
                <a:latin typeface="Calibri"/>
                <a:cs typeface="Calibri"/>
              </a:rPr>
              <a:t>il</a:t>
            </a:r>
            <a:r>
              <a:rPr dirty="0" sz="1000" spc="-5">
                <a:latin typeface="Calibri"/>
                <a:cs typeface="Calibri"/>
              </a:rPr>
              <a:t>d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Calibri"/>
                <a:cs typeface="Calibri"/>
              </a:rPr>
              <a:t>Rele</a:t>
            </a:r>
            <a:r>
              <a:rPr dirty="0" sz="1000" spc="5">
                <a:latin typeface="Calibri"/>
                <a:cs typeface="Calibri"/>
              </a:rPr>
              <a:t>a</a:t>
            </a:r>
            <a:r>
              <a:rPr dirty="0" sz="1000" spc="-15">
                <a:latin typeface="Calibri"/>
                <a:cs typeface="Calibri"/>
              </a:rPr>
              <a:t>s</a:t>
            </a:r>
            <a:r>
              <a:rPr dirty="0" sz="1000" spc="-5">
                <a:latin typeface="Calibri"/>
                <a:cs typeface="Calibri"/>
              </a:rPr>
              <a:t>e 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-10">
                <a:latin typeface="Calibri"/>
                <a:cs typeface="Calibri"/>
              </a:rPr>
              <a:t> SCM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871972" y="7065264"/>
            <a:ext cx="942340" cy="1757680"/>
            <a:chOff x="5871972" y="7065264"/>
            <a:chExt cx="942340" cy="1757680"/>
          </a:xfrm>
        </p:grpSpPr>
        <p:sp>
          <p:nvSpPr>
            <p:cNvPr id="11" name="object 11"/>
            <p:cNvSpPr/>
            <p:nvPr/>
          </p:nvSpPr>
          <p:spPr>
            <a:xfrm>
              <a:off x="5878067" y="7071360"/>
              <a:ext cx="929640" cy="1744980"/>
            </a:xfrm>
            <a:custGeom>
              <a:avLst/>
              <a:gdLst/>
              <a:ahLst/>
              <a:cxnLst/>
              <a:rect l="l" t="t" r="r" b="b"/>
              <a:pathLst>
                <a:path w="929640" h="1744979">
                  <a:moveTo>
                    <a:pt x="929639" y="0"/>
                  </a:moveTo>
                  <a:lnTo>
                    <a:pt x="0" y="0"/>
                  </a:lnTo>
                  <a:lnTo>
                    <a:pt x="0" y="1744979"/>
                  </a:lnTo>
                  <a:lnTo>
                    <a:pt x="929639" y="1744979"/>
                  </a:lnTo>
                  <a:lnTo>
                    <a:pt x="9296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871972" y="7065264"/>
              <a:ext cx="942340" cy="1757680"/>
            </a:xfrm>
            <a:custGeom>
              <a:avLst/>
              <a:gdLst/>
              <a:ahLst/>
              <a:cxnLst/>
              <a:rect l="l" t="t" r="r" b="b"/>
              <a:pathLst>
                <a:path w="942340" h="1757679">
                  <a:moveTo>
                    <a:pt x="941832" y="0"/>
                  </a:moveTo>
                  <a:lnTo>
                    <a:pt x="0" y="0"/>
                  </a:lnTo>
                  <a:lnTo>
                    <a:pt x="0" y="1757172"/>
                  </a:lnTo>
                  <a:lnTo>
                    <a:pt x="941832" y="1757172"/>
                  </a:lnTo>
                  <a:lnTo>
                    <a:pt x="941832" y="1751076"/>
                  </a:lnTo>
                  <a:lnTo>
                    <a:pt x="12192" y="1751076"/>
                  </a:lnTo>
                  <a:lnTo>
                    <a:pt x="6096" y="1744980"/>
                  </a:lnTo>
                  <a:lnTo>
                    <a:pt x="12192" y="1744980"/>
                  </a:lnTo>
                  <a:lnTo>
                    <a:pt x="12192" y="12192"/>
                  </a:lnTo>
                  <a:lnTo>
                    <a:pt x="6096" y="12192"/>
                  </a:lnTo>
                  <a:lnTo>
                    <a:pt x="12192" y="6096"/>
                  </a:lnTo>
                  <a:lnTo>
                    <a:pt x="941832" y="6096"/>
                  </a:lnTo>
                  <a:lnTo>
                    <a:pt x="941832" y="0"/>
                  </a:lnTo>
                  <a:close/>
                </a:path>
                <a:path w="942340" h="1757679">
                  <a:moveTo>
                    <a:pt x="12192" y="1744980"/>
                  </a:moveTo>
                  <a:lnTo>
                    <a:pt x="6096" y="1744980"/>
                  </a:lnTo>
                  <a:lnTo>
                    <a:pt x="12192" y="1751076"/>
                  </a:lnTo>
                  <a:lnTo>
                    <a:pt x="12192" y="1744980"/>
                  </a:lnTo>
                  <a:close/>
                </a:path>
                <a:path w="942340" h="1757679">
                  <a:moveTo>
                    <a:pt x="929640" y="1744980"/>
                  </a:moveTo>
                  <a:lnTo>
                    <a:pt x="12192" y="1744980"/>
                  </a:lnTo>
                  <a:lnTo>
                    <a:pt x="12192" y="1751076"/>
                  </a:lnTo>
                  <a:lnTo>
                    <a:pt x="929640" y="1751076"/>
                  </a:lnTo>
                  <a:lnTo>
                    <a:pt x="929640" y="1744980"/>
                  </a:lnTo>
                  <a:close/>
                </a:path>
                <a:path w="942340" h="1757679">
                  <a:moveTo>
                    <a:pt x="929640" y="6096"/>
                  </a:moveTo>
                  <a:lnTo>
                    <a:pt x="929640" y="1751076"/>
                  </a:lnTo>
                  <a:lnTo>
                    <a:pt x="935736" y="1744980"/>
                  </a:lnTo>
                  <a:lnTo>
                    <a:pt x="941832" y="1744980"/>
                  </a:lnTo>
                  <a:lnTo>
                    <a:pt x="941832" y="12192"/>
                  </a:lnTo>
                  <a:lnTo>
                    <a:pt x="935736" y="12192"/>
                  </a:lnTo>
                  <a:lnTo>
                    <a:pt x="929640" y="6096"/>
                  </a:lnTo>
                  <a:close/>
                </a:path>
                <a:path w="942340" h="1757679">
                  <a:moveTo>
                    <a:pt x="941832" y="1744980"/>
                  </a:moveTo>
                  <a:lnTo>
                    <a:pt x="935736" y="1744980"/>
                  </a:lnTo>
                  <a:lnTo>
                    <a:pt x="929640" y="1751076"/>
                  </a:lnTo>
                  <a:lnTo>
                    <a:pt x="941832" y="1751076"/>
                  </a:lnTo>
                  <a:lnTo>
                    <a:pt x="941832" y="1744980"/>
                  </a:lnTo>
                  <a:close/>
                </a:path>
                <a:path w="942340" h="1757679">
                  <a:moveTo>
                    <a:pt x="12192" y="6096"/>
                  </a:moveTo>
                  <a:lnTo>
                    <a:pt x="6096" y="12192"/>
                  </a:lnTo>
                  <a:lnTo>
                    <a:pt x="12192" y="12192"/>
                  </a:lnTo>
                  <a:lnTo>
                    <a:pt x="12192" y="6096"/>
                  </a:lnTo>
                  <a:close/>
                </a:path>
                <a:path w="942340" h="1757679">
                  <a:moveTo>
                    <a:pt x="929640" y="6096"/>
                  </a:moveTo>
                  <a:lnTo>
                    <a:pt x="12192" y="6096"/>
                  </a:lnTo>
                  <a:lnTo>
                    <a:pt x="12192" y="12192"/>
                  </a:lnTo>
                  <a:lnTo>
                    <a:pt x="929640" y="12192"/>
                  </a:lnTo>
                  <a:lnTo>
                    <a:pt x="929640" y="6096"/>
                  </a:lnTo>
                  <a:close/>
                </a:path>
                <a:path w="942340" h="1757679">
                  <a:moveTo>
                    <a:pt x="941832" y="6096"/>
                  </a:moveTo>
                  <a:lnTo>
                    <a:pt x="929640" y="6096"/>
                  </a:lnTo>
                  <a:lnTo>
                    <a:pt x="935736" y="12192"/>
                  </a:lnTo>
                  <a:lnTo>
                    <a:pt x="941832" y="12192"/>
                  </a:lnTo>
                  <a:lnTo>
                    <a:pt x="941832" y="6096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5970521" y="7702703"/>
            <a:ext cx="740410" cy="354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5095" marR="5080" indent="-113030">
              <a:lnSpc>
                <a:spcPct val="108000"/>
              </a:lnSpc>
              <a:spcBef>
                <a:spcPts val="100"/>
              </a:spcBef>
            </a:pPr>
            <a:r>
              <a:rPr dirty="0" sz="1000" spc="-5">
                <a:latin typeface="Calibri"/>
                <a:cs typeface="Calibri"/>
              </a:rPr>
              <a:t>Sanity</a:t>
            </a:r>
            <a:r>
              <a:rPr dirty="0" sz="1000" spc="-5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Testing </a:t>
            </a:r>
            <a:r>
              <a:rPr dirty="0" sz="1000" spc="-2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-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Teams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08304" y="7760207"/>
            <a:ext cx="631190" cy="304800"/>
          </a:xfrm>
          <a:custGeom>
            <a:avLst/>
            <a:gdLst/>
            <a:ahLst/>
            <a:cxnLst/>
            <a:rect l="l" t="t" r="r" b="b"/>
            <a:pathLst>
              <a:path w="631190" h="304800">
                <a:moveTo>
                  <a:pt x="630936" y="0"/>
                </a:moveTo>
                <a:lnTo>
                  <a:pt x="0" y="0"/>
                </a:lnTo>
                <a:lnTo>
                  <a:pt x="0" y="304800"/>
                </a:lnTo>
                <a:lnTo>
                  <a:pt x="630936" y="304800"/>
                </a:lnTo>
                <a:lnTo>
                  <a:pt x="630936" y="298704"/>
                </a:lnTo>
                <a:lnTo>
                  <a:pt x="13716" y="298704"/>
                </a:lnTo>
                <a:lnTo>
                  <a:pt x="6096" y="292608"/>
                </a:lnTo>
                <a:lnTo>
                  <a:pt x="13716" y="292608"/>
                </a:lnTo>
                <a:lnTo>
                  <a:pt x="13716" y="12192"/>
                </a:lnTo>
                <a:lnTo>
                  <a:pt x="6096" y="12192"/>
                </a:lnTo>
                <a:lnTo>
                  <a:pt x="13716" y="6096"/>
                </a:lnTo>
                <a:lnTo>
                  <a:pt x="630936" y="6096"/>
                </a:lnTo>
                <a:lnTo>
                  <a:pt x="630936" y="0"/>
                </a:lnTo>
                <a:close/>
              </a:path>
              <a:path w="631190" h="304800">
                <a:moveTo>
                  <a:pt x="13716" y="292608"/>
                </a:moveTo>
                <a:lnTo>
                  <a:pt x="6096" y="292608"/>
                </a:lnTo>
                <a:lnTo>
                  <a:pt x="13716" y="298704"/>
                </a:lnTo>
                <a:lnTo>
                  <a:pt x="13716" y="292608"/>
                </a:lnTo>
                <a:close/>
              </a:path>
              <a:path w="631190" h="304800">
                <a:moveTo>
                  <a:pt x="618744" y="292608"/>
                </a:moveTo>
                <a:lnTo>
                  <a:pt x="13716" y="292608"/>
                </a:lnTo>
                <a:lnTo>
                  <a:pt x="13716" y="298704"/>
                </a:lnTo>
                <a:lnTo>
                  <a:pt x="618744" y="298704"/>
                </a:lnTo>
                <a:lnTo>
                  <a:pt x="618744" y="292608"/>
                </a:lnTo>
                <a:close/>
              </a:path>
              <a:path w="631190" h="304800">
                <a:moveTo>
                  <a:pt x="618744" y="6096"/>
                </a:moveTo>
                <a:lnTo>
                  <a:pt x="618744" y="298704"/>
                </a:lnTo>
                <a:lnTo>
                  <a:pt x="624840" y="292608"/>
                </a:lnTo>
                <a:lnTo>
                  <a:pt x="630936" y="292608"/>
                </a:lnTo>
                <a:lnTo>
                  <a:pt x="630936" y="12192"/>
                </a:lnTo>
                <a:lnTo>
                  <a:pt x="624840" y="12192"/>
                </a:lnTo>
                <a:lnTo>
                  <a:pt x="618744" y="6096"/>
                </a:lnTo>
                <a:close/>
              </a:path>
              <a:path w="631190" h="304800">
                <a:moveTo>
                  <a:pt x="630936" y="292608"/>
                </a:moveTo>
                <a:lnTo>
                  <a:pt x="624840" y="292608"/>
                </a:lnTo>
                <a:lnTo>
                  <a:pt x="618744" y="298704"/>
                </a:lnTo>
                <a:lnTo>
                  <a:pt x="630936" y="298704"/>
                </a:lnTo>
                <a:lnTo>
                  <a:pt x="630936" y="292608"/>
                </a:lnTo>
                <a:close/>
              </a:path>
              <a:path w="631190" h="304800">
                <a:moveTo>
                  <a:pt x="13716" y="6096"/>
                </a:moveTo>
                <a:lnTo>
                  <a:pt x="6096" y="12192"/>
                </a:lnTo>
                <a:lnTo>
                  <a:pt x="13716" y="12192"/>
                </a:lnTo>
                <a:lnTo>
                  <a:pt x="13716" y="6096"/>
                </a:lnTo>
                <a:close/>
              </a:path>
              <a:path w="631190" h="304800">
                <a:moveTo>
                  <a:pt x="618744" y="6096"/>
                </a:moveTo>
                <a:lnTo>
                  <a:pt x="13716" y="6096"/>
                </a:lnTo>
                <a:lnTo>
                  <a:pt x="13716" y="12192"/>
                </a:lnTo>
                <a:lnTo>
                  <a:pt x="618744" y="12192"/>
                </a:lnTo>
                <a:lnTo>
                  <a:pt x="618744" y="6096"/>
                </a:lnTo>
                <a:close/>
              </a:path>
              <a:path w="631190" h="304800">
                <a:moveTo>
                  <a:pt x="630936" y="6096"/>
                </a:moveTo>
                <a:lnTo>
                  <a:pt x="618744" y="6096"/>
                </a:lnTo>
                <a:lnTo>
                  <a:pt x="624840" y="12192"/>
                </a:lnTo>
                <a:lnTo>
                  <a:pt x="630936" y="12192"/>
                </a:lnTo>
                <a:lnTo>
                  <a:pt x="630936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20571" y="7808469"/>
            <a:ext cx="405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5">
                <a:latin typeface="Calibri"/>
                <a:cs typeface="Calibri"/>
              </a:rPr>
              <a:t>T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5">
                <a:latin typeface="Calibri"/>
                <a:cs typeface="Calibri"/>
              </a:rPr>
              <a:t>a</a:t>
            </a:r>
            <a:r>
              <a:rPr dirty="0" sz="1000" spc="-5">
                <a:latin typeface="Calibri"/>
                <a:cs typeface="Calibri"/>
              </a:rPr>
              <a:t>m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14400" y="8450580"/>
            <a:ext cx="631190" cy="304800"/>
          </a:xfrm>
          <a:custGeom>
            <a:avLst/>
            <a:gdLst/>
            <a:ahLst/>
            <a:cxnLst/>
            <a:rect l="l" t="t" r="r" b="b"/>
            <a:pathLst>
              <a:path w="631190" h="304800">
                <a:moveTo>
                  <a:pt x="630936" y="0"/>
                </a:moveTo>
                <a:lnTo>
                  <a:pt x="0" y="0"/>
                </a:lnTo>
                <a:lnTo>
                  <a:pt x="0" y="304800"/>
                </a:lnTo>
                <a:lnTo>
                  <a:pt x="630936" y="304800"/>
                </a:lnTo>
                <a:lnTo>
                  <a:pt x="630936" y="298704"/>
                </a:lnTo>
                <a:lnTo>
                  <a:pt x="12192" y="298704"/>
                </a:lnTo>
                <a:lnTo>
                  <a:pt x="6096" y="292608"/>
                </a:lnTo>
                <a:lnTo>
                  <a:pt x="12192" y="292608"/>
                </a:lnTo>
                <a:lnTo>
                  <a:pt x="12192" y="12192"/>
                </a:lnTo>
                <a:lnTo>
                  <a:pt x="6096" y="12192"/>
                </a:lnTo>
                <a:lnTo>
                  <a:pt x="12192" y="6096"/>
                </a:lnTo>
                <a:lnTo>
                  <a:pt x="630936" y="6096"/>
                </a:lnTo>
                <a:lnTo>
                  <a:pt x="630936" y="0"/>
                </a:lnTo>
                <a:close/>
              </a:path>
              <a:path w="631190" h="304800">
                <a:moveTo>
                  <a:pt x="12192" y="292608"/>
                </a:moveTo>
                <a:lnTo>
                  <a:pt x="6096" y="292608"/>
                </a:lnTo>
                <a:lnTo>
                  <a:pt x="12192" y="298704"/>
                </a:lnTo>
                <a:lnTo>
                  <a:pt x="12192" y="292608"/>
                </a:lnTo>
                <a:close/>
              </a:path>
              <a:path w="631190" h="304800">
                <a:moveTo>
                  <a:pt x="618744" y="292608"/>
                </a:moveTo>
                <a:lnTo>
                  <a:pt x="12192" y="292608"/>
                </a:lnTo>
                <a:lnTo>
                  <a:pt x="12192" y="298704"/>
                </a:lnTo>
                <a:lnTo>
                  <a:pt x="618744" y="298704"/>
                </a:lnTo>
                <a:lnTo>
                  <a:pt x="618744" y="292608"/>
                </a:lnTo>
                <a:close/>
              </a:path>
              <a:path w="631190" h="304800">
                <a:moveTo>
                  <a:pt x="618744" y="6096"/>
                </a:moveTo>
                <a:lnTo>
                  <a:pt x="618744" y="298704"/>
                </a:lnTo>
                <a:lnTo>
                  <a:pt x="624840" y="292608"/>
                </a:lnTo>
                <a:lnTo>
                  <a:pt x="630936" y="292608"/>
                </a:lnTo>
                <a:lnTo>
                  <a:pt x="630936" y="12192"/>
                </a:lnTo>
                <a:lnTo>
                  <a:pt x="624840" y="12192"/>
                </a:lnTo>
                <a:lnTo>
                  <a:pt x="618744" y="6096"/>
                </a:lnTo>
                <a:close/>
              </a:path>
              <a:path w="631190" h="304800">
                <a:moveTo>
                  <a:pt x="630936" y="292608"/>
                </a:moveTo>
                <a:lnTo>
                  <a:pt x="624840" y="292608"/>
                </a:lnTo>
                <a:lnTo>
                  <a:pt x="618744" y="298704"/>
                </a:lnTo>
                <a:lnTo>
                  <a:pt x="630936" y="298704"/>
                </a:lnTo>
                <a:lnTo>
                  <a:pt x="630936" y="292608"/>
                </a:lnTo>
                <a:close/>
              </a:path>
              <a:path w="631190" h="304800">
                <a:moveTo>
                  <a:pt x="12192" y="6096"/>
                </a:moveTo>
                <a:lnTo>
                  <a:pt x="6096" y="12192"/>
                </a:lnTo>
                <a:lnTo>
                  <a:pt x="12192" y="12192"/>
                </a:lnTo>
                <a:lnTo>
                  <a:pt x="12192" y="6096"/>
                </a:lnTo>
                <a:close/>
              </a:path>
              <a:path w="631190" h="304800">
                <a:moveTo>
                  <a:pt x="618744" y="6096"/>
                </a:moveTo>
                <a:lnTo>
                  <a:pt x="12192" y="6096"/>
                </a:lnTo>
                <a:lnTo>
                  <a:pt x="12192" y="12192"/>
                </a:lnTo>
                <a:lnTo>
                  <a:pt x="618744" y="12192"/>
                </a:lnTo>
                <a:lnTo>
                  <a:pt x="618744" y="6096"/>
                </a:lnTo>
                <a:close/>
              </a:path>
              <a:path w="631190" h="304800">
                <a:moveTo>
                  <a:pt x="630936" y="6096"/>
                </a:moveTo>
                <a:lnTo>
                  <a:pt x="618744" y="6096"/>
                </a:lnTo>
                <a:lnTo>
                  <a:pt x="624840" y="12192"/>
                </a:lnTo>
                <a:lnTo>
                  <a:pt x="630936" y="12192"/>
                </a:lnTo>
                <a:lnTo>
                  <a:pt x="630936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25143" y="8497316"/>
            <a:ext cx="405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5">
                <a:latin typeface="Calibri"/>
                <a:cs typeface="Calibri"/>
              </a:rPr>
              <a:t>T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5">
                <a:latin typeface="Calibri"/>
                <a:cs typeface="Calibri"/>
              </a:rPr>
              <a:t>a</a:t>
            </a:r>
            <a:r>
              <a:rPr dirty="0" sz="1000" spc="-5">
                <a:latin typeface="Calibri"/>
                <a:cs typeface="Calibri"/>
              </a:rPr>
              <a:t>m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07108" y="7086600"/>
            <a:ext cx="1019810" cy="306705"/>
          </a:xfrm>
          <a:custGeom>
            <a:avLst/>
            <a:gdLst/>
            <a:ahLst/>
            <a:cxnLst/>
            <a:rect l="l" t="t" r="r" b="b"/>
            <a:pathLst>
              <a:path w="1019810" h="306704">
                <a:moveTo>
                  <a:pt x="1019556" y="0"/>
                </a:moveTo>
                <a:lnTo>
                  <a:pt x="0" y="0"/>
                </a:lnTo>
                <a:lnTo>
                  <a:pt x="0" y="306324"/>
                </a:lnTo>
                <a:lnTo>
                  <a:pt x="1019556" y="306324"/>
                </a:lnTo>
                <a:lnTo>
                  <a:pt x="1019556" y="300228"/>
                </a:lnTo>
                <a:lnTo>
                  <a:pt x="12192" y="300228"/>
                </a:lnTo>
                <a:lnTo>
                  <a:pt x="6096" y="292608"/>
                </a:lnTo>
                <a:lnTo>
                  <a:pt x="12192" y="292608"/>
                </a:lnTo>
                <a:lnTo>
                  <a:pt x="12192" y="13716"/>
                </a:lnTo>
                <a:lnTo>
                  <a:pt x="6096" y="13716"/>
                </a:lnTo>
                <a:lnTo>
                  <a:pt x="12192" y="7620"/>
                </a:lnTo>
                <a:lnTo>
                  <a:pt x="1019556" y="7620"/>
                </a:lnTo>
                <a:lnTo>
                  <a:pt x="1019556" y="0"/>
                </a:lnTo>
                <a:close/>
              </a:path>
              <a:path w="1019810" h="306704">
                <a:moveTo>
                  <a:pt x="12192" y="292608"/>
                </a:moveTo>
                <a:lnTo>
                  <a:pt x="6096" y="292608"/>
                </a:lnTo>
                <a:lnTo>
                  <a:pt x="12192" y="300228"/>
                </a:lnTo>
                <a:lnTo>
                  <a:pt x="12192" y="292608"/>
                </a:lnTo>
                <a:close/>
              </a:path>
              <a:path w="1019810" h="306704">
                <a:moveTo>
                  <a:pt x="1007364" y="292608"/>
                </a:moveTo>
                <a:lnTo>
                  <a:pt x="12192" y="292608"/>
                </a:lnTo>
                <a:lnTo>
                  <a:pt x="12192" y="300228"/>
                </a:lnTo>
                <a:lnTo>
                  <a:pt x="1007364" y="300228"/>
                </a:lnTo>
                <a:lnTo>
                  <a:pt x="1007364" y="292608"/>
                </a:lnTo>
                <a:close/>
              </a:path>
              <a:path w="1019810" h="306704">
                <a:moveTo>
                  <a:pt x="1007364" y="7620"/>
                </a:moveTo>
                <a:lnTo>
                  <a:pt x="1007364" y="300228"/>
                </a:lnTo>
                <a:lnTo>
                  <a:pt x="1013460" y="292608"/>
                </a:lnTo>
                <a:lnTo>
                  <a:pt x="1019556" y="292608"/>
                </a:lnTo>
                <a:lnTo>
                  <a:pt x="1019556" y="13716"/>
                </a:lnTo>
                <a:lnTo>
                  <a:pt x="1013460" y="13716"/>
                </a:lnTo>
                <a:lnTo>
                  <a:pt x="1007364" y="7620"/>
                </a:lnTo>
                <a:close/>
              </a:path>
              <a:path w="1019810" h="306704">
                <a:moveTo>
                  <a:pt x="1019556" y="292608"/>
                </a:moveTo>
                <a:lnTo>
                  <a:pt x="1013460" y="292608"/>
                </a:lnTo>
                <a:lnTo>
                  <a:pt x="1007364" y="300228"/>
                </a:lnTo>
                <a:lnTo>
                  <a:pt x="1019556" y="300228"/>
                </a:lnTo>
                <a:lnTo>
                  <a:pt x="1019556" y="292608"/>
                </a:lnTo>
                <a:close/>
              </a:path>
              <a:path w="1019810" h="306704">
                <a:moveTo>
                  <a:pt x="12192" y="7620"/>
                </a:moveTo>
                <a:lnTo>
                  <a:pt x="6096" y="13716"/>
                </a:lnTo>
                <a:lnTo>
                  <a:pt x="12192" y="13716"/>
                </a:lnTo>
                <a:lnTo>
                  <a:pt x="12192" y="7620"/>
                </a:lnTo>
                <a:close/>
              </a:path>
              <a:path w="1019810" h="306704">
                <a:moveTo>
                  <a:pt x="1007364" y="7620"/>
                </a:moveTo>
                <a:lnTo>
                  <a:pt x="12192" y="7620"/>
                </a:lnTo>
                <a:lnTo>
                  <a:pt x="12192" y="13716"/>
                </a:lnTo>
                <a:lnTo>
                  <a:pt x="1007364" y="13716"/>
                </a:lnTo>
                <a:lnTo>
                  <a:pt x="1007364" y="7620"/>
                </a:lnTo>
                <a:close/>
              </a:path>
              <a:path w="1019810" h="306704">
                <a:moveTo>
                  <a:pt x="1019556" y="7620"/>
                </a:moveTo>
                <a:lnTo>
                  <a:pt x="1007364" y="7620"/>
                </a:lnTo>
                <a:lnTo>
                  <a:pt x="1013460" y="13716"/>
                </a:lnTo>
                <a:lnTo>
                  <a:pt x="1019556" y="13716"/>
                </a:lnTo>
                <a:lnTo>
                  <a:pt x="1019556" y="76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152903" y="7134861"/>
            <a:ext cx="7264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C</a:t>
            </a:r>
            <a:r>
              <a:rPr dirty="0" sz="1000" spc="-5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m</a:t>
            </a:r>
            <a:r>
              <a:rPr dirty="0" sz="1000" spc="-5">
                <a:latin typeface="Calibri"/>
                <a:cs typeface="Calibri"/>
              </a:rPr>
              <a:t>pon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-5">
                <a:latin typeface="Calibri"/>
                <a:cs typeface="Calibri"/>
              </a:rPr>
              <a:t>nt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07108" y="7766304"/>
            <a:ext cx="1019810" cy="304800"/>
          </a:xfrm>
          <a:custGeom>
            <a:avLst/>
            <a:gdLst/>
            <a:ahLst/>
            <a:cxnLst/>
            <a:rect l="l" t="t" r="r" b="b"/>
            <a:pathLst>
              <a:path w="1019810" h="304800">
                <a:moveTo>
                  <a:pt x="1019556" y="0"/>
                </a:moveTo>
                <a:lnTo>
                  <a:pt x="0" y="0"/>
                </a:lnTo>
                <a:lnTo>
                  <a:pt x="0" y="304800"/>
                </a:lnTo>
                <a:lnTo>
                  <a:pt x="1019556" y="304800"/>
                </a:lnTo>
                <a:lnTo>
                  <a:pt x="1019556" y="298704"/>
                </a:lnTo>
                <a:lnTo>
                  <a:pt x="12192" y="298704"/>
                </a:lnTo>
                <a:lnTo>
                  <a:pt x="6096" y="292608"/>
                </a:lnTo>
                <a:lnTo>
                  <a:pt x="12192" y="292608"/>
                </a:lnTo>
                <a:lnTo>
                  <a:pt x="12192" y="12192"/>
                </a:lnTo>
                <a:lnTo>
                  <a:pt x="6096" y="12192"/>
                </a:lnTo>
                <a:lnTo>
                  <a:pt x="12192" y="6096"/>
                </a:lnTo>
                <a:lnTo>
                  <a:pt x="1019556" y="6096"/>
                </a:lnTo>
                <a:lnTo>
                  <a:pt x="1019556" y="0"/>
                </a:lnTo>
                <a:close/>
              </a:path>
              <a:path w="1019810" h="304800">
                <a:moveTo>
                  <a:pt x="12192" y="292608"/>
                </a:moveTo>
                <a:lnTo>
                  <a:pt x="6096" y="292608"/>
                </a:lnTo>
                <a:lnTo>
                  <a:pt x="12192" y="298704"/>
                </a:lnTo>
                <a:lnTo>
                  <a:pt x="12192" y="292608"/>
                </a:lnTo>
                <a:close/>
              </a:path>
              <a:path w="1019810" h="304800">
                <a:moveTo>
                  <a:pt x="1007364" y="292608"/>
                </a:moveTo>
                <a:lnTo>
                  <a:pt x="12192" y="292608"/>
                </a:lnTo>
                <a:lnTo>
                  <a:pt x="12192" y="298704"/>
                </a:lnTo>
                <a:lnTo>
                  <a:pt x="1007364" y="298704"/>
                </a:lnTo>
                <a:lnTo>
                  <a:pt x="1007364" y="292608"/>
                </a:lnTo>
                <a:close/>
              </a:path>
              <a:path w="1019810" h="304800">
                <a:moveTo>
                  <a:pt x="1007364" y="6096"/>
                </a:moveTo>
                <a:lnTo>
                  <a:pt x="1007364" y="298704"/>
                </a:lnTo>
                <a:lnTo>
                  <a:pt x="1013460" y="292608"/>
                </a:lnTo>
                <a:lnTo>
                  <a:pt x="1019556" y="292608"/>
                </a:lnTo>
                <a:lnTo>
                  <a:pt x="1019556" y="12192"/>
                </a:lnTo>
                <a:lnTo>
                  <a:pt x="1013460" y="12192"/>
                </a:lnTo>
                <a:lnTo>
                  <a:pt x="1007364" y="6096"/>
                </a:lnTo>
                <a:close/>
              </a:path>
              <a:path w="1019810" h="304800">
                <a:moveTo>
                  <a:pt x="1019556" y="292608"/>
                </a:moveTo>
                <a:lnTo>
                  <a:pt x="1013460" y="292608"/>
                </a:lnTo>
                <a:lnTo>
                  <a:pt x="1007364" y="298704"/>
                </a:lnTo>
                <a:lnTo>
                  <a:pt x="1019556" y="298704"/>
                </a:lnTo>
                <a:lnTo>
                  <a:pt x="1019556" y="292608"/>
                </a:lnTo>
                <a:close/>
              </a:path>
              <a:path w="1019810" h="304800">
                <a:moveTo>
                  <a:pt x="12192" y="6096"/>
                </a:moveTo>
                <a:lnTo>
                  <a:pt x="6096" y="12192"/>
                </a:lnTo>
                <a:lnTo>
                  <a:pt x="12192" y="12192"/>
                </a:lnTo>
                <a:lnTo>
                  <a:pt x="12192" y="6096"/>
                </a:lnTo>
                <a:close/>
              </a:path>
              <a:path w="1019810" h="304800">
                <a:moveTo>
                  <a:pt x="1007364" y="6096"/>
                </a:moveTo>
                <a:lnTo>
                  <a:pt x="12192" y="6096"/>
                </a:lnTo>
                <a:lnTo>
                  <a:pt x="12192" y="12192"/>
                </a:lnTo>
                <a:lnTo>
                  <a:pt x="1007364" y="12192"/>
                </a:lnTo>
                <a:lnTo>
                  <a:pt x="1007364" y="6096"/>
                </a:lnTo>
                <a:close/>
              </a:path>
              <a:path w="1019810" h="304800">
                <a:moveTo>
                  <a:pt x="1019556" y="6096"/>
                </a:moveTo>
                <a:lnTo>
                  <a:pt x="1007364" y="6096"/>
                </a:lnTo>
                <a:lnTo>
                  <a:pt x="1013460" y="12192"/>
                </a:lnTo>
                <a:lnTo>
                  <a:pt x="1019556" y="12192"/>
                </a:lnTo>
                <a:lnTo>
                  <a:pt x="1019556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152903" y="7814564"/>
            <a:ext cx="7264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C</a:t>
            </a:r>
            <a:r>
              <a:rPr dirty="0" sz="1000" spc="-5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m</a:t>
            </a:r>
            <a:r>
              <a:rPr dirty="0" sz="1000" spc="-5">
                <a:latin typeface="Calibri"/>
                <a:cs typeface="Calibri"/>
              </a:rPr>
              <a:t>pon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-5">
                <a:latin typeface="Calibri"/>
                <a:cs typeface="Calibri"/>
              </a:rPr>
              <a:t>nt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07108" y="8450580"/>
            <a:ext cx="1019810" cy="304800"/>
          </a:xfrm>
          <a:custGeom>
            <a:avLst/>
            <a:gdLst/>
            <a:ahLst/>
            <a:cxnLst/>
            <a:rect l="l" t="t" r="r" b="b"/>
            <a:pathLst>
              <a:path w="1019810" h="304800">
                <a:moveTo>
                  <a:pt x="1019556" y="0"/>
                </a:moveTo>
                <a:lnTo>
                  <a:pt x="0" y="0"/>
                </a:lnTo>
                <a:lnTo>
                  <a:pt x="0" y="304800"/>
                </a:lnTo>
                <a:lnTo>
                  <a:pt x="1019556" y="304800"/>
                </a:lnTo>
                <a:lnTo>
                  <a:pt x="1019556" y="298704"/>
                </a:lnTo>
                <a:lnTo>
                  <a:pt x="12192" y="298704"/>
                </a:lnTo>
                <a:lnTo>
                  <a:pt x="6096" y="292608"/>
                </a:lnTo>
                <a:lnTo>
                  <a:pt x="12192" y="292608"/>
                </a:lnTo>
                <a:lnTo>
                  <a:pt x="12192" y="12192"/>
                </a:lnTo>
                <a:lnTo>
                  <a:pt x="6096" y="12192"/>
                </a:lnTo>
                <a:lnTo>
                  <a:pt x="12192" y="6096"/>
                </a:lnTo>
                <a:lnTo>
                  <a:pt x="1019556" y="6096"/>
                </a:lnTo>
                <a:lnTo>
                  <a:pt x="1019556" y="0"/>
                </a:lnTo>
                <a:close/>
              </a:path>
              <a:path w="1019810" h="304800">
                <a:moveTo>
                  <a:pt x="12192" y="292608"/>
                </a:moveTo>
                <a:lnTo>
                  <a:pt x="6096" y="292608"/>
                </a:lnTo>
                <a:lnTo>
                  <a:pt x="12192" y="298704"/>
                </a:lnTo>
                <a:lnTo>
                  <a:pt x="12192" y="292608"/>
                </a:lnTo>
                <a:close/>
              </a:path>
              <a:path w="1019810" h="304800">
                <a:moveTo>
                  <a:pt x="1007364" y="292608"/>
                </a:moveTo>
                <a:lnTo>
                  <a:pt x="12192" y="292608"/>
                </a:lnTo>
                <a:lnTo>
                  <a:pt x="12192" y="298704"/>
                </a:lnTo>
                <a:lnTo>
                  <a:pt x="1007364" y="298704"/>
                </a:lnTo>
                <a:lnTo>
                  <a:pt x="1007364" y="292608"/>
                </a:lnTo>
                <a:close/>
              </a:path>
              <a:path w="1019810" h="304800">
                <a:moveTo>
                  <a:pt x="1007364" y="6096"/>
                </a:moveTo>
                <a:lnTo>
                  <a:pt x="1007364" y="298704"/>
                </a:lnTo>
                <a:lnTo>
                  <a:pt x="1013460" y="292608"/>
                </a:lnTo>
                <a:lnTo>
                  <a:pt x="1019556" y="292608"/>
                </a:lnTo>
                <a:lnTo>
                  <a:pt x="1019556" y="12192"/>
                </a:lnTo>
                <a:lnTo>
                  <a:pt x="1013460" y="12192"/>
                </a:lnTo>
                <a:lnTo>
                  <a:pt x="1007364" y="6096"/>
                </a:lnTo>
                <a:close/>
              </a:path>
              <a:path w="1019810" h="304800">
                <a:moveTo>
                  <a:pt x="1019556" y="292608"/>
                </a:moveTo>
                <a:lnTo>
                  <a:pt x="1013460" y="292608"/>
                </a:lnTo>
                <a:lnTo>
                  <a:pt x="1007364" y="298704"/>
                </a:lnTo>
                <a:lnTo>
                  <a:pt x="1019556" y="298704"/>
                </a:lnTo>
                <a:lnTo>
                  <a:pt x="1019556" y="292608"/>
                </a:lnTo>
                <a:close/>
              </a:path>
              <a:path w="1019810" h="304800">
                <a:moveTo>
                  <a:pt x="12192" y="6096"/>
                </a:moveTo>
                <a:lnTo>
                  <a:pt x="6096" y="12192"/>
                </a:lnTo>
                <a:lnTo>
                  <a:pt x="12192" y="12192"/>
                </a:lnTo>
                <a:lnTo>
                  <a:pt x="12192" y="6096"/>
                </a:lnTo>
                <a:close/>
              </a:path>
              <a:path w="1019810" h="304800">
                <a:moveTo>
                  <a:pt x="1007364" y="6096"/>
                </a:moveTo>
                <a:lnTo>
                  <a:pt x="12192" y="6096"/>
                </a:lnTo>
                <a:lnTo>
                  <a:pt x="12192" y="12192"/>
                </a:lnTo>
                <a:lnTo>
                  <a:pt x="1007364" y="12192"/>
                </a:lnTo>
                <a:lnTo>
                  <a:pt x="1007364" y="6096"/>
                </a:lnTo>
                <a:close/>
              </a:path>
              <a:path w="1019810" h="304800">
                <a:moveTo>
                  <a:pt x="1019556" y="6096"/>
                </a:moveTo>
                <a:lnTo>
                  <a:pt x="1007364" y="6096"/>
                </a:lnTo>
                <a:lnTo>
                  <a:pt x="1013460" y="12192"/>
                </a:lnTo>
                <a:lnTo>
                  <a:pt x="1019556" y="12192"/>
                </a:lnTo>
                <a:lnTo>
                  <a:pt x="1019556" y="609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152903" y="8497316"/>
            <a:ext cx="72644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Calibri"/>
                <a:cs typeface="Calibri"/>
              </a:rPr>
              <a:t>C</a:t>
            </a:r>
            <a:r>
              <a:rPr dirty="0" sz="1000" spc="-5">
                <a:latin typeface="Calibri"/>
                <a:cs typeface="Calibri"/>
              </a:rPr>
              <a:t>o</a:t>
            </a:r>
            <a:r>
              <a:rPr dirty="0" sz="1000" spc="-10">
                <a:latin typeface="Calibri"/>
                <a:cs typeface="Calibri"/>
              </a:rPr>
              <a:t>m</a:t>
            </a:r>
            <a:r>
              <a:rPr dirty="0" sz="1000" spc="-5">
                <a:latin typeface="Calibri"/>
                <a:cs typeface="Calibri"/>
              </a:rPr>
              <a:t>pon</a:t>
            </a:r>
            <a:r>
              <a:rPr dirty="0" sz="1000" spc="-10">
                <a:latin typeface="Calibri"/>
                <a:cs typeface="Calibri"/>
              </a:rPr>
              <a:t>e</a:t>
            </a:r>
            <a:r>
              <a:rPr dirty="0" sz="1000" spc="-5">
                <a:latin typeface="Calibri"/>
                <a:cs typeface="Calibri"/>
              </a:rPr>
              <a:t>nt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13104" y="8753855"/>
            <a:ext cx="5179060" cy="280670"/>
          </a:xfrm>
          <a:custGeom>
            <a:avLst/>
            <a:gdLst/>
            <a:ahLst/>
            <a:cxnLst/>
            <a:rect l="l" t="t" r="r" b="b"/>
            <a:pathLst>
              <a:path w="5179060" h="280670">
                <a:moveTo>
                  <a:pt x="5178552" y="271272"/>
                </a:moveTo>
                <a:lnTo>
                  <a:pt x="9144" y="265188"/>
                </a:lnTo>
                <a:lnTo>
                  <a:pt x="9144" y="0"/>
                </a:lnTo>
                <a:lnTo>
                  <a:pt x="0" y="0"/>
                </a:lnTo>
                <a:lnTo>
                  <a:pt x="0" y="272796"/>
                </a:lnTo>
                <a:lnTo>
                  <a:pt x="4572" y="272796"/>
                </a:lnTo>
                <a:lnTo>
                  <a:pt x="4572" y="274320"/>
                </a:lnTo>
                <a:lnTo>
                  <a:pt x="5178552" y="280416"/>
                </a:lnTo>
                <a:lnTo>
                  <a:pt x="5178552" y="27127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" name="object 25"/>
          <p:cNvGrpSpPr/>
          <p:nvPr/>
        </p:nvGrpSpPr>
        <p:grpSpPr>
          <a:xfrm>
            <a:off x="1207008" y="6803135"/>
            <a:ext cx="5250180" cy="2226945"/>
            <a:chOff x="1207008" y="6803135"/>
            <a:chExt cx="5250180" cy="2226945"/>
          </a:xfrm>
        </p:grpSpPr>
        <p:sp>
          <p:nvSpPr>
            <p:cNvPr id="26" name="object 26"/>
            <p:cNvSpPr/>
            <p:nvPr/>
          </p:nvSpPr>
          <p:spPr>
            <a:xfrm>
              <a:off x="1536192" y="7176515"/>
              <a:ext cx="4346575" cy="1489075"/>
            </a:xfrm>
            <a:custGeom>
              <a:avLst/>
              <a:gdLst/>
              <a:ahLst/>
              <a:cxnLst/>
              <a:rect l="l" t="t" r="r" b="b"/>
              <a:pathLst>
                <a:path w="4346575" h="1489075">
                  <a:moveTo>
                    <a:pt x="477012" y="62484"/>
                  </a:moveTo>
                  <a:lnTo>
                    <a:pt x="464515" y="56388"/>
                  </a:lnTo>
                  <a:lnTo>
                    <a:pt x="348996" y="0"/>
                  </a:lnTo>
                  <a:lnTo>
                    <a:pt x="395744" y="56388"/>
                  </a:lnTo>
                  <a:lnTo>
                    <a:pt x="0" y="56388"/>
                  </a:lnTo>
                  <a:lnTo>
                    <a:pt x="0" y="68580"/>
                  </a:lnTo>
                  <a:lnTo>
                    <a:pt x="395871" y="68580"/>
                  </a:lnTo>
                  <a:lnTo>
                    <a:pt x="348996" y="126492"/>
                  </a:lnTo>
                  <a:lnTo>
                    <a:pt x="464820" y="68580"/>
                  </a:lnTo>
                  <a:lnTo>
                    <a:pt x="477012" y="62484"/>
                  </a:lnTo>
                  <a:close/>
                </a:path>
                <a:path w="4346575" h="1489075">
                  <a:moveTo>
                    <a:pt x="481584" y="1426464"/>
                  </a:moveTo>
                  <a:lnTo>
                    <a:pt x="466521" y="1418844"/>
                  </a:lnTo>
                  <a:lnTo>
                    <a:pt x="355092" y="1362456"/>
                  </a:lnTo>
                  <a:lnTo>
                    <a:pt x="399389" y="1418844"/>
                  </a:lnTo>
                  <a:lnTo>
                    <a:pt x="6096" y="1418844"/>
                  </a:lnTo>
                  <a:lnTo>
                    <a:pt x="6096" y="1432560"/>
                  </a:lnTo>
                  <a:lnTo>
                    <a:pt x="400469" y="1432560"/>
                  </a:lnTo>
                  <a:lnTo>
                    <a:pt x="355092" y="1488948"/>
                  </a:lnTo>
                  <a:lnTo>
                    <a:pt x="469239" y="1432560"/>
                  </a:lnTo>
                  <a:lnTo>
                    <a:pt x="481584" y="1426464"/>
                  </a:lnTo>
                  <a:close/>
                </a:path>
                <a:path w="4346575" h="1489075">
                  <a:moveTo>
                    <a:pt x="481584" y="736092"/>
                  </a:moveTo>
                  <a:lnTo>
                    <a:pt x="469531" y="729996"/>
                  </a:lnTo>
                  <a:lnTo>
                    <a:pt x="355092" y="672084"/>
                  </a:lnTo>
                  <a:lnTo>
                    <a:pt x="400583" y="729996"/>
                  </a:lnTo>
                  <a:lnTo>
                    <a:pt x="6096" y="729996"/>
                  </a:lnTo>
                  <a:lnTo>
                    <a:pt x="6096" y="742188"/>
                  </a:lnTo>
                  <a:lnTo>
                    <a:pt x="400583" y="742188"/>
                  </a:lnTo>
                  <a:lnTo>
                    <a:pt x="355092" y="800100"/>
                  </a:lnTo>
                  <a:lnTo>
                    <a:pt x="469531" y="742188"/>
                  </a:lnTo>
                  <a:lnTo>
                    <a:pt x="481584" y="736092"/>
                  </a:lnTo>
                  <a:close/>
                </a:path>
                <a:path w="4346575" h="1489075">
                  <a:moveTo>
                    <a:pt x="1865376" y="960120"/>
                  </a:moveTo>
                  <a:lnTo>
                    <a:pt x="1815211" y="979728"/>
                  </a:lnTo>
                  <a:lnTo>
                    <a:pt x="1815211" y="1017384"/>
                  </a:lnTo>
                  <a:lnTo>
                    <a:pt x="1814093" y="1016457"/>
                  </a:lnTo>
                  <a:lnTo>
                    <a:pt x="1815084" y="1016508"/>
                  </a:lnTo>
                  <a:lnTo>
                    <a:pt x="1815211" y="1017384"/>
                  </a:lnTo>
                  <a:lnTo>
                    <a:pt x="1815211" y="979728"/>
                  </a:lnTo>
                  <a:lnTo>
                    <a:pt x="1732788" y="1011936"/>
                  </a:lnTo>
                  <a:lnTo>
                    <a:pt x="1808099" y="1016127"/>
                  </a:lnTo>
                  <a:lnTo>
                    <a:pt x="1479804" y="1379220"/>
                  </a:lnTo>
                  <a:lnTo>
                    <a:pt x="1488948" y="1388364"/>
                  </a:lnTo>
                  <a:lnTo>
                    <a:pt x="1816328" y="1024775"/>
                  </a:lnTo>
                  <a:lnTo>
                    <a:pt x="1827276" y="1097280"/>
                  </a:lnTo>
                  <a:lnTo>
                    <a:pt x="1850555" y="1013460"/>
                  </a:lnTo>
                  <a:lnTo>
                    <a:pt x="1865376" y="960120"/>
                  </a:lnTo>
                  <a:close/>
                </a:path>
                <a:path w="4346575" h="1489075">
                  <a:moveTo>
                    <a:pt x="1865376" y="501396"/>
                  </a:moveTo>
                  <a:lnTo>
                    <a:pt x="1851888" y="448056"/>
                  </a:lnTo>
                  <a:lnTo>
                    <a:pt x="1830324" y="362712"/>
                  </a:lnTo>
                  <a:lnTo>
                    <a:pt x="1816608" y="435394"/>
                  </a:lnTo>
                  <a:lnTo>
                    <a:pt x="1490472" y="57912"/>
                  </a:lnTo>
                  <a:lnTo>
                    <a:pt x="1479804" y="67056"/>
                  </a:lnTo>
                  <a:lnTo>
                    <a:pt x="1806803" y="443801"/>
                  </a:lnTo>
                  <a:lnTo>
                    <a:pt x="1734312" y="446532"/>
                  </a:lnTo>
                  <a:lnTo>
                    <a:pt x="1865376" y="501396"/>
                  </a:lnTo>
                  <a:close/>
                </a:path>
                <a:path w="4346575" h="1489075">
                  <a:moveTo>
                    <a:pt x="1915668" y="736092"/>
                  </a:moveTo>
                  <a:lnTo>
                    <a:pt x="1903615" y="729996"/>
                  </a:lnTo>
                  <a:lnTo>
                    <a:pt x="1789176" y="672084"/>
                  </a:lnTo>
                  <a:lnTo>
                    <a:pt x="1834667" y="729996"/>
                  </a:lnTo>
                  <a:lnTo>
                    <a:pt x="1484376" y="729996"/>
                  </a:lnTo>
                  <a:lnTo>
                    <a:pt x="1484376" y="742188"/>
                  </a:lnTo>
                  <a:lnTo>
                    <a:pt x="1834667" y="742188"/>
                  </a:lnTo>
                  <a:lnTo>
                    <a:pt x="1789176" y="800100"/>
                  </a:lnTo>
                  <a:lnTo>
                    <a:pt x="1903615" y="742188"/>
                  </a:lnTo>
                  <a:lnTo>
                    <a:pt x="1915668" y="736092"/>
                  </a:lnTo>
                  <a:close/>
                </a:path>
                <a:path w="4346575" h="1489075">
                  <a:moveTo>
                    <a:pt x="3131820" y="736092"/>
                  </a:moveTo>
                  <a:lnTo>
                    <a:pt x="3119628" y="729996"/>
                  </a:lnTo>
                  <a:lnTo>
                    <a:pt x="3003804" y="672084"/>
                  </a:lnTo>
                  <a:lnTo>
                    <a:pt x="3050679" y="729996"/>
                  </a:lnTo>
                  <a:lnTo>
                    <a:pt x="2846832" y="729996"/>
                  </a:lnTo>
                  <a:lnTo>
                    <a:pt x="2846832" y="742188"/>
                  </a:lnTo>
                  <a:lnTo>
                    <a:pt x="3050679" y="742188"/>
                  </a:lnTo>
                  <a:lnTo>
                    <a:pt x="3003804" y="800100"/>
                  </a:lnTo>
                  <a:lnTo>
                    <a:pt x="3119628" y="742188"/>
                  </a:lnTo>
                  <a:lnTo>
                    <a:pt x="3131820" y="736092"/>
                  </a:lnTo>
                  <a:close/>
                </a:path>
                <a:path w="4346575" h="1489075">
                  <a:moveTo>
                    <a:pt x="4346448" y="736092"/>
                  </a:moveTo>
                  <a:lnTo>
                    <a:pt x="4334395" y="729996"/>
                  </a:lnTo>
                  <a:lnTo>
                    <a:pt x="4219956" y="672084"/>
                  </a:lnTo>
                  <a:lnTo>
                    <a:pt x="4265447" y="729996"/>
                  </a:lnTo>
                  <a:lnTo>
                    <a:pt x="4061460" y="729996"/>
                  </a:lnTo>
                  <a:lnTo>
                    <a:pt x="4061460" y="742188"/>
                  </a:lnTo>
                  <a:lnTo>
                    <a:pt x="4265447" y="742188"/>
                  </a:lnTo>
                  <a:lnTo>
                    <a:pt x="4219956" y="800100"/>
                  </a:lnTo>
                  <a:lnTo>
                    <a:pt x="4334395" y="742188"/>
                  </a:lnTo>
                  <a:lnTo>
                    <a:pt x="4346448" y="736092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9172" y="8827007"/>
              <a:ext cx="128016" cy="2026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207008" y="6803135"/>
              <a:ext cx="5233670" cy="277495"/>
            </a:xfrm>
            <a:custGeom>
              <a:avLst/>
              <a:gdLst/>
              <a:ahLst/>
              <a:cxnLst/>
              <a:rect l="l" t="t" r="r" b="b"/>
              <a:pathLst>
                <a:path w="5233670" h="277495">
                  <a:moveTo>
                    <a:pt x="5233416" y="140208"/>
                  </a:moveTo>
                  <a:lnTo>
                    <a:pt x="5175504" y="187096"/>
                  </a:lnTo>
                  <a:lnTo>
                    <a:pt x="5175504" y="10668"/>
                  </a:lnTo>
                  <a:lnTo>
                    <a:pt x="5172456" y="10668"/>
                  </a:lnTo>
                  <a:lnTo>
                    <a:pt x="5172456" y="6096"/>
                  </a:lnTo>
                  <a:lnTo>
                    <a:pt x="0" y="0"/>
                  </a:lnTo>
                  <a:lnTo>
                    <a:pt x="0" y="4572"/>
                  </a:lnTo>
                  <a:lnTo>
                    <a:pt x="0" y="9144"/>
                  </a:lnTo>
                  <a:lnTo>
                    <a:pt x="0" y="277368"/>
                  </a:lnTo>
                  <a:lnTo>
                    <a:pt x="9144" y="277368"/>
                  </a:lnTo>
                  <a:lnTo>
                    <a:pt x="9144" y="9156"/>
                  </a:lnTo>
                  <a:lnTo>
                    <a:pt x="5163312" y="15240"/>
                  </a:lnTo>
                  <a:lnTo>
                    <a:pt x="5163312" y="187096"/>
                  </a:lnTo>
                  <a:lnTo>
                    <a:pt x="5105400" y="140208"/>
                  </a:lnTo>
                  <a:lnTo>
                    <a:pt x="5169408" y="268224"/>
                  </a:lnTo>
                  <a:lnTo>
                    <a:pt x="5207508" y="192024"/>
                  </a:lnTo>
                  <a:lnTo>
                    <a:pt x="5233416" y="140208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25" y="1176024"/>
            <a:ext cx="5970905" cy="5083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8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example,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three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developed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teams.</a:t>
            </a:r>
            <a:r>
              <a:rPr dirty="0" sz="1200" spc="-5">
                <a:latin typeface="Calibri"/>
                <a:cs typeface="Calibri"/>
              </a:rPr>
              <a:t> These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merged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forwarded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sanity</a:t>
            </a:r>
            <a:r>
              <a:rPr dirty="0" sz="1200" spc="-5">
                <a:latin typeface="Calibri"/>
                <a:cs typeface="Calibri"/>
              </a:rPr>
              <a:t> testing.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removal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issues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merged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codebase.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merged</a:t>
            </a:r>
            <a:r>
              <a:rPr dirty="0" sz="1200" spc="-5">
                <a:latin typeface="Calibri"/>
                <a:cs typeface="Calibri"/>
              </a:rPr>
              <a:t> codebase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introduced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M.</a:t>
            </a:r>
            <a:r>
              <a:rPr dirty="0" sz="1300" spc="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Validation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ensuring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its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component(s)</a:t>
            </a:r>
            <a:r>
              <a:rPr dirty="0" sz="1200" spc="-5">
                <a:latin typeface="Calibri"/>
                <a:cs typeface="Calibri"/>
              </a:rPr>
              <a:t> fulfill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intended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deployed.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intended</a:t>
            </a:r>
            <a:r>
              <a:rPr dirty="0" sz="1200" spc="-5">
                <a:latin typeface="Calibri"/>
                <a:cs typeface="Calibri"/>
              </a:rPr>
              <a:t> environment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manufacturing,</a:t>
            </a:r>
            <a:r>
              <a:rPr dirty="0" sz="1200" spc="-5">
                <a:latin typeface="Calibri"/>
                <a:cs typeface="Calibri"/>
              </a:rPr>
              <a:t> operations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other.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major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capture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correctly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i.e.</a:t>
            </a:r>
            <a:r>
              <a:rPr dirty="0" sz="1200" spc="-5">
                <a:latin typeface="Calibri"/>
                <a:cs typeface="Calibri"/>
              </a:rPr>
              <a:t> building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right</a:t>
            </a:r>
            <a:r>
              <a:rPr dirty="0" sz="1200" spc="-5">
                <a:latin typeface="Calibri"/>
                <a:cs typeface="Calibri"/>
              </a:rPr>
              <a:t> thing.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validation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just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check </a:t>
            </a:r>
            <a:r>
              <a:rPr dirty="0" sz="1200" spc="-5">
                <a:latin typeface="Calibri"/>
                <a:cs typeface="Calibri"/>
              </a:rPr>
              <a:t> whether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doing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requirements)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intended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environment.</a:t>
            </a:r>
            <a:r>
              <a:rPr dirty="0" sz="1200" spc="-5">
                <a:latin typeface="Calibri"/>
                <a:cs typeface="Calibri"/>
              </a:rPr>
              <a:t> Once</a:t>
            </a:r>
            <a:r>
              <a:rPr dirty="0" sz="1200" spc="-5">
                <a:latin typeface="Calibri"/>
                <a:cs typeface="Calibri"/>
              </a:rPr>
              <a:t> again,</a:t>
            </a:r>
            <a:r>
              <a:rPr dirty="0" sz="1200" spc="-5">
                <a:latin typeface="Calibri"/>
                <a:cs typeface="Calibri"/>
              </a:rPr>
              <a:t> Proof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Concept,</a:t>
            </a:r>
            <a:r>
              <a:rPr dirty="0" sz="1200" spc="-5">
                <a:latin typeface="Calibri"/>
                <a:cs typeface="Calibri"/>
              </a:rPr>
              <a:t> WireFrames,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Modeling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key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validation.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goal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these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following:</a:t>
            </a:r>
            <a:endParaRPr sz="1200">
              <a:latin typeface="Calibri"/>
              <a:cs typeface="Calibri"/>
            </a:endParaRPr>
          </a:p>
          <a:p>
            <a:pPr algn="just" lvl="1" marL="469900" marR="5080" indent="-228600">
              <a:lnSpc>
                <a:spcPct val="110000"/>
              </a:lnSpc>
              <a:spcBef>
                <a:spcPts val="725"/>
              </a:spcBef>
              <a:buFont typeface="Times New Roman"/>
              <a:buChar char="●"/>
              <a:tabLst>
                <a:tab pos="470534" algn="l"/>
              </a:tabLst>
            </a:pPr>
            <a:r>
              <a:rPr dirty="0" sz="1200" spc="-5" b="1" i="1">
                <a:latin typeface="Calibri"/>
                <a:cs typeface="Calibri"/>
              </a:rPr>
              <a:t>Prepare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for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Validation: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Preparation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validation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conducted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criteria</a:t>
            </a:r>
            <a:endParaRPr sz="1200">
              <a:latin typeface="Calibri"/>
              <a:cs typeface="Calibri"/>
            </a:endParaRPr>
          </a:p>
          <a:p>
            <a:pPr algn="just" lvl="1" marL="469900" marR="5715" indent="-229235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70534" algn="l"/>
              </a:tabLst>
            </a:pPr>
            <a:r>
              <a:rPr dirty="0" sz="1200" spc="-5" b="1" i="1">
                <a:latin typeface="Calibri"/>
                <a:cs typeface="Calibri"/>
              </a:rPr>
              <a:t>Validate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or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Components: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suitable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intended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operating</a:t>
            </a:r>
            <a:r>
              <a:rPr dirty="0" sz="1200" spc="-5">
                <a:latin typeface="Calibri"/>
                <a:cs typeface="Calibri"/>
              </a:rPr>
              <a:t> environment.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8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N.</a:t>
            </a:r>
            <a:r>
              <a:rPr dirty="0" sz="1300" spc="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Validation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5" b="1" i="1">
                <a:latin typeface="Calibri"/>
                <a:cs typeface="Calibri"/>
              </a:rPr>
              <a:t>Sample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Admin</a:t>
            </a:r>
            <a:r>
              <a:rPr dirty="0" sz="1200" spc="-5">
                <a:latin typeface="Calibri"/>
                <a:cs typeface="Calibri"/>
              </a:rPr>
              <a:t> (Employee)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register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¡n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mark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attendance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daily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basis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2387" y="6427366"/>
            <a:ext cx="2487883" cy="144975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71956" y="6362700"/>
            <a:ext cx="2611120" cy="1562100"/>
            <a:chOff x="1171956" y="6362700"/>
            <a:chExt cx="2611120" cy="15621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6195" y="6432326"/>
              <a:ext cx="2440608" cy="14213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1956" y="6362700"/>
              <a:ext cx="2611120" cy="1562100"/>
            </a:xfrm>
            <a:custGeom>
              <a:avLst/>
              <a:gdLst/>
              <a:ahLst/>
              <a:cxnLst/>
              <a:rect l="l" t="t" r="r" b="b"/>
              <a:pathLst>
                <a:path w="2611120" h="1562100">
                  <a:moveTo>
                    <a:pt x="2607564" y="0"/>
                  </a:moveTo>
                  <a:lnTo>
                    <a:pt x="3048" y="0"/>
                  </a:lnTo>
                  <a:lnTo>
                    <a:pt x="0" y="1524"/>
                  </a:lnTo>
                  <a:lnTo>
                    <a:pt x="0" y="1559052"/>
                  </a:lnTo>
                  <a:lnTo>
                    <a:pt x="3048" y="1562100"/>
                  </a:lnTo>
                  <a:lnTo>
                    <a:pt x="2607564" y="1562100"/>
                  </a:lnTo>
                  <a:lnTo>
                    <a:pt x="2610612" y="1559052"/>
                  </a:lnTo>
                  <a:lnTo>
                    <a:pt x="2610612" y="1557528"/>
                  </a:lnTo>
                  <a:lnTo>
                    <a:pt x="9144" y="1557528"/>
                  </a:lnTo>
                  <a:lnTo>
                    <a:pt x="4572" y="1551432"/>
                  </a:lnTo>
                  <a:lnTo>
                    <a:pt x="9144" y="1551432"/>
                  </a:lnTo>
                  <a:lnTo>
                    <a:pt x="9144" y="9144"/>
                  </a:lnTo>
                  <a:lnTo>
                    <a:pt x="4572" y="9144"/>
                  </a:lnTo>
                  <a:lnTo>
                    <a:pt x="9144" y="4572"/>
                  </a:lnTo>
                  <a:lnTo>
                    <a:pt x="2610612" y="4572"/>
                  </a:lnTo>
                  <a:lnTo>
                    <a:pt x="2610612" y="1524"/>
                  </a:lnTo>
                  <a:lnTo>
                    <a:pt x="2607564" y="0"/>
                  </a:lnTo>
                  <a:close/>
                </a:path>
                <a:path w="2611120" h="1562100">
                  <a:moveTo>
                    <a:pt x="9144" y="1551432"/>
                  </a:moveTo>
                  <a:lnTo>
                    <a:pt x="4572" y="1551432"/>
                  </a:lnTo>
                  <a:lnTo>
                    <a:pt x="9144" y="1557528"/>
                  </a:lnTo>
                  <a:lnTo>
                    <a:pt x="9144" y="1551432"/>
                  </a:lnTo>
                  <a:close/>
                </a:path>
                <a:path w="2611120" h="1562100">
                  <a:moveTo>
                    <a:pt x="2599944" y="1551432"/>
                  </a:moveTo>
                  <a:lnTo>
                    <a:pt x="9144" y="1551432"/>
                  </a:lnTo>
                  <a:lnTo>
                    <a:pt x="9144" y="1557528"/>
                  </a:lnTo>
                  <a:lnTo>
                    <a:pt x="2599944" y="1557528"/>
                  </a:lnTo>
                  <a:lnTo>
                    <a:pt x="2599944" y="1551432"/>
                  </a:lnTo>
                  <a:close/>
                </a:path>
                <a:path w="2611120" h="1562100">
                  <a:moveTo>
                    <a:pt x="2599944" y="4572"/>
                  </a:moveTo>
                  <a:lnTo>
                    <a:pt x="2599944" y="1557528"/>
                  </a:lnTo>
                  <a:lnTo>
                    <a:pt x="2606040" y="1551432"/>
                  </a:lnTo>
                  <a:lnTo>
                    <a:pt x="2610612" y="1551432"/>
                  </a:lnTo>
                  <a:lnTo>
                    <a:pt x="2610612" y="9144"/>
                  </a:lnTo>
                  <a:lnTo>
                    <a:pt x="2606040" y="9144"/>
                  </a:lnTo>
                  <a:lnTo>
                    <a:pt x="2599944" y="4572"/>
                  </a:lnTo>
                  <a:close/>
                </a:path>
                <a:path w="2611120" h="1562100">
                  <a:moveTo>
                    <a:pt x="2610612" y="1551432"/>
                  </a:moveTo>
                  <a:lnTo>
                    <a:pt x="2606040" y="1551432"/>
                  </a:lnTo>
                  <a:lnTo>
                    <a:pt x="2599944" y="1557528"/>
                  </a:lnTo>
                  <a:lnTo>
                    <a:pt x="2610612" y="1557528"/>
                  </a:lnTo>
                  <a:lnTo>
                    <a:pt x="2610612" y="1551432"/>
                  </a:lnTo>
                  <a:close/>
                </a:path>
                <a:path w="2611120" h="1562100">
                  <a:moveTo>
                    <a:pt x="9144" y="4572"/>
                  </a:moveTo>
                  <a:lnTo>
                    <a:pt x="4572" y="9144"/>
                  </a:lnTo>
                  <a:lnTo>
                    <a:pt x="9144" y="9144"/>
                  </a:lnTo>
                  <a:lnTo>
                    <a:pt x="9144" y="4572"/>
                  </a:lnTo>
                  <a:close/>
                </a:path>
                <a:path w="2611120" h="1562100">
                  <a:moveTo>
                    <a:pt x="2599944" y="4572"/>
                  </a:moveTo>
                  <a:lnTo>
                    <a:pt x="9144" y="4572"/>
                  </a:lnTo>
                  <a:lnTo>
                    <a:pt x="9144" y="9144"/>
                  </a:lnTo>
                  <a:lnTo>
                    <a:pt x="2599944" y="9144"/>
                  </a:lnTo>
                  <a:lnTo>
                    <a:pt x="2599944" y="4572"/>
                  </a:lnTo>
                  <a:close/>
                </a:path>
                <a:path w="2611120" h="1562100">
                  <a:moveTo>
                    <a:pt x="2610612" y="4572"/>
                  </a:moveTo>
                  <a:lnTo>
                    <a:pt x="2599944" y="4572"/>
                  </a:lnTo>
                  <a:lnTo>
                    <a:pt x="2606040" y="9144"/>
                  </a:lnTo>
                  <a:lnTo>
                    <a:pt x="2610612" y="9144"/>
                  </a:lnTo>
                  <a:lnTo>
                    <a:pt x="2610612" y="45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7017513"/>
            <a:ext cx="5971540" cy="1750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able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login,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register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attendance</a:t>
            </a:r>
            <a:r>
              <a:rPr dirty="0" sz="1200" spc="-5">
                <a:latin typeface="Calibri"/>
                <a:cs typeface="Calibri"/>
              </a:rPr>
              <a:t> i.e.</a:t>
            </a:r>
            <a:r>
              <a:rPr dirty="0" sz="1200" spc="-5">
                <a:latin typeface="Calibri"/>
                <a:cs typeface="Calibri"/>
              </a:rPr>
              <a:t> developer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build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right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One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strategy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validation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prototypes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shown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actual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built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O.</a:t>
            </a:r>
            <a:r>
              <a:rPr dirty="0" sz="1300" spc="27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Verification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engineering/programming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aspects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products/components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Verification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does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721" y="1739186"/>
            <a:ext cx="2492192" cy="134538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23" y="874271"/>
            <a:ext cx="5970905" cy="32594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7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-5">
                <a:latin typeface="Calibri"/>
                <a:cs typeface="Calibri"/>
              </a:rPr>
              <a:t> usefulness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instead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concerned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whether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well-engineered,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error-free,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on.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building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right</a:t>
            </a:r>
            <a:r>
              <a:rPr dirty="0" sz="1200" spc="-5">
                <a:latin typeface="Calibri"/>
                <a:cs typeface="Calibri"/>
              </a:rPr>
              <a:t> way.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testing,</a:t>
            </a:r>
            <a:r>
              <a:rPr dirty="0" sz="1200" spc="-5">
                <a:latin typeface="Calibri"/>
                <a:cs typeface="Calibri"/>
              </a:rPr>
              <a:t> design</a:t>
            </a:r>
            <a:r>
              <a:rPr dirty="0" sz="1200" spc="-5">
                <a:latin typeface="Calibri"/>
                <a:cs typeface="Calibri"/>
              </a:rPr>
              <a:t> analysis,</a:t>
            </a:r>
            <a:r>
              <a:rPr dirty="0" sz="1200" spc="-5">
                <a:latin typeface="Calibri"/>
                <a:cs typeface="Calibri"/>
              </a:rPr>
              <a:t> inspections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code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these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under: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 b="1" i="1">
                <a:latin typeface="Calibri"/>
                <a:cs typeface="Calibri"/>
              </a:rPr>
              <a:t>Prepare</a:t>
            </a:r>
            <a:r>
              <a:rPr dirty="0" sz="1200" b="1" i="1">
                <a:latin typeface="Calibri"/>
                <a:cs typeface="Calibri"/>
              </a:rPr>
              <a:t> for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Verification: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Preparation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conducted.</a:t>
            </a:r>
            <a:endParaRPr sz="1200">
              <a:latin typeface="Calibri"/>
              <a:cs typeface="Calibri"/>
            </a:endParaRPr>
          </a:p>
          <a:p>
            <a:pPr marL="469900" marR="5080" indent="-229235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 b="1" i="1">
                <a:latin typeface="Calibri"/>
                <a:cs typeface="Calibri"/>
              </a:rPr>
              <a:t>Verify</a:t>
            </a:r>
            <a:r>
              <a:rPr dirty="0" sz="1200" spc="13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Selected</a:t>
            </a:r>
            <a:r>
              <a:rPr dirty="0" sz="1200" spc="13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Work</a:t>
            </a:r>
            <a:r>
              <a:rPr dirty="0" sz="1200" spc="12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Products:</a:t>
            </a:r>
            <a:r>
              <a:rPr dirty="0" sz="1200" spc="14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Selected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products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verified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against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P.</a:t>
            </a:r>
            <a:r>
              <a:rPr dirty="0" sz="1300" spc="2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Verification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Continuing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example,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-5">
                <a:latin typeface="Calibri"/>
                <a:cs typeface="Calibri"/>
              </a:rPr>
              <a:t> verify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fulfilled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>
                <a:latin typeface="Calibri"/>
                <a:cs typeface="Calibri"/>
              </a:rPr>
              <a:t> 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properly.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case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35"/>
              </a:spcBef>
            </a:pPr>
            <a:r>
              <a:rPr dirty="0" sz="1200" spc="-5" b="1" i="1">
                <a:latin typeface="Calibri"/>
                <a:cs typeface="Calibri"/>
              </a:rPr>
              <a:t>Sample</a:t>
            </a:r>
            <a:r>
              <a:rPr dirty="0" sz="1200" spc="-2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Admin</a:t>
            </a:r>
            <a:r>
              <a:rPr dirty="0" sz="1200" spc="-5">
                <a:latin typeface="Calibri"/>
                <a:cs typeface="Calibri"/>
              </a:rPr>
              <a:t> (Employee)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register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¡n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Employee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mark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attendance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daily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basis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5718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-5">
                <a:latin typeface="Calibri"/>
                <a:cs typeface="Calibri"/>
              </a:rPr>
              <a:t> execute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 spc="-5">
                <a:latin typeface="Calibri"/>
                <a:cs typeface="Calibri"/>
              </a:rPr>
              <a:t> step</a:t>
            </a:r>
            <a:r>
              <a:rPr dirty="0" sz="1200" spc="-5">
                <a:latin typeface="Calibri"/>
                <a:cs typeface="Calibri"/>
              </a:rPr>
              <a:t> after</a:t>
            </a:r>
            <a:r>
              <a:rPr dirty="0" sz="1200" spc="-5">
                <a:latin typeface="Calibri"/>
                <a:cs typeface="Calibri"/>
              </a:rPr>
              <a:t> receiving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shipment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Development </a:t>
            </a:r>
            <a:r>
              <a:rPr dirty="0" sz="1200">
                <a:latin typeface="Calibri"/>
                <a:cs typeface="Calibri"/>
              </a:rPr>
              <a:t> team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1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Engineering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Group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group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organization’s</a:t>
            </a:r>
            <a:r>
              <a:rPr dirty="0" sz="1200" spc="-5">
                <a:latin typeface="Calibri"/>
                <a:cs typeface="Calibri"/>
              </a:rPr>
              <a:t> focal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-5">
                <a:latin typeface="Calibri"/>
                <a:cs typeface="Calibri"/>
              </a:rPr>
              <a:t> compliance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standards.</a:t>
            </a:r>
            <a:r>
              <a:rPr dirty="0" sz="1200" spc="-5">
                <a:latin typeface="Calibri"/>
                <a:cs typeface="Calibri"/>
              </a:rPr>
              <a:t> EPG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Act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oversight</a:t>
            </a:r>
            <a:r>
              <a:rPr dirty="0" sz="1200" spc="-5">
                <a:latin typeface="Calibri"/>
                <a:cs typeface="Calibri"/>
              </a:rPr>
              <a:t> committee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monitor,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player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coordinating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group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belongs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sides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responsible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assess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existing</a:t>
            </a:r>
            <a:r>
              <a:rPr dirty="0" sz="1200" spc="-5">
                <a:latin typeface="Calibri"/>
                <a:cs typeface="Calibri"/>
              </a:rPr>
              <a:t> process,</a:t>
            </a:r>
            <a:r>
              <a:rPr dirty="0" sz="1200" spc="-5">
                <a:latin typeface="Calibri"/>
                <a:cs typeface="Calibri"/>
              </a:rPr>
              <a:t> provide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effectiveness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Audits?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Audit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tool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compliance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established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process.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Assessment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improvements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 spc="-5">
                <a:latin typeface="Calibri"/>
                <a:cs typeface="Calibri"/>
              </a:rPr>
              <a:t> won't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>
                <a:latin typeface="Calibri"/>
                <a:cs typeface="Calibri"/>
              </a:rPr>
              <a:t> 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good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followed.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audits,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only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compliance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</a:t>
            </a:r>
            <a:r>
              <a:rPr dirty="0" sz="1200" spc="-5">
                <a:latin typeface="Calibri"/>
                <a:cs typeface="Calibri"/>
              </a:rPr>
              <a:t> behind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nonconformance.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reasons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come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many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shapes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training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misaligned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conducted</a:t>
            </a:r>
            <a:r>
              <a:rPr dirty="0" sz="1200">
                <a:latin typeface="Calibri"/>
                <a:cs typeface="Calibri"/>
              </a:rPr>
              <a:t> by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study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evaluate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ratings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audit.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80"/>
              </a:spcBef>
              <a:buAutoNum type="alphaUcPeriod" startAt="19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Rationale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Audits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keep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balance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organizational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practices.</a:t>
            </a:r>
            <a:r>
              <a:rPr dirty="0" sz="1200" spc="-5">
                <a:latin typeface="Calibri"/>
                <a:cs typeface="Calibri"/>
              </a:rPr>
              <a:t> Such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</a:t>
            </a:r>
            <a:r>
              <a:rPr dirty="0" sz="1200" spc="-5">
                <a:latin typeface="Calibri"/>
                <a:cs typeface="Calibri"/>
              </a:rPr>
              <a:t> become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volatile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environments.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Results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audits</a:t>
            </a:r>
            <a:r>
              <a:rPr dirty="0" sz="1200" spc="-5">
                <a:latin typeface="Calibri"/>
                <a:cs typeface="Calibri"/>
              </a:rPr>
              <a:t> become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starting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improvement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gives</a:t>
            </a:r>
            <a:r>
              <a:rPr dirty="0" sz="1200" spc="-5">
                <a:latin typeface="Calibri"/>
                <a:cs typeface="Calibri"/>
              </a:rPr>
              <a:t> valuable</a:t>
            </a:r>
            <a:r>
              <a:rPr dirty="0" sz="1200" spc="-5">
                <a:latin typeface="Calibri"/>
                <a:cs typeface="Calibri"/>
              </a:rPr>
              <a:t> insights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conformance.</a:t>
            </a:r>
            <a:r>
              <a:rPr dirty="0" sz="1200" spc="-5">
                <a:latin typeface="Calibri"/>
                <a:cs typeface="Calibri"/>
              </a:rPr>
              <a:t> It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>
                <a:latin typeface="Calibri"/>
                <a:cs typeface="Calibri"/>
              </a:rPr>
              <a:t> tell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needed;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staff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process.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2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1197359"/>
            <a:ext cx="5971540" cy="7488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85545">
              <a:lnSpc>
                <a:spcPct val="100000"/>
              </a:lnSpc>
              <a:spcBef>
                <a:spcPts val="100"/>
              </a:spcBef>
            </a:pP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Figure</a:t>
            </a: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 1:</a:t>
            </a:r>
            <a:r>
              <a:rPr dirty="0" sz="900" b="1">
                <a:solidFill>
                  <a:srgbClr val="5A9BD5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Continuous</a:t>
            </a:r>
            <a:r>
              <a:rPr dirty="0" sz="900" b="1">
                <a:solidFill>
                  <a:srgbClr val="5A9BD5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Audit</a:t>
            </a:r>
            <a:r>
              <a:rPr dirty="0" sz="900" spc="10" b="1">
                <a:solidFill>
                  <a:srgbClr val="5A9BD5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Implementation</a:t>
            </a:r>
            <a:r>
              <a:rPr dirty="0" sz="900" b="1">
                <a:solidFill>
                  <a:srgbClr val="5A9BD5"/>
                </a:solidFill>
                <a:latin typeface="Calibri"/>
                <a:cs typeface="Calibri"/>
              </a:rPr>
              <a:t> </a:t>
            </a:r>
            <a:r>
              <a:rPr dirty="0" sz="900" spc="-5" b="1">
                <a:solidFill>
                  <a:srgbClr val="5A9BD5"/>
                </a:solidFill>
                <a:latin typeface="Calibri"/>
                <a:cs typeface="Calibri"/>
              </a:rPr>
              <a:t>Steps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buAutoNum type="alphaUcPeriod" startAt="2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Types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(3)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types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along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brief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explanation,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follows:</a:t>
            </a:r>
            <a:endParaRPr sz="1200">
              <a:latin typeface="Calibri"/>
              <a:cs typeface="Calibri"/>
            </a:endParaRPr>
          </a:p>
          <a:p>
            <a:pPr algn="just" lvl="1" marL="469265" marR="5715" indent="-228600">
              <a:lnSpc>
                <a:spcPct val="110000"/>
              </a:lnSpc>
              <a:spcBef>
                <a:spcPts val="79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First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Party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Audits: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often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described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internal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Someone</a:t>
            </a:r>
            <a:r>
              <a:rPr dirty="0" sz="1200">
                <a:latin typeface="Calibri"/>
                <a:cs typeface="Calibri"/>
              </a:rPr>
              <a:t> from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itself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audits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compliance</a:t>
            </a:r>
            <a:r>
              <a:rPr dirty="0" sz="1200" spc="-5">
                <a:latin typeface="Calibri"/>
                <a:cs typeface="Calibri"/>
              </a:rPr>
              <a:t> and/or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effectiveness.</a:t>
            </a:r>
            <a:endParaRPr sz="1200">
              <a:latin typeface="Calibri"/>
              <a:cs typeface="Calibri"/>
            </a:endParaRPr>
          </a:p>
          <a:p>
            <a:pPr algn="just" lvl="1" marL="469265" marR="6350" indent="-228600">
              <a:lnSpc>
                <a:spcPct val="109600"/>
              </a:lnSpc>
              <a:spcBef>
                <a:spcPts val="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Second</a:t>
            </a:r>
            <a:r>
              <a:rPr dirty="0" sz="1200" spc="-5" b="1" i="1">
                <a:latin typeface="Calibri"/>
                <a:cs typeface="Calibri"/>
              </a:rPr>
              <a:t> Party</a:t>
            </a:r>
            <a:r>
              <a:rPr dirty="0" sz="1200" spc="-5" b="1" i="1">
                <a:latin typeface="Calibri"/>
                <a:cs typeface="Calibri"/>
              </a:rPr>
              <a:t> Audits: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external</a:t>
            </a:r>
            <a:r>
              <a:rPr dirty="0" sz="1200" spc="-5">
                <a:latin typeface="Calibri"/>
                <a:cs typeface="Calibri"/>
              </a:rPr>
              <a:t> audit</a:t>
            </a:r>
            <a:r>
              <a:rPr dirty="0" sz="1200" spc="-5">
                <a:latin typeface="Calibri"/>
                <a:cs typeface="Calibri"/>
              </a:rPr>
              <a:t> where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audit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 </a:t>
            </a:r>
            <a:r>
              <a:rPr dirty="0" sz="1200" spc="-5">
                <a:latin typeface="Calibri"/>
                <a:cs typeface="Calibri"/>
              </a:rPr>
              <a:t> supplier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contracted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behalf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intention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supplier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contract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specification.</a:t>
            </a:r>
            <a:endParaRPr sz="1200">
              <a:latin typeface="Calibri"/>
              <a:cs typeface="Calibri"/>
            </a:endParaRPr>
          </a:p>
          <a:p>
            <a:pPr algn="just" lvl="1" marL="469900" marR="6350" indent="-228600">
              <a:lnSpc>
                <a:spcPct val="1100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b="1" i="1">
                <a:latin typeface="Calibri"/>
                <a:cs typeface="Calibri"/>
              </a:rPr>
              <a:t>Third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Party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Audit: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external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supplier-customer</a:t>
            </a:r>
            <a:r>
              <a:rPr dirty="0" sz="1200" spc="-5">
                <a:latin typeface="Calibri"/>
                <a:cs typeface="Calibri"/>
              </a:rPr>
              <a:t> relationship.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2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Roles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Responsibilities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Audit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certified</a:t>
            </a:r>
            <a:r>
              <a:rPr dirty="0" sz="1200" spc="-5">
                <a:latin typeface="Calibri"/>
                <a:cs typeface="Calibri"/>
              </a:rPr>
              <a:t> lead</a:t>
            </a:r>
            <a:r>
              <a:rPr dirty="0" sz="1200" spc="-5">
                <a:latin typeface="Calibri"/>
                <a:cs typeface="Calibri"/>
              </a:rPr>
              <a:t> auditor</a:t>
            </a:r>
            <a:r>
              <a:rPr dirty="0" sz="1200" spc="-5">
                <a:latin typeface="Calibri"/>
                <a:cs typeface="Calibri"/>
              </a:rPr>
              <a:t> who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leads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audit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3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</a:t>
            </a:r>
            <a:r>
              <a:rPr dirty="0" sz="1200" spc="-5">
                <a:latin typeface="Calibri"/>
                <a:cs typeface="Calibri"/>
              </a:rPr>
              <a:t> supporting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lead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performing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-5">
                <a:latin typeface="Calibri"/>
                <a:cs typeface="Calibri"/>
              </a:rPr>
              <a:t> member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equipped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right</a:t>
            </a:r>
            <a:r>
              <a:rPr dirty="0" sz="1200" spc="-5">
                <a:latin typeface="Calibri"/>
                <a:cs typeface="Calibri"/>
              </a:rPr>
              <a:t> attitude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skills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performing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compliance.</a:t>
            </a:r>
            <a:r>
              <a:rPr dirty="0" sz="1200" spc="-5">
                <a:latin typeface="Calibri"/>
                <a:cs typeface="Calibri"/>
              </a:rPr>
              <a:t> Further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tough</a:t>
            </a:r>
            <a:r>
              <a:rPr dirty="0" sz="1200" spc="-5">
                <a:latin typeface="Calibri"/>
                <a:cs typeface="Calibri"/>
              </a:rPr>
              <a:t> scenarios,</a:t>
            </a:r>
            <a:r>
              <a:rPr dirty="0" sz="1200" spc="-5">
                <a:latin typeface="Calibri"/>
                <a:cs typeface="Calibri"/>
              </a:rPr>
              <a:t> domain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experts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become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deal</a:t>
            </a:r>
            <a:r>
              <a:rPr dirty="0" sz="1200" spc="-5">
                <a:latin typeface="Calibri"/>
                <a:cs typeface="Calibri"/>
              </a:rPr>
              <a:t> with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technicalities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-5">
                <a:latin typeface="Calibri"/>
                <a:cs typeface="Calibri"/>
              </a:rPr>
              <a:t> scenarios.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23"/>
              <a:tabLst>
                <a:tab pos="241300" algn="l"/>
              </a:tabLst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CMMI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Appraisals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Appraisal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collect,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compliance</a:t>
            </a:r>
            <a:r>
              <a:rPr dirty="0" sz="1200" spc="-5">
                <a:latin typeface="Calibri"/>
                <a:cs typeface="Calibri"/>
              </a:rPr>
              <a:t> level.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collected</a:t>
            </a:r>
            <a:r>
              <a:rPr dirty="0" sz="1200" spc="-5">
                <a:latin typeface="Calibri"/>
                <a:cs typeface="Calibri"/>
              </a:rPr>
              <a:t> data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compared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 spc="-5">
                <a:latin typeface="Calibri"/>
                <a:cs typeface="Calibri"/>
              </a:rPr>
              <a:t> data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identify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gap</a:t>
            </a:r>
            <a:r>
              <a:rPr dirty="0" sz="1200" spc="-5">
                <a:latin typeface="Calibri"/>
                <a:cs typeface="Calibri"/>
              </a:rPr>
              <a:t> between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desired,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main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measuring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effectiveness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framework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process.</a:t>
            </a:r>
            <a:r>
              <a:rPr dirty="0" sz="1200" spc="-5">
                <a:latin typeface="Calibri"/>
                <a:cs typeface="Calibri"/>
              </a:rPr>
              <a:t> CMMI</a:t>
            </a:r>
            <a:r>
              <a:rPr dirty="0" sz="1200" spc="-5">
                <a:latin typeface="Calibri"/>
                <a:cs typeface="Calibri"/>
              </a:rPr>
              <a:t> appraisals</a:t>
            </a:r>
            <a:r>
              <a:rPr dirty="0" sz="1200" spc="-5">
                <a:latin typeface="Calibri"/>
                <a:cs typeface="Calibri"/>
              </a:rPr>
              <a:t> provide</a:t>
            </a:r>
            <a:r>
              <a:rPr dirty="0" sz="1200" spc="-5">
                <a:latin typeface="Calibri"/>
                <a:cs typeface="Calibri"/>
              </a:rPr>
              <a:t> ratings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accurately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reflect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maturity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2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Reviews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reviews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frequently</a:t>
            </a:r>
            <a:r>
              <a:rPr dirty="0" sz="1200" spc="-5">
                <a:latin typeface="Calibri"/>
                <a:cs typeface="Calibri"/>
              </a:rPr>
              <a:t> carried</a:t>
            </a:r>
            <a:r>
              <a:rPr dirty="0" sz="1200" spc="-5">
                <a:latin typeface="Calibri"/>
                <a:cs typeface="Calibri"/>
              </a:rPr>
              <a:t> out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effectiveness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completely</a:t>
            </a:r>
            <a:r>
              <a:rPr dirty="0" sz="1200" spc="-5">
                <a:latin typeface="Calibri"/>
                <a:cs typeface="Calibri"/>
              </a:rPr>
              <a:t> followed.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frequency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audit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depends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factors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biannual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quarterly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need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basis.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reviews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identifying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actions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results.</a:t>
            </a:r>
            <a:r>
              <a:rPr dirty="0" sz="1200" spc="-5">
                <a:latin typeface="Calibri"/>
                <a:cs typeface="Calibri"/>
              </a:rPr>
              <a:t> Those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change/update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objectives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design,</a:t>
            </a:r>
            <a:r>
              <a:rPr dirty="0" sz="1200" spc="-5">
                <a:latin typeface="Calibri"/>
                <a:cs typeface="Calibri"/>
              </a:rPr>
              <a:t> training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stakeholders,</a:t>
            </a:r>
            <a:r>
              <a:rPr dirty="0" sz="1200" spc="-5">
                <a:latin typeface="Calibri"/>
                <a:cs typeface="Calibri"/>
              </a:rPr>
              <a:t> technological</a:t>
            </a:r>
            <a:r>
              <a:rPr dirty="0" sz="1200" spc="-5">
                <a:latin typeface="Calibri"/>
                <a:cs typeface="Calibri"/>
              </a:rPr>
              <a:t> advancement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Review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Policy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Every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 spc="-5">
                <a:latin typeface="Calibri"/>
                <a:cs typeface="Calibri"/>
              </a:rPr>
              <a:t> own</a:t>
            </a:r>
            <a:r>
              <a:rPr dirty="0" sz="1200" spc="-5">
                <a:latin typeface="Calibri"/>
                <a:cs typeface="Calibri"/>
              </a:rPr>
              <a:t> review</a:t>
            </a:r>
            <a:r>
              <a:rPr dirty="0" sz="1200" spc="-5">
                <a:latin typeface="Calibri"/>
                <a:cs typeface="Calibri"/>
              </a:rPr>
              <a:t> policy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literature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full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conducting</a:t>
            </a:r>
            <a:r>
              <a:rPr dirty="0" sz="1200" spc="-5">
                <a:latin typeface="Calibri"/>
                <a:cs typeface="Calibri"/>
              </a:rPr>
              <a:t> review.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fact</a:t>
            </a:r>
            <a:r>
              <a:rPr dirty="0" sz="1200" spc="-5">
                <a:latin typeface="Calibri"/>
                <a:cs typeface="Calibri"/>
              </a:rPr>
              <a:t> remains</a:t>
            </a:r>
            <a:r>
              <a:rPr dirty="0" sz="1200" spc="-5">
                <a:latin typeface="Calibri"/>
                <a:cs typeface="Calibri"/>
              </a:rPr>
              <a:t> same,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useless</a:t>
            </a:r>
            <a:r>
              <a:rPr dirty="0" sz="1200" spc="-5">
                <a:latin typeface="Calibri"/>
                <a:cs typeface="Calibri"/>
              </a:rPr>
              <a:t> without</a:t>
            </a:r>
            <a:r>
              <a:rPr dirty="0" sz="1200" spc="-5">
                <a:latin typeface="Calibri"/>
                <a:cs typeface="Calibri"/>
              </a:rPr>
              <a:t> review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static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static.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current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270" cy="2352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6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described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word</a:t>
            </a:r>
            <a:r>
              <a:rPr dirty="0" sz="1200" spc="-5">
                <a:latin typeface="Calibri"/>
                <a:cs typeface="Calibri"/>
              </a:rPr>
              <a:t> dynamic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constantly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changing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policy,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review.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Z.</a:t>
            </a:r>
            <a:r>
              <a:rPr dirty="0" sz="1300" spc="2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Benchmarking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for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Review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many</a:t>
            </a:r>
            <a:r>
              <a:rPr dirty="0" sz="1200" spc="-5">
                <a:latin typeface="Calibri"/>
                <a:cs typeface="Calibri"/>
              </a:rPr>
              <a:t> common</a:t>
            </a:r>
            <a:r>
              <a:rPr dirty="0" sz="1200" spc="-5">
                <a:latin typeface="Calibri"/>
                <a:cs typeface="Calibri"/>
              </a:rPr>
              <a:t> issues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modern</a:t>
            </a:r>
            <a:r>
              <a:rPr dirty="0" sz="1200" spc="-5">
                <a:latin typeface="Calibri"/>
                <a:cs typeface="Calibri"/>
              </a:rPr>
              <a:t> era</a:t>
            </a:r>
            <a:r>
              <a:rPr dirty="0" sz="1200" spc="-5">
                <a:latin typeface="Calibri"/>
                <a:cs typeface="Calibri"/>
              </a:rPr>
              <a:t> organizations</a:t>
            </a:r>
            <a:r>
              <a:rPr dirty="0" sz="1200" spc="-5">
                <a:latin typeface="Calibri"/>
                <a:cs typeface="Calibri"/>
              </a:rPr>
              <a:t> face</a:t>
            </a:r>
            <a:r>
              <a:rPr dirty="0" sz="1200" spc="-5">
                <a:latin typeface="Calibri"/>
                <a:cs typeface="Calibri"/>
              </a:rPr>
              <a:t> today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prospects</a:t>
            </a:r>
            <a:r>
              <a:rPr dirty="0" sz="1200" spc="-5">
                <a:latin typeface="Calibri"/>
                <a:cs typeface="Calibri"/>
              </a:rPr>
              <a:t> of </a:t>
            </a:r>
            <a:r>
              <a:rPr dirty="0" sz="1200">
                <a:latin typeface="Calibri"/>
                <a:cs typeface="Calibri"/>
              </a:rPr>
              <a:t> 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circumstances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 spc="-5">
                <a:latin typeface="Calibri"/>
                <a:cs typeface="Calibri"/>
              </a:rPr>
              <a:t> vary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factors.</a:t>
            </a:r>
            <a:r>
              <a:rPr dirty="0" sz="1200" spc="-5">
                <a:latin typeface="Calibri"/>
                <a:cs typeface="Calibri"/>
              </a:rPr>
              <a:t> Benchmarking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referencing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problems.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adopts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successful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it.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Adopting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already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solution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after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amendments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saves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organization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efforts.</a:t>
            </a:r>
            <a:r>
              <a:rPr dirty="0" sz="1200" spc="-5">
                <a:latin typeface="Calibri"/>
                <a:cs typeface="Calibri"/>
              </a:rPr>
              <a:t> Besides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organization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best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modification,</a:t>
            </a:r>
            <a:r>
              <a:rPr dirty="0" sz="1200" spc="-5">
                <a:latin typeface="Calibri"/>
                <a:cs typeface="Calibri"/>
              </a:rPr>
              <a:t> available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literature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research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journals.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91035"/>
            <a:ext cx="5971540" cy="4847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05: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Management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Area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Need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Improvement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(PM)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Framework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Besides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aspects,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certain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facets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these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frameworks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sales.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standardize</a:t>
            </a:r>
            <a:r>
              <a:rPr dirty="0" sz="1200" spc="-5">
                <a:latin typeface="Calibri"/>
                <a:cs typeface="Calibri"/>
              </a:rPr>
              <a:t> every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step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life</a:t>
            </a:r>
            <a:r>
              <a:rPr dirty="0" sz="1200" spc="-5">
                <a:latin typeface="Calibri"/>
                <a:cs typeface="Calibri"/>
              </a:rPr>
              <a:t> cycle</a:t>
            </a:r>
            <a:r>
              <a:rPr dirty="0" sz="1200" spc="-5">
                <a:latin typeface="Calibri"/>
                <a:cs typeface="Calibri"/>
              </a:rPr>
              <a:t> (SDLC)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developing</a:t>
            </a:r>
            <a:r>
              <a:rPr dirty="0" sz="1200" spc="-5">
                <a:latin typeface="Calibri"/>
                <a:cs typeface="Calibri"/>
              </a:rPr>
              <a:t> company-wide</a:t>
            </a:r>
            <a:r>
              <a:rPr dirty="0" sz="1200" spc="-5">
                <a:latin typeface="Calibri"/>
                <a:cs typeface="Calibri"/>
              </a:rPr>
              <a:t> consistent</a:t>
            </a:r>
            <a:r>
              <a:rPr dirty="0" sz="1200" spc="-5">
                <a:latin typeface="Calibri"/>
                <a:cs typeface="Calibri"/>
              </a:rPr>
              <a:t> artifacts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frameworks.</a:t>
            </a:r>
            <a:r>
              <a:rPr dirty="0" sz="1200" spc="-5">
                <a:latin typeface="Calibri"/>
                <a:cs typeface="Calibri"/>
              </a:rPr>
              <a:t> Instead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arbitrary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systematic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approach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 adopted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SDLC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(PM)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Framework</a:t>
            </a:r>
            <a:endParaRPr sz="1300">
              <a:latin typeface="Calibri"/>
              <a:cs typeface="Calibri"/>
            </a:endParaRPr>
          </a:p>
          <a:p>
            <a:pPr marL="12700" marR="5715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Framework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bridge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Sales,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Finance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handsome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factors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contributing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7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none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isolation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harm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approach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connect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facets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span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while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reducing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costs.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involves</a:t>
            </a:r>
            <a:r>
              <a:rPr dirty="0" sz="1200" spc="3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planning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execution</a:t>
            </a:r>
            <a:r>
              <a:rPr dirty="0" sz="1200" spc="3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plans,</a:t>
            </a:r>
            <a:r>
              <a:rPr dirty="0" sz="1200" spc="3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3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3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7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teams,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monitoring.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Auditable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incorporated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85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Component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Framework</a:t>
            </a:r>
            <a:endParaRPr sz="1300">
              <a:latin typeface="Calibri"/>
              <a:cs typeface="Calibri"/>
            </a:endParaRPr>
          </a:p>
          <a:p>
            <a:pPr algn="just" marL="12700" marR="6350">
              <a:lnSpc>
                <a:spcPct val="10920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sample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lot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fair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practical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idea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framework.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819" y="5858255"/>
            <a:ext cx="6080760" cy="2889885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wrap="square" lIns="0" tIns="1238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Project</a:t>
            </a:r>
            <a:r>
              <a:rPr dirty="0" u="heavy" sz="14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Management</a:t>
            </a:r>
            <a:r>
              <a:rPr dirty="0" u="heavy" sz="14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Framework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Calibri"/>
              <a:cs typeface="Calibri"/>
            </a:endParaRPr>
          </a:p>
          <a:p>
            <a:pPr marL="469265" indent="-229235">
              <a:lnSpc>
                <a:spcPct val="100000"/>
              </a:lnSpc>
              <a:buFont typeface="Calibri"/>
              <a:buAutoNum type="alphaLcPeriod"/>
              <a:tabLst>
                <a:tab pos="469265" algn="l"/>
                <a:tab pos="469900" algn="l"/>
              </a:tabLst>
            </a:pPr>
            <a:r>
              <a:rPr dirty="0" sz="1000" spc="-5" b="1">
                <a:latin typeface="Calibri"/>
                <a:cs typeface="Calibri"/>
              </a:rPr>
              <a:t>Objectives:</a:t>
            </a:r>
            <a:r>
              <a:rPr dirty="0" sz="1000" spc="20" b="1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ensure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visibility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of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Project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Progress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Audited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any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time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during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Project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lifecycle</a:t>
            </a:r>
            <a:endParaRPr sz="1000">
              <a:latin typeface="Calibri"/>
              <a:cs typeface="Calibri"/>
            </a:endParaRPr>
          </a:p>
          <a:p>
            <a:pPr marL="469265" indent="-229235">
              <a:lnSpc>
                <a:spcPct val="100000"/>
              </a:lnSpc>
              <a:spcBef>
                <a:spcPts val="85"/>
              </a:spcBef>
              <a:buFont typeface="Calibri"/>
              <a:buAutoNum type="alphaLcPeriod"/>
              <a:tabLst>
                <a:tab pos="469265" algn="l"/>
                <a:tab pos="469900" algn="l"/>
              </a:tabLst>
            </a:pPr>
            <a:r>
              <a:rPr dirty="0" sz="1000" spc="-5" b="1">
                <a:latin typeface="Calibri"/>
                <a:cs typeface="Calibri"/>
              </a:rPr>
              <a:t>Audience: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Higher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Management</a:t>
            </a:r>
            <a:endParaRPr sz="1000">
              <a:latin typeface="Calibri"/>
              <a:cs typeface="Calibri"/>
            </a:endParaRPr>
          </a:p>
          <a:p>
            <a:pPr marL="469265" indent="-229235">
              <a:lnSpc>
                <a:spcPct val="100000"/>
              </a:lnSpc>
              <a:spcBef>
                <a:spcPts val="85"/>
              </a:spcBef>
              <a:buAutoNum type="alphaLcPeriod"/>
              <a:tabLst>
                <a:tab pos="469265" algn="l"/>
                <a:tab pos="469900" algn="l"/>
              </a:tabLst>
            </a:pPr>
            <a:r>
              <a:rPr dirty="0" sz="1000" spc="-5" b="1">
                <a:latin typeface="Calibri"/>
                <a:cs typeface="Calibri"/>
              </a:rPr>
              <a:t>Project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Name: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AutoNum type="alphaLcPeriod"/>
            </a:pPr>
            <a:endParaRPr sz="1050">
              <a:latin typeface="Calibri"/>
              <a:cs typeface="Calibri"/>
            </a:endParaRPr>
          </a:p>
          <a:p>
            <a:pPr marL="240665" marR="60325">
              <a:lnSpc>
                <a:spcPct val="106000"/>
              </a:lnSpc>
            </a:pPr>
            <a:r>
              <a:rPr dirty="0" sz="1000" spc="-5">
                <a:latin typeface="Calibri"/>
                <a:cs typeface="Calibri"/>
              </a:rPr>
              <a:t>Following</a:t>
            </a:r>
            <a:r>
              <a:rPr dirty="0" sz="1000" spc="6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are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guidelines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followed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during</a:t>
            </a:r>
            <a:r>
              <a:rPr dirty="0" sz="1000" spc="6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complete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lifecycle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5">
                <a:latin typeface="Calibri"/>
                <a:cs typeface="Calibri"/>
              </a:rPr>
              <a:t>of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the</a:t>
            </a:r>
            <a:r>
              <a:rPr dirty="0" sz="1000" spc="6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Project</a:t>
            </a:r>
            <a:r>
              <a:rPr dirty="0" sz="1000" spc="7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execution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after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contract</a:t>
            </a:r>
            <a:r>
              <a:rPr dirty="0" sz="1000" spc="7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is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signed.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00">
              <a:latin typeface="Calibri"/>
              <a:cs typeface="Calibri"/>
            </a:endParaRPr>
          </a:p>
          <a:p>
            <a:pPr marL="469265" indent="-229235">
              <a:lnSpc>
                <a:spcPct val="100000"/>
              </a:lnSpc>
              <a:buAutoNum type="alphaLcPeriod" startAt="4"/>
              <a:tabLst>
                <a:tab pos="469900" algn="l"/>
              </a:tabLst>
            </a:pPr>
            <a:r>
              <a:rPr dirty="0" sz="1000" spc="-5" b="1">
                <a:latin typeface="Calibri"/>
                <a:cs typeface="Calibri"/>
              </a:rPr>
              <a:t>Scope</a:t>
            </a:r>
            <a:r>
              <a:rPr dirty="0" sz="1000" spc="-2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Guidelines:</a:t>
            </a:r>
            <a:endParaRPr sz="1000">
              <a:latin typeface="Calibri"/>
              <a:cs typeface="Calibri"/>
            </a:endParaRPr>
          </a:p>
          <a:p>
            <a:pPr marL="240665" marR="59690">
              <a:lnSpc>
                <a:spcPct val="107000"/>
              </a:lnSpc>
            </a:pPr>
            <a:r>
              <a:rPr dirty="0" sz="1000" spc="-5">
                <a:latin typeface="Calibri"/>
                <a:cs typeface="Calibri"/>
              </a:rPr>
              <a:t>Requirement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clarification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and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Scope</a:t>
            </a:r>
            <a:r>
              <a:rPr dirty="0" sz="1000" spc="4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management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can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clear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phase-wise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manner</a:t>
            </a:r>
            <a:r>
              <a:rPr dirty="0" sz="1000" spc="5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or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completely</a:t>
            </a:r>
            <a:r>
              <a:rPr dirty="0" sz="1000" spc="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at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once,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it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will</a:t>
            </a:r>
            <a:r>
              <a:rPr dirty="0" sz="1000" spc="-5">
                <a:latin typeface="Calibri"/>
                <a:cs typeface="Calibri"/>
              </a:rPr>
              <a:t> depend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Project.</a:t>
            </a:r>
            <a:endParaRPr sz="1000">
              <a:latin typeface="Calibri"/>
              <a:cs typeface="Calibri"/>
            </a:endParaRPr>
          </a:p>
          <a:p>
            <a:pPr lvl="1" marL="525145" marR="419734" indent="-228600">
              <a:lnSpc>
                <a:spcPts val="1320"/>
              </a:lnSpc>
              <a:spcBef>
                <a:spcPts val="15"/>
              </a:spcBef>
              <a:buAutoNum type="romanLcPeriod"/>
              <a:tabLst>
                <a:tab pos="525145" algn="l"/>
                <a:tab pos="525780" algn="l"/>
              </a:tabLst>
            </a:pPr>
            <a:r>
              <a:rPr dirty="0" sz="1000" spc="-5">
                <a:latin typeface="Calibri"/>
                <a:cs typeface="Calibri"/>
              </a:rPr>
              <a:t>Discussed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baseline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with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Sales: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Invites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are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created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(Sales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Rep,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TL,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Designer,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VP-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Delivery).</a:t>
            </a:r>
            <a:endParaRPr sz="1000">
              <a:latin typeface="Calibri"/>
              <a:cs typeface="Calibri"/>
            </a:endParaRPr>
          </a:p>
          <a:p>
            <a:pPr lvl="1" marL="525145" marR="74930" indent="-228600">
              <a:lnSpc>
                <a:spcPts val="1320"/>
              </a:lnSpc>
              <a:buAutoNum type="romanLcPeriod"/>
              <a:tabLst>
                <a:tab pos="525145" algn="l"/>
                <a:tab pos="525780" algn="l"/>
              </a:tabLst>
            </a:pPr>
            <a:r>
              <a:rPr dirty="0" sz="1000" spc="-5">
                <a:latin typeface="Calibri"/>
                <a:cs typeface="Calibri"/>
              </a:rPr>
              <a:t>Discussed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baseline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with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Customer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(if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needed):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Invites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created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PM(CEO,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Client,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Sales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Rep,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PM,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TL</a:t>
            </a:r>
            <a:r>
              <a:rPr dirty="0" sz="1000" spc="-5">
                <a:latin typeface="Calibri"/>
                <a:cs typeface="Calibri"/>
              </a:rPr>
              <a:t> VP-Delivery)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65859" y="1495044"/>
          <a:ext cx="5443855" cy="40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2665"/>
                <a:gridCol w="1315085"/>
                <a:gridCol w="1600200"/>
                <a:gridCol w="1516379"/>
              </a:tblGrid>
              <a:tr h="196595">
                <a:tc>
                  <a:txBody>
                    <a:bodyPr/>
                    <a:lstStyle/>
                    <a:p>
                      <a:pPr algn="ctr" marL="17081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Phase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76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Approved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Sales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1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Approved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client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Link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approvals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 marL="17081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(complete)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89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260">
                          <a:latin typeface="MS Gothic"/>
                          <a:cs typeface="MS Gothic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18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2014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57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Sep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17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2014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073911" y="2038606"/>
            <a:ext cx="109347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0665" algn="l"/>
              </a:tabLst>
            </a:pPr>
            <a:r>
              <a:rPr dirty="0" sz="1000" spc="-5" b="1">
                <a:latin typeface="Calibri"/>
                <a:cs typeface="Calibri"/>
              </a:rPr>
              <a:t>e.</a:t>
            </a:r>
            <a:r>
              <a:rPr dirty="0" sz="1000" spc="-5">
                <a:latin typeface="Times New Roman"/>
                <a:cs typeface="Times New Roman"/>
              </a:rPr>
              <a:t>	</a:t>
            </a:r>
            <a:r>
              <a:rPr dirty="0" sz="1000" spc="-5" b="1">
                <a:latin typeface="Calibri"/>
                <a:cs typeface="Calibri"/>
              </a:rPr>
              <a:t>Budgeted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effort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71955" y="2383536"/>
          <a:ext cx="5431790" cy="1720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0850"/>
                <a:gridCol w="800100"/>
                <a:gridCol w="914400"/>
                <a:gridCol w="914400"/>
                <a:gridCol w="1313814"/>
                <a:gridCol w="1028700"/>
              </a:tblGrid>
              <a:tr h="470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Phase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9705" marR="69215" indent="-104139">
                        <a:lnSpc>
                          <a:spcPct val="102000"/>
                        </a:lnSpc>
                        <a:spcBef>
                          <a:spcPts val="56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Effort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per </a:t>
                      </a:r>
                      <a:r>
                        <a:rPr dirty="0" sz="1000" spc="-2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contract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112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Effort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79705" marR="173990" indent="635">
                        <a:lnSpc>
                          <a:spcPct val="102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(as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per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ate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 marR="163830" indent="42545">
                        <a:lnSpc>
                          <a:spcPct val="102000"/>
                        </a:lnSpc>
                        <a:spcBef>
                          <a:spcPts val="56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Variation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bo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25%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112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Meeting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sales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215900" marR="207010" indent="-2540">
                        <a:lnSpc>
                          <a:spcPct val="102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higher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variation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(more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than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25%)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7490" marR="231775" indent="100330">
                        <a:lnSpc>
                          <a:spcPct val="102000"/>
                        </a:lnSpc>
                        <a:spcBef>
                          <a:spcPts val="56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Link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Dis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spc="10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112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54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227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9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26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544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75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8320" marR="97790" indent="-424180">
                        <a:lnSpc>
                          <a:spcPts val="1240"/>
                        </a:lnSpc>
                      </a:pPr>
                      <a:r>
                        <a:rPr dirty="0" sz="1000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260">
                          <a:latin typeface="MS Gothic"/>
                          <a:cs typeface="MS Gothic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@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: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00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Pak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Time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246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72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496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134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830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87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8320" marR="97790" indent="-424180">
                        <a:lnSpc>
                          <a:spcPts val="1240"/>
                        </a:lnSpc>
                      </a:pPr>
                      <a:r>
                        <a:rPr dirty="0" sz="1000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260">
                          <a:latin typeface="MS Gothic"/>
                          <a:cs typeface="MS Gothic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@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: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00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Pak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Time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8544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227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912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73911" y="4248406"/>
            <a:ext cx="7594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0665" algn="l"/>
              </a:tabLst>
            </a:pPr>
            <a:r>
              <a:rPr dirty="0" sz="1000" spc="-5" b="1">
                <a:latin typeface="Calibri"/>
                <a:cs typeface="Calibri"/>
              </a:rPr>
              <a:t>f.</a:t>
            </a:r>
            <a:r>
              <a:rPr dirty="0" sz="1000" spc="-5">
                <a:latin typeface="Times New Roman"/>
                <a:cs typeface="Times New Roman"/>
              </a:rPr>
              <a:t>	</a:t>
            </a:r>
            <a:r>
              <a:rPr dirty="0" sz="1000" spc="-5" b="1">
                <a:latin typeface="Calibri"/>
                <a:cs typeface="Calibri"/>
              </a:rPr>
              <a:t>Roadmap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85544" y="4693920"/>
          <a:ext cx="4404360" cy="1187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5970"/>
                <a:gridCol w="1181100"/>
                <a:gridCol w="1129030"/>
                <a:gridCol w="1308735"/>
              </a:tblGrid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Phase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Dev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Start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Dev</a:t>
                      </a:r>
                      <a:r>
                        <a:rPr dirty="0" sz="10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2702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Invoice</a:t>
                      </a:r>
                      <a:r>
                        <a:rPr dirty="0" sz="10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29-Sep-14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14-Oct-14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63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17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29-Sep-14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21-Oct-14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638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28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14-Oct-14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17-Nov-14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000" spc="-5">
                          <a:latin typeface="Cambria"/>
                          <a:cs typeface="Cambria"/>
                        </a:rPr>
                        <a:t>⌛</a:t>
                      </a:r>
                      <a:r>
                        <a:rPr dirty="0" sz="1000" spc="-1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Nov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33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17-Nov-14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24-Nov-14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71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mbria"/>
                          <a:cs typeface="Cambria"/>
                        </a:rPr>
                        <a:t>⌛</a:t>
                      </a:r>
                      <a:r>
                        <a:rPr dirty="0" sz="1000" spc="-15">
                          <a:latin typeface="Cambria"/>
                          <a:cs typeface="Cambria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26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Nov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Note: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Invoice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Deadlines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are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shared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Finance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Dept.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073911" y="6014111"/>
            <a:ext cx="5469255" cy="68072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85"/>
              </a:spcBef>
              <a:buAutoNum type="alphaLcPeriod" startAt="7"/>
              <a:tabLst>
                <a:tab pos="240665" algn="l"/>
                <a:tab pos="241300" algn="l"/>
              </a:tabLst>
            </a:pPr>
            <a:r>
              <a:rPr dirty="0" sz="1000" spc="-5" b="1">
                <a:latin typeface="Calibri"/>
                <a:cs typeface="Calibri"/>
              </a:rPr>
              <a:t>Demo</a:t>
            </a:r>
            <a:r>
              <a:rPr dirty="0" sz="1000" spc="-3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plan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1000" spc="-5">
                <a:latin typeface="Calibri"/>
                <a:cs typeface="Calibri"/>
              </a:rPr>
              <a:t>Demos</a:t>
            </a:r>
            <a:r>
              <a:rPr dirty="0" sz="1000" spc="-5">
                <a:latin typeface="Calibri"/>
                <a:cs typeface="Calibri"/>
              </a:rPr>
              <a:t> are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given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or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case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is</a:t>
            </a:r>
            <a:r>
              <a:rPr dirty="0" sz="1000" spc="-5">
                <a:latin typeface="Calibri"/>
                <a:cs typeface="Calibri"/>
              </a:rPr>
              <a:t> not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available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leaves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his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replacement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will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the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demo</a:t>
            </a:r>
            <a:endParaRPr sz="1000">
              <a:latin typeface="Calibri"/>
              <a:cs typeface="Calibri"/>
            </a:endParaRPr>
          </a:p>
          <a:p>
            <a:pPr lvl="1" marL="297180" indent="-229235">
              <a:lnSpc>
                <a:spcPct val="100000"/>
              </a:lnSpc>
              <a:spcBef>
                <a:spcPts val="85"/>
              </a:spcBef>
              <a:buAutoNum type="romanLcPeriod"/>
              <a:tabLst>
                <a:tab pos="297180" algn="l"/>
                <a:tab pos="297815" algn="l"/>
              </a:tabLst>
            </a:pPr>
            <a:r>
              <a:rPr dirty="0" sz="1000" spc="-5">
                <a:latin typeface="Calibri"/>
                <a:cs typeface="Calibri"/>
              </a:rPr>
              <a:t>Invites</a:t>
            </a:r>
            <a:r>
              <a:rPr dirty="0" sz="1000" spc="-5">
                <a:latin typeface="Calibri"/>
                <a:cs typeface="Calibri"/>
              </a:rPr>
              <a:t> for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Internal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Demo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(Sales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Rep,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VP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-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Technology,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VP-Delivery,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TL,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Designer):</a:t>
            </a:r>
            <a:endParaRPr sz="1000">
              <a:latin typeface="Calibri"/>
              <a:cs typeface="Calibri"/>
            </a:endParaRPr>
          </a:p>
          <a:p>
            <a:pPr lvl="1" marL="297180" indent="-229235">
              <a:lnSpc>
                <a:spcPct val="100000"/>
              </a:lnSpc>
              <a:spcBef>
                <a:spcPts val="110"/>
              </a:spcBef>
              <a:buAutoNum type="romanLcPeriod"/>
              <a:tabLst>
                <a:tab pos="297180" algn="l"/>
                <a:tab pos="297815" algn="l"/>
              </a:tabLst>
            </a:pPr>
            <a:r>
              <a:rPr dirty="0" sz="1000" spc="-5">
                <a:latin typeface="Calibri"/>
                <a:cs typeface="Calibri"/>
              </a:rPr>
              <a:t>Invites</a:t>
            </a:r>
            <a:r>
              <a:rPr dirty="0" sz="1000" spc="-5">
                <a:latin typeface="Calibri"/>
                <a:cs typeface="Calibri"/>
              </a:rPr>
              <a:t> for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External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Demo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(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CEO,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Client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VP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-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Technology,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Sales</a:t>
            </a:r>
            <a:r>
              <a:rPr dirty="0" sz="1000" spc="-5">
                <a:latin typeface="Calibri"/>
                <a:cs typeface="Calibri"/>
              </a:rPr>
              <a:t> Rep,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VP-Delivery,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concern</a:t>
            </a:r>
            <a:r>
              <a:rPr dirty="0" sz="1000" spc="2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PM,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TL)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139951" y="6969252"/>
          <a:ext cx="5495925" cy="1384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0100"/>
                <a:gridCol w="1143000"/>
                <a:gridCol w="914400"/>
                <a:gridCol w="1200785"/>
                <a:gridCol w="796925"/>
                <a:gridCol w="630554"/>
              </a:tblGrid>
              <a:tr h="470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Phase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Internal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Demo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Status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External</a:t>
                      </a:r>
                      <a:r>
                        <a:rPr dirty="0" sz="10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Demo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Status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Link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of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2565" marR="154305" indent="-41275">
                        <a:lnSpc>
                          <a:spcPct val="101000"/>
                        </a:lnSpc>
                        <a:spcBef>
                          <a:spcPts val="10"/>
                        </a:spcBef>
                      </a:pPr>
                      <a:r>
                        <a:rPr dirty="0" sz="10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M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(AC)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15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@15:00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MOM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16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@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15:00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MOM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22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@15:00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MOM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24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Oct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@15:00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 spc="-5">
                          <a:latin typeface="MS Gothic"/>
                          <a:cs typeface="MS Gothic"/>
                        </a:rPr>
                        <a:t>✔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MOM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169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3709" marR="151765" indent="-315595">
                        <a:lnSpc>
                          <a:spcPts val="121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17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Nov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@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13:00 </a:t>
                      </a:r>
                      <a:r>
                        <a:rPr dirty="0" sz="1000" spc="-2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Cambria"/>
                          <a:cs typeface="Cambria"/>
                        </a:rPr>
                        <a:t>⌛</a:t>
                      </a:r>
                      <a:endParaRPr sz="1000">
                        <a:latin typeface="Cambria"/>
                        <a:cs typeface="Cambria"/>
                      </a:endParaRPr>
                    </a:p>
                  </a:txBody>
                  <a:tcPr marL="0" marR="0" marB="0" marT="768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18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Nov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@17:30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PKT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000">
                          <a:latin typeface="Cambria"/>
                          <a:cs typeface="Cambria"/>
                        </a:rPr>
                        <a:t>⌛</a:t>
                      </a:r>
                      <a:endParaRPr sz="1000">
                        <a:latin typeface="Cambria"/>
                        <a:cs typeface="Cambria"/>
                      </a:endParaRPr>
                    </a:p>
                  </a:txBody>
                  <a:tcPr marL="0" marR="0" marB="0" marT="768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Demo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needed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>
                          <a:latin typeface="Cambria"/>
                          <a:cs typeface="Cambria"/>
                        </a:rPr>
                        <a:t>⌛</a:t>
                      </a:r>
                      <a:endParaRPr sz="1000">
                        <a:latin typeface="Cambria"/>
                        <a:cs typeface="Cambria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Demo</a:t>
                      </a:r>
                      <a:r>
                        <a:rPr dirty="0" sz="10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0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needed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1460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000">
                          <a:latin typeface="Cambria"/>
                          <a:cs typeface="Cambria"/>
                        </a:rPr>
                        <a:t>⌛</a:t>
                      </a:r>
                      <a:endParaRPr sz="1000">
                        <a:latin typeface="Cambria"/>
                        <a:cs typeface="Cambria"/>
                      </a:endParaRPr>
                    </a:p>
                  </a:txBody>
                  <a:tcPr marL="0" marR="0" marB="0" marT="177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073911" y="8497316"/>
            <a:ext cx="95313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b="1">
                <a:latin typeface="Calibri"/>
                <a:cs typeface="Calibri"/>
              </a:rPr>
              <a:t>h.</a:t>
            </a:r>
            <a:r>
              <a:rPr dirty="0" sz="1000" b="1">
                <a:latin typeface="Calibri"/>
                <a:cs typeface="Calibri"/>
              </a:rPr>
              <a:t>   </a:t>
            </a:r>
            <a:r>
              <a:rPr dirty="0" sz="1000" spc="3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Updates</a:t>
            </a:r>
            <a:r>
              <a:rPr dirty="0" sz="1000" spc="-1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plan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42772" y="914399"/>
            <a:ext cx="6087110" cy="7771130"/>
          </a:xfrm>
          <a:custGeom>
            <a:avLst/>
            <a:gdLst/>
            <a:ahLst/>
            <a:cxnLst/>
            <a:rect l="l" t="t" r="r" b="b"/>
            <a:pathLst>
              <a:path w="6087109" h="7771130">
                <a:moveTo>
                  <a:pt x="6086856" y="0"/>
                </a:moveTo>
                <a:lnTo>
                  <a:pt x="6080760" y="0"/>
                </a:lnTo>
                <a:lnTo>
                  <a:pt x="6080760" y="6096"/>
                </a:lnTo>
                <a:lnTo>
                  <a:pt x="6080760" y="7764780"/>
                </a:lnTo>
                <a:lnTo>
                  <a:pt x="6096" y="7764780"/>
                </a:lnTo>
                <a:lnTo>
                  <a:pt x="6096" y="6096"/>
                </a:lnTo>
                <a:lnTo>
                  <a:pt x="6080760" y="6096"/>
                </a:lnTo>
                <a:lnTo>
                  <a:pt x="6080760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7764780"/>
                </a:lnTo>
                <a:lnTo>
                  <a:pt x="0" y="7770876"/>
                </a:lnTo>
                <a:lnTo>
                  <a:pt x="6096" y="7770876"/>
                </a:lnTo>
                <a:lnTo>
                  <a:pt x="6080760" y="7770876"/>
                </a:lnTo>
                <a:lnTo>
                  <a:pt x="6086856" y="7770876"/>
                </a:lnTo>
                <a:lnTo>
                  <a:pt x="6086856" y="7764780"/>
                </a:lnTo>
                <a:lnTo>
                  <a:pt x="6086856" y="6096"/>
                </a:lnTo>
                <a:lnTo>
                  <a:pt x="6086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845819" y="917448"/>
            <a:ext cx="6080760" cy="853440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40665">
              <a:lnSpc>
                <a:spcPts val="1170"/>
              </a:lnSpc>
            </a:pPr>
            <a:r>
              <a:rPr dirty="0" sz="1000" spc="-5">
                <a:latin typeface="Calibri"/>
                <a:cs typeface="Calibri"/>
              </a:rPr>
              <a:t>In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case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there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deviation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from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plan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or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if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deadline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missed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following</a:t>
            </a:r>
            <a:r>
              <a:rPr dirty="0" sz="1000" spc="2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steps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are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done:</a:t>
            </a:r>
            <a:endParaRPr sz="1000">
              <a:latin typeface="Calibri"/>
              <a:cs typeface="Calibri"/>
            </a:endParaRPr>
          </a:p>
          <a:p>
            <a:pPr marL="525780" indent="-228600">
              <a:lnSpc>
                <a:spcPct val="100000"/>
              </a:lnSpc>
              <a:spcBef>
                <a:spcPts val="85"/>
              </a:spcBef>
              <a:buAutoNum type="romanLcPeriod" startAt="3"/>
              <a:tabLst>
                <a:tab pos="525780" algn="l"/>
              </a:tabLst>
            </a:pPr>
            <a:r>
              <a:rPr dirty="0" sz="1000" spc="-5">
                <a:latin typeface="Calibri"/>
                <a:cs typeface="Calibri"/>
              </a:rPr>
              <a:t>Updated</a:t>
            </a:r>
            <a:r>
              <a:rPr dirty="0" sz="1000" spc="-5">
                <a:latin typeface="Calibri"/>
                <a:cs typeface="Calibri"/>
              </a:rPr>
              <a:t> Plan</a:t>
            </a:r>
            <a:r>
              <a:rPr dirty="0" sz="1000" spc="-5">
                <a:latin typeface="Calibri"/>
                <a:cs typeface="Calibri"/>
              </a:rPr>
              <a:t> to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 spc="-5">
                <a:latin typeface="Calibri"/>
                <a:cs typeface="Calibri"/>
              </a:rPr>
              <a:t> shared</a:t>
            </a:r>
            <a:r>
              <a:rPr dirty="0" sz="1000" spc="-5">
                <a:latin typeface="Calibri"/>
                <a:cs typeface="Calibri"/>
              </a:rPr>
              <a:t> by</a:t>
            </a:r>
            <a:r>
              <a:rPr dirty="0" sz="1000" spc="-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</a:t>
            </a:r>
            <a:endParaRPr sz="1000">
              <a:latin typeface="Calibri"/>
              <a:cs typeface="Calibri"/>
            </a:endParaRPr>
          </a:p>
          <a:p>
            <a:pPr marL="525780" indent="-228600">
              <a:lnSpc>
                <a:spcPct val="100000"/>
              </a:lnSpc>
              <a:spcBef>
                <a:spcPts val="114"/>
              </a:spcBef>
              <a:buAutoNum type="romanLcPeriod" startAt="3"/>
              <a:tabLst>
                <a:tab pos="525780" algn="l"/>
              </a:tabLst>
            </a:pPr>
            <a:r>
              <a:rPr dirty="0" sz="1000" spc="-5">
                <a:latin typeface="Calibri"/>
                <a:cs typeface="Calibri"/>
              </a:rPr>
              <a:t>Updated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deadline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shared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with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Client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and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Finance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by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PM</a:t>
            </a:r>
            <a:endParaRPr sz="1000">
              <a:latin typeface="Calibri"/>
              <a:cs typeface="Calibri"/>
            </a:endParaRPr>
          </a:p>
          <a:p>
            <a:pPr marL="240665">
              <a:lnSpc>
                <a:spcPct val="100000"/>
              </a:lnSpc>
              <a:spcBef>
                <a:spcPts val="120"/>
              </a:spcBef>
            </a:pPr>
            <a:r>
              <a:rPr dirty="0" sz="1000" spc="-5" b="1">
                <a:latin typeface="Calibri"/>
                <a:cs typeface="Calibri"/>
              </a:rPr>
              <a:t>Note</a:t>
            </a:r>
            <a:r>
              <a:rPr dirty="0" sz="1000" spc="-5">
                <a:latin typeface="Calibri"/>
                <a:cs typeface="Calibri"/>
              </a:rPr>
              <a:t>: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For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Invite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detail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Date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/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time</a:t>
            </a:r>
            <a:r>
              <a:rPr dirty="0" sz="1000">
                <a:latin typeface="Calibri"/>
                <a:cs typeface="Calibri"/>
              </a:rPr>
              <a:t> is</a:t>
            </a:r>
            <a:r>
              <a:rPr dirty="0" sz="1000" spc="-5">
                <a:latin typeface="Calibri"/>
                <a:cs typeface="Calibri"/>
              </a:rPr>
              <a:t> needed</a:t>
            </a:r>
            <a:r>
              <a:rPr dirty="0" sz="1000" spc="1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to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be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mentioned.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2034961"/>
            <a:ext cx="5970905" cy="379476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Artifacts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Framework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Framework: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Signed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Contract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Specification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Documents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Estimations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Gap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Demo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Invoice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Planning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range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efforts,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demo</a:t>
            </a:r>
            <a:r>
              <a:rPr dirty="0" sz="1200" spc="-5">
                <a:latin typeface="Calibri"/>
                <a:cs typeface="Calibri"/>
              </a:rPr>
              <a:t> dates.</a:t>
            </a:r>
            <a:r>
              <a:rPr dirty="0" sz="1200" spc="-5">
                <a:latin typeface="Calibri"/>
                <a:cs typeface="Calibri"/>
              </a:rPr>
              <a:t> Planning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requires</a:t>
            </a:r>
            <a:r>
              <a:rPr dirty="0" sz="1200" spc="-5">
                <a:latin typeface="Calibri"/>
                <a:cs typeface="Calibri"/>
              </a:rPr>
              <a:t> estimation</a:t>
            </a:r>
            <a:r>
              <a:rPr dirty="0" sz="1200" spc="-5">
                <a:latin typeface="Calibri"/>
                <a:cs typeface="Calibri"/>
              </a:rPr>
              <a:t> containing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man-hour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budgetary)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development.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estimation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prerequisite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planning.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noted</a:t>
            </a:r>
            <a:r>
              <a:rPr dirty="0" sz="1200" spc="-5">
                <a:latin typeface="Calibri"/>
                <a:cs typeface="Calibri"/>
              </a:rPr>
              <a:t> here</a:t>
            </a:r>
            <a:r>
              <a:rPr dirty="0" sz="1200" spc="-5">
                <a:latin typeface="Calibri"/>
                <a:cs typeface="Calibri"/>
              </a:rPr>
              <a:t> is;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estimations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totally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timelines.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200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hours</a:t>
            </a:r>
            <a:r>
              <a:rPr dirty="0" sz="1200" spc="-5">
                <a:latin typeface="Calibri"/>
                <a:cs typeface="Calibri"/>
              </a:rPr>
              <a:t> does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</a:t>
            </a:r>
            <a:r>
              <a:rPr dirty="0" sz="1200" spc="-5">
                <a:latin typeface="Calibri"/>
                <a:cs typeface="Calibri"/>
              </a:rPr>
              <a:t> 5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weeks.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estimation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worked </a:t>
            </a:r>
            <a:r>
              <a:rPr dirty="0" sz="1200">
                <a:latin typeface="Calibri"/>
                <a:cs typeface="Calibri"/>
              </a:rPr>
              <a:t> 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man-hours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timeline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progress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calendar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timescale.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Project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Planning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42772" y="6146292"/>
          <a:ext cx="3336290" cy="297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3080"/>
                <a:gridCol w="1543684"/>
              </a:tblGrid>
              <a:tr h="146303">
                <a:tc>
                  <a:txBody>
                    <a:bodyPr/>
                    <a:lstStyle/>
                    <a:p>
                      <a:pPr marL="650240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Start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308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1/2/2017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4779">
                <a:tc>
                  <a:txBody>
                    <a:bodyPr/>
                    <a:lstStyle/>
                    <a:p>
                      <a:pPr marL="676275">
                        <a:lnSpc>
                          <a:spcPts val="104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3875">
                        <a:lnSpc>
                          <a:spcPts val="104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15/4/2017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42772" y="6746747"/>
          <a:ext cx="6079490" cy="1630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"/>
                <a:gridCol w="1257300"/>
                <a:gridCol w="685800"/>
                <a:gridCol w="571500"/>
                <a:gridCol w="571499"/>
                <a:gridCol w="800100"/>
                <a:gridCol w="685800"/>
                <a:gridCol w="1086485"/>
              </a:tblGrid>
              <a:tr h="3230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No.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Task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 marR="69215" indent="-129539">
                        <a:lnSpc>
                          <a:spcPct val="101099"/>
                        </a:lnSpc>
                        <a:spcBef>
                          <a:spcPts val="120"/>
                        </a:spcBef>
                      </a:pPr>
                      <a:r>
                        <a:rPr dirty="0" sz="900" spc="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st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mate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n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hours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 marR="162560" indent="-1905">
                        <a:lnSpc>
                          <a:spcPct val="101099"/>
                        </a:lnSpc>
                        <a:spcBef>
                          <a:spcPts val="12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tart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52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6413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Assigned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Status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638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Comments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sorting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filters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all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75"/>
                        </a:lnSpc>
                        <a:spcBef>
                          <a:spcPts val="2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listings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84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Design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work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2-Feb-17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6405" marR="198120" indent="-242570">
                        <a:lnSpc>
                          <a:spcPts val="109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Deactivated</a:t>
                      </a:r>
                      <a:r>
                        <a:rPr dirty="0" sz="9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users </a:t>
                      </a:r>
                      <a:r>
                        <a:rPr dirty="0" sz="900" spc="-1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module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tab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Deactivated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2-Feb-17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2-Feb-17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list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deactivated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75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3-Feb-17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4-Feb-17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772" y="914400"/>
          <a:ext cx="6079490" cy="78333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"/>
                <a:gridCol w="1257300"/>
                <a:gridCol w="685800"/>
                <a:gridCol w="571500"/>
                <a:gridCol w="571499"/>
                <a:gridCol w="800100"/>
                <a:gridCol w="685800"/>
                <a:gridCol w="1086485"/>
              </a:tblGrid>
              <a:tr h="653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11809" marR="97155" indent="-407034">
                        <a:lnSpc>
                          <a:spcPct val="102200"/>
                        </a:lnSpc>
                        <a:spcBef>
                          <a:spcPts val="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Add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time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filters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(date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only)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25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r" marR="73025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4-Feb-17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r" marR="73025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5-Feb-17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1440" marR="85090">
                        <a:lnSpc>
                          <a:spcPct val="101499"/>
                        </a:lnSpc>
                        <a:spcBef>
                          <a:spcPts val="3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1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assuming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that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we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don't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have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any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deletion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edit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function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064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Analytical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report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time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filters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0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204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drop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down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5-Feb-17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6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6-Feb-17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 marR="71120" indent="-147955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handle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change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listners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dropdowns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6-Feb-17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6-Feb-17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Average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points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spent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By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users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7-Feb-17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7-Feb-17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given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projects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975" marR="156210" indent="-18415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given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participaid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0" marR="156210" indent="-91440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spent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wishes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spent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offers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13360">
                        <a:lnSpc>
                          <a:spcPts val="1075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earned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sign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Completed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8760" marR="156210" indent="-76200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earned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needs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24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540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WIP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540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2560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karma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points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07010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earned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inviting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WIP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Participaid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Profile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page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(CMS)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Participaid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link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75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menu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729" marR="130810" indent="-116205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Design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integration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/ </a:t>
                      </a:r>
                      <a:r>
                        <a:rPr dirty="0" sz="900" spc="-1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template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design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slider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front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end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Admin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side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option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65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menu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80645" indent="60960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admin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side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Form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to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image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text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link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3545" marR="209550" indent="-205740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News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widget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frontend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WIP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425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Admin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side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form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444500" marR="130810" indent="-307975">
                        <a:lnSpc>
                          <a:spcPct val="101099"/>
                        </a:lnSpc>
                        <a:spcBef>
                          <a:spcPts val="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add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title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detail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image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link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48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425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show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total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number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 marL="294005" marR="286385">
                        <a:lnSpc>
                          <a:spcPct val="101099"/>
                        </a:lnSpc>
                        <a:spcBef>
                          <a:spcPts val="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active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users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9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participaid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4236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885" marR="88900">
                        <a:lnSpc>
                          <a:spcPts val="1090"/>
                        </a:lnSpc>
                        <a:spcBef>
                          <a:spcPts val="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show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number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9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active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projects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participaid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4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WIP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81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6511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3080" marR="74295" indent="-431800">
                        <a:lnSpc>
                          <a:spcPts val="109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Hide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participaid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profile </a:t>
                      </a:r>
                      <a:r>
                        <a:rPr dirty="0" sz="900" spc="-1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page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Pending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9259" marR="177800" indent="-245745">
                        <a:lnSpc>
                          <a:spcPts val="109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Design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change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900" spc="-1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addition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48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8495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7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QA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8495"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44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Internal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Demo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772" y="914400"/>
          <a:ext cx="6079490" cy="325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"/>
                <a:gridCol w="1257300"/>
                <a:gridCol w="685800"/>
                <a:gridCol w="571500"/>
                <a:gridCol w="571499"/>
                <a:gridCol w="800100"/>
                <a:gridCol w="685800"/>
                <a:gridCol w="1086485"/>
              </a:tblGrid>
              <a:tr h="158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External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Demo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0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Hours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255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35123" y="1540764"/>
          <a:ext cx="3507104" cy="4832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3080"/>
                <a:gridCol w="1714499"/>
              </a:tblGrid>
              <a:tr h="158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Management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Testing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48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8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Hours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255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48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=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303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00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Total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Man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Days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303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÷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=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37.875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2284897"/>
            <a:ext cx="5970905" cy="14484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G.</a:t>
            </a:r>
            <a:r>
              <a:rPr dirty="0" sz="1300" spc="4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Tracking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Control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tracking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moving</a:t>
            </a:r>
            <a:r>
              <a:rPr dirty="0" sz="1200" spc="-5">
                <a:latin typeface="Calibri"/>
                <a:cs typeface="Calibri"/>
              </a:rPr>
              <a:t> ahead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plan.</a:t>
            </a:r>
            <a:r>
              <a:rPr dirty="0" sz="1200" spc="-5">
                <a:latin typeface="Calibri"/>
                <a:cs typeface="Calibri"/>
              </a:rPr>
              <a:t> Daily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standup</a:t>
            </a:r>
            <a:r>
              <a:rPr dirty="0" sz="1200" spc="-5">
                <a:latin typeface="Calibri"/>
                <a:cs typeface="Calibri"/>
              </a:rPr>
              <a:t> meetings</a:t>
            </a:r>
            <a:r>
              <a:rPr dirty="0" sz="1200" spc="-5">
                <a:latin typeface="Calibri"/>
                <a:cs typeface="Calibri"/>
              </a:rPr>
              <a:t> (SCRUM</a:t>
            </a:r>
            <a:r>
              <a:rPr dirty="0" sz="1200" spc="-5">
                <a:latin typeface="Calibri"/>
                <a:cs typeface="Calibri"/>
              </a:rPr>
              <a:t> Meetings)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planned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daily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among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Besides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weekly</a:t>
            </a:r>
            <a:r>
              <a:rPr dirty="0" sz="1200">
                <a:latin typeface="Calibri"/>
                <a:cs typeface="Calibri"/>
              </a:rPr>
              <a:t> status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meeting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key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planning.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planning</a:t>
            </a:r>
            <a:r>
              <a:rPr dirty="0" sz="1200">
                <a:latin typeface="Calibri"/>
                <a:cs typeface="Calibri"/>
              </a:rPr>
              <a:t> 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prerequisite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monitoring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weekly</a:t>
            </a:r>
            <a:r>
              <a:rPr dirty="0" sz="1200">
                <a:latin typeface="Calibri"/>
                <a:cs typeface="Calibri"/>
              </a:rPr>
              <a:t> status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published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document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updated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699" y="3810542"/>
            <a:ext cx="3921760" cy="6432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6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Tracking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Control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sample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weekly</a:t>
            </a:r>
            <a:r>
              <a:rPr dirty="0" sz="1200" spc="2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status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showing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status.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3059" y="4044190"/>
            <a:ext cx="528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p</a:t>
            </a:r>
            <a:r>
              <a:rPr dirty="0" sz="1200" spc="-5">
                <a:latin typeface="Calibri"/>
                <a:cs typeface="Calibri"/>
              </a:rPr>
              <a:t>la</a:t>
            </a:r>
            <a:r>
              <a:rPr dirty="0" sz="1200" spc="-15">
                <a:latin typeface="Calibri"/>
                <a:cs typeface="Calibri"/>
              </a:rPr>
              <a:t>n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15">
                <a:latin typeface="Calibri"/>
                <a:cs typeface="Calibri"/>
              </a:rPr>
              <a:t>e</a:t>
            </a:r>
            <a:r>
              <a:rPr dirty="0" sz="1200" spc="-5">
                <a:latin typeface="Calibri"/>
                <a:cs typeface="Calibri"/>
              </a:rPr>
              <a:t>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0210" y="4044190"/>
            <a:ext cx="5759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activities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4761" y="4044190"/>
            <a:ext cx="367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alo</a:t>
            </a: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70472" y="4044190"/>
            <a:ext cx="3003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w</a:t>
            </a:r>
            <a:r>
              <a:rPr dirty="0" sz="1200" spc="-5">
                <a:latin typeface="Calibri"/>
                <a:cs typeface="Calibri"/>
              </a:rPr>
              <a:t>i</a:t>
            </a:r>
            <a:r>
              <a:rPr dirty="0" sz="1200">
                <a:latin typeface="Calibri"/>
                <a:cs typeface="Calibri"/>
              </a:rPr>
              <a:t>t</a:t>
            </a:r>
            <a:r>
              <a:rPr dirty="0" sz="1200" spc="-5">
                <a:latin typeface="Calibri"/>
                <a:cs typeface="Calibri"/>
              </a:rPr>
              <a:t>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6241" y="4742182"/>
            <a:ext cx="18999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Sample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Weekly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Status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Report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921763" y="5134355"/>
          <a:ext cx="3930650" cy="1446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8125"/>
                <a:gridCol w="1143000"/>
              </a:tblGrid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1880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algn="r" marR="429259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Start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(As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per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contract)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2-Jul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algn="r" marR="47244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End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Date(As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per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contract)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2-Oct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marL="92011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Start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25-Jul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15467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Estimated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(if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different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14th</a:t>
                      </a:r>
                      <a:r>
                        <a:rPr dirty="0" sz="10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November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marL="79184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%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Completion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90%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16991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Current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Completion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Status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(Mention</a:t>
                      </a:r>
                      <a:r>
                        <a:rPr dirty="0" sz="1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%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complete)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4%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14400" y="6952488"/>
          <a:ext cx="5946775" cy="1377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8865"/>
                <a:gridCol w="640079"/>
                <a:gridCol w="606425"/>
                <a:gridCol w="772794"/>
                <a:gridCol w="975360"/>
                <a:gridCol w="824229"/>
                <a:gridCol w="1038860"/>
              </a:tblGrid>
              <a:tr h="7818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2270" marR="193675" indent="-182880">
                        <a:lnSpc>
                          <a:spcPct val="101000"/>
                        </a:lnSpc>
                        <a:spcBef>
                          <a:spcPts val="645"/>
                        </a:spcBef>
                      </a:pPr>
                      <a:r>
                        <a:rPr dirty="0" sz="10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il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e#</a:t>
                      </a:r>
                      <a:r>
                        <a:rPr dirty="0" sz="10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Phase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91770" marR="97790" indent="-86995">
                        <a:lnSpc>
                          <a:spcPct val="101499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Pl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nn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ed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Start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73355" marR="128905" indent="-40005">
                        <a:lnSpc>
                          <a:spcPct val="101499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ct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al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Start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6050" marR="141605" indent="24130">
                        <a:lnSpc>
                          <a:spcPct val="101000"/>
                        </a:lnSpc>
                        <a:spcBef>
                          <a:spcPts val="64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Planned </a:t>
                      </a:r>
                      <a:r>
                        <a:rPr dirty="0" sz="1000" spc="-2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10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ate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Estimated</a:t>
                      </a:r>
                      <a:r>
                        <a:rPr dirty="0" sz="1000" spc="1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End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Date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127635" marR="122555">
                        <a:lnSpc>
                          <a:spcPct val="101499"/>
                        </a:lnSpc>
                        <a:spcBef>
                          <a:spcPts val="1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(if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different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0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planned </a:t>
                      </a:r>
                      <a:r>
                        <a:rPr dirty="0" sz="1000" spc="-2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end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 date)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%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 marL="75565" marR="68580" indent="-635">
                        <a:lnSpc>
                          <a:spcPct val="101699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Completion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f</a:t>
                      </a:r>
                      <a:r>
                        <a:rPr dirty="0" sz="10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il</a:t>
                      </a:r>
                      <a:r>
                        <a:rPr dirty="0" sz="1000" spc="1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10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not </a:t>
                      </a:r>
                      <a:r>
                        <a:rPr dirty="0" sz="10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completed)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34315">
                        <a:lnSpc>
                          <a:spcPct val="10000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Comments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Phase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8-Jul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26-Aug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Phase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9-Jul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18-Aug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79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800">
                          <a:latin typeface="Verdana"/>
                          <a:cs typeface="Verdana"/>
                        </a:rPr>
                        <a:t>15-Jul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800" spc="-5">
                          <a:latin typeface="Verdana"/>
                          <a:cs typeface="Verdana"/>
                        </a:rPr>
                        <a:t>27-Aug</a:t>
                      </a:r>
                      <a:endParaRPr sz="8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100%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Phase</a:t>
                      </a:r>
                      <a:r>
                        <a:rPr dirty="0" sz="11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27-Aug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25-Jul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19-Sep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80%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508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1525015" y="8497316"/>
            <a:ext cx="4723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Calibri"/>
                <a:cs typeface="Calibri"/>
              </a:rPr>
              <a:t>Depending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on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Nature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-5" b="1" i="1">
                <a:latin typeface="Calibri"/>
                <a:cs typeface="Calibri"/>
              </a:rPr>
              <a:t> Project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Multiple</a:t>
            </a:r>
            <a:r>
              <a:rPr dirty="0" sz="1200" spc="-5" b="1" i="1">
                <a:latin typeface="Calibri"/>
                <a:cs typeface="Calibri"/>
              </a:rPr>
              <a:t> Status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Reports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can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be</a:t>
            </a:r>
            <a:r>
              <a:rPr dirty="0" sz="1200" spc="-5" b="1" i="1">
                <a:latin typeface="Calibri"/>
                <a:cs typeface="Calibri"/>
              </a:rPr>
              <a:t> generated.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42772" y="4570475"/>
            <a:ext cx="6087110" cy="4139565"/>
          </a:xfrm>
          <a:custGeom>
            <a:avLst/>
            <a:gdLst/>
            <a:ahLst/>
            <a:cxnLst/>
            <a:rect l="l" t="t" r="r" b="b"/>
            <a:pathLst>
              <a:path w="6087109" h="4139565">
                <a:moveTo>
                  <a:pt x="6086856" y="0"/>
                </a:moveTo>
                <a:lnTo>
                  <a:pt x="6080760" y="0"/>
                </a:lnTo>
                <a:lnTo>
                  <a:pt x="6080760" y="6096"/>
                </a:lnTo>
                <a:lnTo>
                  <a:pt x="6080760" y="4133088"/>
                </a:lnTo>
                <a:lnTo>
                  <a:pt x="6096" y="4133088"/>
                </a:lnTo>
                <a:lnTo>
                  <a:pt x="6096" y="6096"/>
                </a:lnTo>
                <a:lnTo>
                  <a:pt x="6080760" y="6096"/>
                </a:lnTo>
                <a:lnTo>
                  <a:pt x="6080760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4133088"/>
                </a:lnTo>
                <a:lnTo>
                  <a:pt x="0" y="4139184"/>
                </a:lnTo>
                <a:lnTo>
                  <a:pt x="6096" y="4139184"/>
                </a:lnTo>
                <a:lnTo>
                  <a:pt x="6080760" y="4139184"/>
                </a:lnTo>
                <a:lnTo>
                  <a:pt x="6086856" y="4139184"/>
                </a:lnTo>
                <a:lnTo>
                  <a:pt x="6086856" y="4133088"/>
                </a:lnTo>
                <a:lnTo>
                  <a:pt x="6086856" y="6096"/>
                </a:lnTo>
                <a:lnTo>
                  <a:pt x="6086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2772" y="914399"/>
            <a:ext cx="6087110" cy="198120"/>
          </a:xfrm>
          <a:custGeom>
            <a:avLst/>
            <a:gdLst/>
            <a:ahLst/>
            <a:cxnLst/>
            <a:rect l="l" t="t" r="r" b="b"/>
            <a:pathLst>
              <a:path w="6087109" h="198119">
                <a:moveTo>
                  <a:pt x="6086856" y="0"/>
                </a:moveTo>
                <a:lnTo>
                  <a:pt x="6080760" y="0"/>
                </a:lnTo>
                <a:lnTo>
                  <a:pt x="6080760" y="6096"/>
                </a:lnTo>
                <a:lnTo>
                  <a:pt x="6080760" y="192024"/>
                </a:lnTo>
                <a:lnTo>
                  <a:pt x="6096" y="192024"/>
                </a:lnTo>
                <a:lnTo>
                  <a:pt x="6096" y="6096"/>
                </a:lnTo>
                <a:lnTo>
                  <a:pt x="6080760" y="6096"/>
                </a:lnTo>
                <a:lnTo>
                  <a:pt x="6080760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192024"/>
                </a:lnTo>
                <a:lnTo>
                  <a:pt x="0" y="198120"/>
                </a:lnTo>
                <a:lnTo>
                  <a:pt x="6096" y="198120"/>
                </a:lnTo>
                <a:lnTo>
                  <a:pt x="6080760" y="198120"/>
                </a:lnTo>
                <a:lnTo>
                  <a:pt x="6086856" y="198120"/>
                </a:lnTo>
                <a:lnTo>
                  <a:pt x="6086856" y="192024"/>
                </a:lnTo>
                <a:lnTo>
                  <a:pt x="6086856" y="6096"/>
                </a:lnTo>
                <a:lnTo>
                  <a:pt x="6086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01699" y="1375069"/>
            <a:ext cx="5970270" cy="164909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I.</a:t>
            </a:r>
            <a:r>
              <a:rPr dirty="0" sz="1300" spc="5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Audit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Each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Phase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PM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Process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Area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determine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health,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managers</a:t>
            </a:r>
            <a:r>
              <a:rPr dirty="0" sz="1200" spc="-5">
                <a:latin typeface="Calibri"/>
                <a:cs typeface="Calibri"/>
              </a:rPr>
              <a:t> perform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Audit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covers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management.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Manager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responsible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-5">
                <a:latin typeface="Calibri"/>
                <a:cs typeface="Calibri"/>
              </a:rPr>
              <a:t> relevant</a:t>
            </a:r>
            <a:r>
              <a:rPr dirty="0" sz="1200" spc="-5">
                <a:latin typeface="Calibri"/>
                <a:cs typeface="Calibri"/>
              </a:rPr>
              <a:t> data 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extent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standards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being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-5">
                <a:latin typeface="Calibri"/>
                <a:cs typeface="Calibri"/>
              </a:rPr>
              <a:t> Further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assesses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known</a:t>
            </a:r>
            <a:r>
              <a:rPr dirty="0" sz="1200" spc="-5">
                <a:latin typeface="Calibri"/>
                <a:cs typeface="Calibri"/>
              </a:rPr>
              <a:t> problems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whole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helps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taking</a:t>
            </a:r>
            <a:r>
              <a:rPr dirty="0" sz="1200" spc="-5">
                <a:latin typeface="Calibri"/>
                <a:cs typeface="Calibri"/>
              </a:rPr>
              <a:t> corrective</a:t>
            </a:r>
            <a:r>
              <a:rPr dirty="0" sz="1200" spc="-5">
                <a:latin typeface="Calibri"/>
                <a:cs typeface="Calibri"/>
              </a:rPr>
              <a:t> measures.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clear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summary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individual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summarized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2813" y="3614422"/>
            <a:ext cx="18262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Sample</a:t>
            </a:r>
            <a:r>
              <a:rPr dirty="0" u="heavy" sz="1200" spc="-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Project</a:t>
            </a:r>
            <a:r>
              <a:rPr dirty="0" u="heavy" sz="1200" spc="-2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Audit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Report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914400" y="4006596"/>
          <a:ext cx="5946775" cy="1504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7885"/>
                <a:gridCol w="445134"/>
                <a:gridCol w="879475"/>
                <a:gridCol w="484505"/>
                <a:gridCol w="778510"/>
                <a:gridCol w="779779"/>
                <a:gridCol w="456564"/>
                <a:gridCol w="487045"/>
                <a:gridCol w="765810"/>
              </a:tblGrid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Name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96875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B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C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F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35915">
                        <a:lnSpc>
                          <a:spcPts val="117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G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Scope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8140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0162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8119"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Budget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8140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01625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 marL="63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Roadmap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8140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0162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Demo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Plan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8140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0162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6595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Updated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Plan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5496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Yes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0162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No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16991">
                <a:tc>
                  <a:txBody>
                    <a:bodyPr/>
                    <a:lstStyle/>
                    <a:p>
                      <a:pPr marL="24066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Project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5272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Health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Good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170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Critically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070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Deficient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Good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Satisfactory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Satisfactory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Good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Weak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Critically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Deficient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14400" y="5882640"/>
          <a:ext cx="5946775" cy="975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6210"/>
                <a:gridCol w="4511040"/>
              </a:tblGrid>
              <a:tr h="161543">
                <a:tc gridSpan="2"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Response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Glossary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1543">
                <a:tc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Critically</a:t>
                      </a:r>
                      <a:r>
                        <a:rPr dirty="0" sz="1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Deficient: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Serious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inability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comply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expectation.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Weak: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7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Unable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entirely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comply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expectation.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1543">
                <a:tc>
                  <a:txBody>
                    <a:bodyPr/>
                    <a:lstStyle/>
                    <a:p>
                      <a:pPr marL="6794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Satisfactory: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70"/>
                        </a:lnSpc>
                      </a:pPr>
                      <a:r>
                        <a:rPr dirty="0" sz="1000" spc="-10">
                          <a:latin typeface="Calibri"/>
                          <a:cs typeface="Calibri"/>
                        </a:rPr>
                        <a:t>Basic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objectives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met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but</a:t>
                      </a:r>
                      <a:r>
                        <a:rPr dirty="0" sz="10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room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improvement.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0019">
                <a:tc>
                  <a:txBody>
                    <a:bodyPr/>
                    <a:lstStyle/>
                    <a:p>
                      <a:pPr marL="67945">
                        <a:lnSpc>
                          <a:spcPts val="1160"/>
                        </a:lnSpc>
                      </a:pPr>
                      <a:r>
                        <a:rPr dirty="0" sz="1000" b="1">
                          <a:latin typeface="Calibri"/>
                          <a:cs typeface="Calibri"/>
                        </a:rPr>
                        <a:t>Good: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60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Exactly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as</a:t>
                      </a:r>
                      <a:r>
                        <a:rPr dirty="0" sz="10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per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0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expectations.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3067">
                <a:tc>
                  <a:txBody>
                    <a:bodyPr/>
                    <a:lstStyle/>
                    <a:p>
                      <a:pPr marL="67945">
                        <a:lnSpc>
                          <a:spcPts val="1185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Very</a:t>
                      </a:r>
                      <a:r>
                        <a:rPr dirty="0" sz="10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b="1">
                          <a:latin typeface="Calibri"/>
                          <a:cs typeface="Calibri"/>
                        </a:rPr>
                        <a:t>Good: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185"/>
                        </a:lnSpc>
                      </a:pPr>
                      <a:r>
                        <a:rPr dirty="0" sz="1000" spc="-5">
                          <a:latin typeface="Calibri"/>
                          <a:cs typeface="Calibri"/>
                        </a:rPr>
                        <a:t>Exceeded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expectation.</a:t>
                      </a:r>
                      <a:r>
                        <a:rPr dirty="0" sz="10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Role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model</a:t>
                      </a:r>
                      <a:r>
                        <a:rPr dirty="0" sz="10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000" spc="-5">
                          <a:latin typeface="Calibri"/>
                          <a:cs typeface="Calibri"/>
                        </a:rPr>
                        <a:t> other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044955" y="7023609"/>
            <a:ext cx="5683250" cy="39433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508760" marR="5080" indent="-1496695">
              <a:lnSpc>
                <a:spcPct val="101699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audit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detailed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</a:t>
            </a:r>
            <a:r>
              <a:rPr dirty="0" sz="1200" spc="-5">
                <a:latin typeface="Calibri"/>
                <a:cs typeface="Calibri"/>
              </a:rPr>
              <a:t> real-time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finally</a:t>
            </a:r>
            <a:r>
              <a:rPr dirty="0" sz="1200" spc="-5">
                <a:latin typeface="Calibri"/>
                <a:cs typeface="Calibri"/>
              </a:rPr>
              <a:t> suggests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2772" y="3442715"/>
            <a:ext cx="6087110" cy="4165600"/>
          </a:xfrm>
          <a:custGeom>
            <a:avLst/>
            <a:gdLst/>
            <a:ahLst/>
            <a:cxnLst/>
            <a:rect l="l" t="t" r="r" b="b"/>
            <a:pathLst>
              <a:path w="6087109" h="4165600">
                <a:moveTo>
                  <a:pt x="6086856" y="0"/>
                </a:moveTo>
                <a:lnTo>
                  <a:pt x="6080760" y="0"/>
                </a:lnTo>
                <a:lnTo>
                  <a:pt x="6080760" y="6096"/>
                </a:lnTo>
                <a:lnTo>
                  <a:pt x="6080760" y="4158996"/>
                </a:lnTo>
                <a:lnTo>
                  <a:pt x="6096" y="4158996"/>
                </a:lnTo>
                <a:lnTo>
                  <a:pt x="6096" y="6096"/>
                </a:lnTo>
                <a:lnTo>
                  <a:pt x="6080760" y="6096"/>
                </a:lnTo>
                <a:lnTo>
                  <a:pt x="6080760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4158996"/>
                </a:lnTo>
                <a:lnTo>
                  <a:pt x="0" y="4165092"/>
                </a:lnTo>
                <a:lnTo>
                  <a:pt x="6096" y="4165092"/>
                </a:lnTo>
                <a:lnTo>
                  <a:pt x="6080760" y="4165092"/>
                </a:lnTo>
                <a:lnTo>
                  <a:pt x="6086856" y="4165092"/>
                </a:lnTo>
                <a:lnTo>
                  <a:pt x="6086856" y="4158996"/>
                </a:lnTo>
                <a:lnTo>
                  <a:pt x="6086856" y="6096"/>
                </a:lnTo>
                <a:lnTo>
                  <a:pt x="6086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01699" y="7868831"/>
            <a:ext cx="5970270" cy="84772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J.</a:t>
            </a:r>
            <a:r>
              <a:rPr dirty="0" sz="1300" spc="4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Earned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Value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Management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(EVM)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EVM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-5">
                <a:latin typeface="Calibri"/>
                <a:cs typeface="Calibri"/>
              </a:rPr>
              <a:t> objectives</a:t>
            </a:r>
            <a:r>
              <a:rPr dirty="0" sz="1200" spc="-5">
                <a:latin typeface="Calibri"/>
                <a:cs typeface="Calibri"/>
              </a:rPr>
              <a:t> measures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schedule</a:t>
            </a:r>
            <a:r>
              <a:rPr dirty="0" sz="1200" spc="-5">
                <a:latin typeface="Calibri"/>
                <a:cs typeface="Calibri"/>
              </a:rPr>
              <a:t> performance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timely</a:t>
            </a:r>
            <a:r>
              <a:rPr dirty="0" sz="1200" spc="-5">
                <a:latin typeface="Calibri"/>
                <a:cs typeface="Calibri"/>
              </a:rPr>
              <a:t> highlighting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</a:t>
            </a:r>
            <a:r>
              <a:rPr dirty="0" sz="1200" spc="-5">
                <a:latin typeface="Calibri"/>
                <a:cs typeface="Calibri"/>
              </a:rPr>
              <a:t> issues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remedial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recover.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Earned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expressed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budgetary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702" y="874271"/>
            <a:ext cx="5970905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still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rather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financial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tool.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presented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graphical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hereunder: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6" y="3644902"/>
            <a:ext cx="5970270" cy="4635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Three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evaluated</a:t>
            </a:r>
            <a:r>
              <a:rPr dirty="0" sz="1200">
                <a:latin typeface="Calibri"/>
                <a:cs typeface="Calibri"/>
              </a:rPr>
              <a:t> here: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9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Planned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-5">
                <a:latin typeface="Calibri"/>
                <a:cs typeface="Calibri"/>
              </a:rPr>
              <a:t> (PV)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(AV)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Earned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Value(EV)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K.</a:t>
            </a:r>
            <a:r>
              <a:rPr dirty="0" sz="1300" spc="14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SPI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and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CPI</a:t>
            </a:r>
            <a:endParaRPr sz="1300">
              <a:latin typeface="Calibri"/>
              <a:cs typeface="Calibri"/>
            </a:endParaRPr>
          </a:p>
          <a:p>
            <a:pPr marL="12700" marR="635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Schedule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Index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(SPI)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determine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expressed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ratio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earned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equation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so:</a:t>
            </a:r>
            <a:endParaRPr sz="1200">
              <a:latin typeface="Calibri"/>
              <a:cs typeface="Calibri"/>
            </a:endParaRPr>
          </a:p>
          <a:p>
            <a:pPr marL="388620">
              <a:lnSpc>
                <a:spcPct val="100000"/>
              </a:lnSpc>
              <a:spcBef>
                <a:spcPts val="935"/>
              </a:spcBef>
              <a:tabLst>
                <a:tab pos="1717675" algn="l"/>
                <a:tab pos="1981200" algn="l"/>
                <a:tab pos="3529965" algn="l"/>
                <a:tab pos="3794760" algn="l"/>
              </a:tabLst>
            </a:pPr>
            <a:r>
              <a:rPr dirty="0" sz="1200" spc="-5">
                <a:latin typeface="Cambria Math"/>
                <a:cs typeface="Cambria Math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)</a:t>
            </a:r>
            <a:r>
              <a:rPr dirty="0" sz="1200" spc="254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÷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)</a:t>
            </a:r>
            <a:endParaRPr sz="12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formula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concludes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greater</a:t>
            </a:r>
            <a:r>
              <a:rPr dirty="0" sz="1200" spc="-5">
                <a:latin typeface="Calibri"/>
                <a:cs typeface="Calibri"/>
              </a:rPr>
              <a:t> than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ahead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schedule.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SPI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</a:t>
            </a:r>
            <a:r>
              <a:rPr dirty="0" sz="1200" spc="-5">
                <a:latin typeface="Calibri"/>
                <a:cs typeface="Calibri"/>
              </a:rPr>
              <a:t> than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schedule.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equal</a:t>
            </a:r>
            <a:r>
              <a:rPr dirty="0" sz="1200" spc="-1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Index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(CPI)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determine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status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expressed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ratio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earned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equation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so:</a:t>
            </a:r>
            <a:endParaRPr sz="1200">
              <a:latin typeface="Calibri"/>
              <a:cs typeface="Calibri"/>
            </a:endParaRPr>
          </a:p>
          <a:p>
            <a:pPr marL="388620">
              <a:lnSpc>
                <a:spcPct val="100000"/>
              </a:lnSpc>
              <a:spcBef>
                <a:spcPts val="935"/>
              </a:spcBef>
              <a:tabLst>
                <a:tab pos="1717675" algn="l"/>
                <a:tab pos="1981200" algn="l"/>
                <a:tab pos="3430904" algn="l"/>
                <a:tab pos="3694429" algn="l"/>
              </a:tabLst>
            </a:pPr>
            <a:r>
              <a:rPr dirty="0" sz="1200" spc="-5">
                <a:latin typeface="Cambria Math"/>
                <a:cs typeface="Cambria Math"/>
              </a:rPr>
              <a:t>=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)</a:t>
            </a:r>
            <a:r>
              <a:rPr dirty="0" sz="1200" spc="254">
                <a:latin typeface="Cambria Math"/>
                <a:cs typeface="Cambria Math"/>
              </a:rPr>
              <a:t> </a:t>
            </a:r>
            <a:r>
              <a:rPr dirty="0" sz="1200" spc="-5">
                <a:latin typeface="Cambria Math"/>
                <a:cs typeface="Cambria Math"/>
              </a:rPr>
              <a:t>÷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(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Cambria Math"/>
                <a:cs typeface="Cambria Math"/>
              </a:rPr>
              <a:t>)</a:t>
            </a:r>
            <a:endParaRPr sz="12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formula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concludes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CPI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1,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budget.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CPI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greater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>
                <a:latin typeface="Calibri"/>
                <a:cs typeface="Calibri"/>
              </a:rPr>
              <a:t> 1,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under</a:t>
            </a:r>
            <a:r>
              <a:rPr dirty="0" sz="1200" spc="-5">
                <a:latin typeface="Calibri"/>
                <a:cs typeface="Calibri"/>
              </a:rPr>
              <a:t> budget.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CPI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equal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planned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785485" cy="445134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L.</a:t>
            </a:r>
            <a:r>
              <a:rPr dirty="0" sz="1300" spc="30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CPI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SPI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behind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1434084"/>
          <a:ext cx="6169660" cy="213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1735"/>
                <a:gridCol w="2438400"/>
              </a:tblGrid>
              <a:tr h="192023">
                <a:tc gridSpan="2">
                  <a:txBody>
                    <a:bodyPr/>
                    <a:lstStyle/>
                    <a:p>
                      <a:pPr algn="ctr" marL="67945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Example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CPI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SPI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67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 gridSpan="2">
                  <a:txBody>
                    <a:bodyPr/>
                    <a:lstStyle/>
                    <a:p>
                      <a:pPr algn="ctr" marL="635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Audit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20-April-2017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8307"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Value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(PV)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(Contracted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Value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(AV)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=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Effort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from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Weekly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Status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Reports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358*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EVM: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Completed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Tasks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</a:t>
                      </a:r>
                      <a:r>
                        <a:rPr dirty="0" sz="11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Plan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Task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marked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completed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Plan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after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6-Week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230**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CPI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EVM/AV)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0.642458101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SPI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(EVM/PV)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1.116504854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Result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Budget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---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Behind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Schedule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Budget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greater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than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what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earned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Behind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Schedule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Earned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less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than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Planned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3550414"/>
            <a:ext cx="5785485" cy="1282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*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Sum</a:t>
            </a:r>
            <a:r>
              <a:rPr dirty="0" sz="1100">
                <a:latin typeface="Calibri"/>
                <a:cs typeface="Calibri"/>
              </a:rPr>
              <a:t> of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Actual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Effort</a:t>
            </a:r>
            <a:r>
              <a:rPr dirty="0" sz="1100" spc="-5">
                <a:latin typeface="Calibri"/>
                <a:cs typeface="Calibri"/>
              </a:rPr>
              <a:t> Planned</a:t>
            </a:r>
            <a:r>
              <a:rPr dirty="0" sz="1100">
                <a:latin typeface="Calibri"/>
                <a:cs typeface="Calibri"/>
              </a:rPr>
              <a:t> to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be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completed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by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20-April-2016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100">
                <a:latin typeface="Calibri"/>
                <a:cs typeface="Calibri"/>
              </a:rPr>
              <a:t>**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Sum</a:t>
            </a:r>
            <a:r>
              <a:rPr dirty="0" sz="1100">
                <a:latin typeface="Calibri"/>
                <a:cs typeface="Calibri"/>
              </a:rPr>
              <a:t> 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all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tasks</a:t>
            </a:r>
            <a:r>
              <a:rPr dirty="0" sz="1100" spc="-5">
                <a:latin typeface="Calibri"/>
                <a:cs typeface="Calibri"/>
              </a:rPr>
              <a:t> with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Status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Completed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by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20-April-2016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M.</a:t>
            </a:r>
            <a:r>
              <a:rPr dirty="0" sz="1300" spc="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CPI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SPI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behind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42772" y="4948428"/>
          <a:ext cx="6169660" cy="2138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1735"/>
                <a:gridCol w="2438400"/>
              </a:tblGrid>
              <a:tr h="193547">
                <a:tc gridSpan="2">
                  <a:txBody>
                    <a:bodyPr/>
                    <a:lstStyle/>
                    <a:p>
                      <a:pPr algn="ctr" marL="635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Example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CPI</a:t>
                      </a:r>
                      <a:r>
                        <a:rPr dirty="0" sz="12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SPI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67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 gridSpan="2"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Audit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-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20-May-2017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Planned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Value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(PV)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-Planned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Effort(Contracted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Value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(AV)=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Weekly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Status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Reports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216*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EVM: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Completed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Tasks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Effort</a:t>
                      </a:r>
                      <a:r>
                        <a:rPr dirty="0" sz="11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Plan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Task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marked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completed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Plan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after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6-Week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40**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CPI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EVM/AV)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0.185185185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SPI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(EVM/PV)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0.357142857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Result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Budget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---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Behind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Schedule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Over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Budget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greater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than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what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earned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Behind</a:t>
                      </a:r>
                      <a:r>
                        <a:rPr dirty="0" sz="11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Schedule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Earned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less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than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Planned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1699" y="7064757"/>
            <a:ext cx="3690620" cy="480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Calibri"/>
                <a:cs typeface="Calibri"/>
              </a:rPr>
              <a:t>*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Sum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Actual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Effort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Planned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-5">
                <a:latin typeface="Calibri"/>
                <a:cs typeface="Calibri"/>
              </a:rPr>
              <a:t> be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completed</a:t>
            </a:r>
            <a:r>
              <a:rPr dirty="0" sz="1100" spc="-5">
                <a:latin typeface="Calibri"/>
                <a:cs typeface="Calibri"/>
              </a:rPr>
              <a:t> by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20-May-2016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100">
                <a:latin typeface="Calibri"/>
                <a:cs typeface="Calibri"/>
              </a:rPr>
              <a:t>**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Sum</a:t>
            </a:r>
            <a:r>
              <a:rPr dirty="0" sz="1100">
                <a:latin typeface="Calibri"/>
                <a:cs typeface="Calibri"/>
              </a:rPr>
              <a:t> 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all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tasks</a:t>
            </a:r>
            <a:r>
              <a:rPr dirty="0" sz="1100" spc="-5">
                <a:latin typeface="Calibri"/>
                <a:cs typeface="Calibri"/>
              </a:rPr>
              <a:t> with</a:t>
            </a:r>
            <a:r>
              <a:rPr dirty="0" sz="1100" spc="-5">
                <a:latin typeface="Calibri"/>
                <a:cs typeface="Calibri"/>
              </a:rPr>
              <a:t> Status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Completed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by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20-May-2016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38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4915308"/>
            <a:ext cx="5970905" cy="3719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100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06: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Requirement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Engineering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Quality 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Engineering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Cavendish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Chaos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Report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According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Cavendish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chaos</a:t>
            </a:r>
            <a:r>
              <a:rPr dirty="0" sz="1200" spc="-5">
                <a:latin typeface="Calibri"/>
                <a:cs typeface="Calibri"/>
              </a:rPr>
              <a:t> report,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getting</a:t>
            </a:r>
            <a:r>
              <a:rPr dirty="0" sz="1200" spc="-5">
                <a:latin typeface="Calibri"/>
                <a:cs typeface="Calibri"/>
              </a:rPr>
              <a:t> better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recent</a:t>
            </a:r>
            <a:r>
              <a:rPr dirty="0" sz="1200" spc="-5">
                <a:latin typeface="Calibri"/>
                <a:cs typeface="Calibri"/>
              </a:rPr>
              <a:t> years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still</a:t>
            </a:r>
            <a:r>
              <a:rPr dirty="0" sz="1200" spc="-5">
                <a:latin typeface="Calibri"/>
                <a:cs typeface="Calibri"/>
              </a:rPr>
              <a:t> failure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touches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percentage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industry</a:t>
            </a:r>
            <a:r>
              <a:rPr dirty="0" sz="1200" spc="-5">
                <a:latin typeface="Calibri"/>
                <a:cs typeface="Calibri"/>
              </a:rPr>
              <a:t> professional.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</a:t>
            </a:r>
            <a:r>
              <a:rPr dirty="0" sz="1200" spc="-5">
                <a:latin typeface="Calibri"/>
                <a:cs typeface="Calibri"/>
              </a:rPr>
              <a:t> report</a:t>
            </a:r>
            <a:r>
              <a:rPr dirty="0" sz="1200" spc="-5">
                <a:latin typeface="Calibri"/>
                <a:cs typeface="Calibri"/>
              </a:rPr>
              <a:t> state</a:t>
            </a:r>
            <a:r>
              <a:rPr dirty="0" sz="1200" spc="-5">
                <a:latin typeface="Calibri"/>
                <a:cs typeface="Calibri"/>
              </a:rPr>
              <a:t> three</a:t>
            </a:r>
            <a:r>
              <a:rPr dirty="0" sz="1200" spc="-5">
                <a:latin typeface="Calibri"/>
                <a:cs typeface="Calibri"/>
              </a:rPr>
              <a:t> major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</a:t>
            </a:r>
            <a:r>
              <a:rPr dirty="0" sz="1200" spc="-5">
                <a:latin typeface="Calibri"/>
                <a:cs typeface="Calibri"/>
              </a:rPr>
              <a:t> behind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failure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top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87%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failure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</a:t>
            </a:r>
            <a:r>
              <a:rPr dirty="0" sz="1200" spc="-5">
                <a:latin typeface="Calibri"/>
                <a:cs typeface="Calibri"/>
              </a:rPr>
              <a:t> accurately.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poses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big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challenge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industry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doing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 properly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strenuous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today’s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dynamic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turbulent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Motivation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above,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easier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said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 spc="-5">
                <a:latin typeface="Calibri"/>
                <a:cs typeface="Calibri"/>
              </a:rPr>
              <a:t> done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become</a:t>
            </a:r>
            <a:r>
              <a:rPr dirty="0" sz="1200" spc="-5">
                <a:latin typeface="Calibri"/>
                <a:cs typeface="Calibri"/>
              </a:rPr>
              <a:t> harder</a:t>
            </a:r>
            <a:r>
              <a:rPr dirty="0" sz="1200" spc="-5">
                <a:latin typeface="Calibri"/>
                <a:cs typeface="Calibri"/>
              </a:rPr>
              <a:t> task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mindful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put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documentation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low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priority.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leads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ambiguity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uncertainty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chances</a:t>
            </a:r>
            <a:r>
              <a:rPr dirty="0" sz="1200" spc="-5">
                <a:latin typeface="Calibri"/>
                <a:cs typeface="Calibri"/>
              </a:rPr>
              <a:t> 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become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high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completely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sure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44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702" y="874271"/>
            <a:ext cx="597027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absence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lost.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3493429"/>
            <a:ext cx="5970905" cy="508127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C.</a:t>
            </a:r>
            <a:r>
              <a:rPr dirty="0" sz="1300" spc="19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Why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to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Focus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Requirements?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area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entire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life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cycle</a:t>
            </a:r>
            <a:r>
              <a:rPr dirty="0" sz="1200" spc="-5">
                <a:latin typeface="Calibri"/>
                <a:cs typeface="Calibri"/>
              </a:rPr>
              <a:t> because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produced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phase</a:t>
            </a:r>
            <a:r>
              <a:rPr dirty="0" sz="1200" spc="-5">
                <a:latin typeface="Calibri"/>
                <a:cs typeface="Calibri"/>
              </a:rPr>
              <a:t> cost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lot</a:t>
            </a:r>
            <a:r>
              <a:rPr dirty="0" sz="1200" spc="-10">
                <a:latin typeface="Calibri"/>
                <a:cs typeface="Calibri"/>
              </a:rPr>
              <a:t> 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later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get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above,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missing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biggest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failure.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problems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engineering:</a:t>
            </a:r>
            <a:endParaRPr sz="1200">
              <a:latin typeface="Calibri"/>
              <a:cs typeface="Calibri"/>
            </a:endParaRPr>
          </a:p>
          <a:p>
            <a:pPr algn="just" marL="469265" marR="5715" indent="-228600">
              <a:lnSpc>
                <a:spcPct val="109600"/>
              </a:lnSpc>
              <a:spcBef>
                <a:spcPts val="80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Missing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properly,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skip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requirement(s)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nearly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impossible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afterwards.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sometimes,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missed.</a:t>
            </a:r>
            <a:endParaRPr sz="1200">
              <a:latin typeface="Calibri"/>
              <a:cs typeface="Calibri"/>
            </a:endParaRPr>
          </a:p>
          <a:p>
            <a:pPr algn="just" marL="469265" marR="5715" indent="-229235">
              <a:lnSpc>
                <a:spcPct val="1100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Client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not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Involvement: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involvement,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misunderstood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miscommunicated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faulty</a:t>
            </a:r>
            <a:r>
              <a:rPr dirty="0" sz="1200" spc="-5">
                <a:latin typeface="Calibri"/>
                <a:cs typeface="Calibri"/>
              </a:rPr>
              <a:t> production.</a:t>
            </a:r>
            <a:endParaRPr sz="1200">
              <a:latin typeface="Calibri"/>
              <a:cs typeface="Calibri"/>
            </a:endParaRPr>
          </a:p>
          <a:p>
            <a:pPr algn="just" marL="469265" marR="5080" indent="-229235">
              <a:lnSpc>
                <a:spcPct val="109200"/>
              </a:lnSpc>
              <a:spcBef>
                <a:spcPts val="1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Wrong</a:t>
            </a:r>
            <a:r>
              <a:rPr dirty="0" sz="1200" spc="-5" b="1" i="1">
                <a:latin typeface="Calibri"/>
                <a:cs typeface="Calibri"/>
              </a:rPr>
              <a:t> Requirement: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 spc="-5">
                <a:latin typeface="Calibri"/>
                <a:cs typeface="Calibri"/>
              </a:rPr>
              <a:t> knowledge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client’s</a:t>
            </a:r>
            <a:r>
              <a:rPr dirty="0" sz="1200" spc="-5">
                <a:latin typeface="Calibri"/>
                <a:cs typeface="Calibri"/>
              </a:rPr>
              <a:t> end,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requirements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sometimes</a:t>
            </a:r>
            <a:r>
              <a:rPr dirty="0" sz="1200" spc="-5">
                <a:latin typeface="Calibri"/>
                <a:cs typeface="Calibri"/>
              </a:rPr>
              <a:t> technically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wrong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conflict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  <a:p>
            <a:pPr algn="just" marL="469265" marR="5080" indent="-229235">
              <a:lnSpc>
                <a:spcPct val="1100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Changing</a:t>
            </a:r>
            <a:r>
              <a:rPr dirty="0" sz="1200" spc="13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spc="13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completely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informed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5">
                <a:latin typeface="Calibri"/>
                <a:cs typeface="Calibri"/>
              </a:rPr>
              <a:t> make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 spc="-5">
                <a:latin typeface="Calibri"/>
                <a:cs typeface="Calibri"/>
              </a:rPr>
              <a:t> become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incorporate.</a:t>
            </a:r>
            <a:endParaRPr sz="1200">
              <a:latin typeface="Calibri"/>
              <a:cs typeface="Calibri"/>
            </a:endParaRPr>
          </a:p>
          <a:p>
            <a:pPr algn="just" marL="469265" marR="5715" indent="-228600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Out</a:t>
            </a:r>
            <a:r>
              <a:rPr dirty="0" sz="1200" spc="9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8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Scope</a:t>
            </a:r>
            <a:r>
              <a:rPr dirty="0" sz="1200" spc="9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Requirements:</a:t>
            </a:r>
            <a:r>
              <a:rPr dirty="0" sz="1200" spc="9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69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D.</a:t>
            </a:r>
            <a:r>
              <a:rPr dirty="0" sz="1300" spc="5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Effort-wise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Distribution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SDLC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document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overhead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SDLC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shown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graph,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 takes</a:t>
            </a:r>
            <a:r>
              <a:rPr dirty="0" sz="1200">
                <a:latin typeface="Calibri"/>
                <a:cs typeface="Calibri"/>
              </a:rPr>
              <a:t> only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10%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Ideally,</a:t>
            </a:r>
            <a:r>
              <a:rPr dirty="0" sz="1200">
                <a:latin typeface="Calibri"/>
                <a:cs typeface="Calibri"/>
              </a:rPr>
              <a:t> there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20%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budget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gathering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documentation.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negligence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negatively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affect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entire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cost/budget,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deliverables,</a:t>
            </a:r>
            <a:r>
              <a:rPr dirty="0" sz="1200">
                <a:latin typeface="Calibri"/>
                <a:cs typeface="Calibri"/>
              </a:rPr>
              <a:t> meeting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revenue.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44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3732697"/>
            <a:ext cx="5970905" cy="501586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Defined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description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something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capable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fulfill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system’s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worth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</a:t>
            </a:r>
            <a:r>
              <a:rPr dirty="0" sz="1200">
                <a:latin typeface="Calibri"/>
                <a:cs typeface="Calibri"/>
              </a:rPr>
              <a:t> rather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communicational</a:t>
            </a:r>
            <a:r>
              <a:rPr dirty="0" sz="1200" spc="-5">
                <a:latin typeface="Calibri"/>
                <a:cs typeface="Calibri"/>
              </a:rPr>
              <a:t> activity.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facets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development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concerns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views.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challenge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create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win/win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stakeholders.</a:t>
            </a:r>
            <a:r>
              <a:rPr dirty="0" sz="1200" spc="-5">
                <a:latin typeface="Calibri"/>
                <a:cs typeface="Calibri"/>
              </a:rPr>
              <a:t> Another</a:t>
            </a:r>
            <a:r>
              <a:rPr dirty="0" sz="1200" spc="-5">
                <a:latin typeface="Calibri"/>
                <a:cs typeface="Calibri"/>
              </a:rPr>
              <a:t> impediment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nontechnical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difficult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handle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similar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domains.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comes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(in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SDLC)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compared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domains</a:t>
            </a:r>
            <a:r>
              <a:rPr dirty="0" sz="1200" spc="-5">
                <a:latin typeface="Calibri"/>
                <a:cs typeface="Calibri"/>
              </a:rPr>
              <a:t> where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completely</a:t>
            </a:r>
            <a:r>
              <a:rPr dirty="0" sz="1200" spc="-5">
                <a:latin typeface="Calibri"/>
                <a:cs typeface="Calibri"/>
              </a:rPr>
              <a:t> understood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defined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beginning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remain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throughout.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tangible</a:t>
            </a:r>
            <a:r>
              <a:rPr dirty="0" sz="1200" spc="-5">
                <a:latin typeface="Calibri"/>
                <a:cs typeface="Calibri"/>
              </a:rPr>
              <a:t> until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first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demo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it.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example,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construction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industry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understood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that's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where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during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SDLC.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attributes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explained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examples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headings.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5"/>
              </a:spcBef>
              <a:buAutoNum type="alphaUcPeriod" startAt="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Correct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20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capture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 spc="-5">
                <a:latin typeface="Calibri"/>
                <a:cs typeface="Calibri"/>
              </a:rPr>
              <a:t> expectations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 spc="-5">
                <a:latin typeface="Calibri"/>
                <a:cs typeface="Calibri"/>
              </a:rPr>
              <a:t> kind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ambiguity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communicating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openly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correctly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270" cy="1348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98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expectations/needs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converting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good </a:t>
            </a:r>
            <a:r>
              <a:rPr dirty="0" sz="1200" spc="-5">
                <a:latin typeface="Calibri"/>
                <a:cs typeface="Calibri"/>
              </a:rPr>
              <a:t> practice,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single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line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exceed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30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50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length.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ended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subjective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misunderstandings.</a:t>
            </a:r>
            <a:r>
              <a:rPr dirty="0" sz="1200" spc="-5">
                <a:latin typeface="Calibri"/>
                <a:cs typeface="Calibri"/>
              </a:rPr>
              <a:t> Terms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‘etc.’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‘assumed’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totally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appropriate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  <a:tabLst>
                <a:tab pos="24066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I.</a:t>
            </a:r>
            <a:r>
              <a:rPr dirty="0" sz="1300" spc="-5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Correctness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28700" y="2237232"/>
          <a:ext cx="5718175" cy="1892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192023">
                <a:tc gridSpan="2">
                  <a:txBody>
                    <a:bodyPr/>
                    <a:lstStyle/>
                    <a:p>
                      <a:pPr algn="ctr" marL="635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Requirement: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GUI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friendly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3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683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Issue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Suggestion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09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What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friendliness?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80645" marR="73660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more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images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text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desirable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there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any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preferable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color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scheme?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sort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very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difficult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20979" marR="213360" indent="-635">
                        <a:lnSpc>
                          <a:spcPct val="101699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correct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first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cut.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Ask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client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reference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show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him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some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reference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material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sample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website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get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start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with.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75565" marR="67945">
                        <a:lnSpc>
                          <a:spcPct val="101699"/>
                        </a:lnSpc>
                      </a:pP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Avoid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falling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trap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using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subjective </a:t>
                      </a:r>
                      <a:r>
                        <a:rPr dirty="0" sz="1200" spc="-2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terms.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4391064"/>
            <a:ext cx="5970905" cy="15665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Coherent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coherent,</a:t>
            </a:r>
            <a:r>
              <a:rPr dirty="0" sz="1200" spc="-5">
                <a:latin typeface="Calibri"/>
                <a:cs typeface="Calibri"/>
              </a:rPr>
              <a:t> consistent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conflict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either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scope.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documenting</a:t>
            </a:r>
            <a:r>
              <a:rPr dirty="0" sz="1200" spc="-5">
                <a:latin typeface="Calibri"/>
                <a:cs typeface="Calibri"/>
              </a:rPr>
              <a:t> requirements,</a:t>
            </a:r>
            <a:r>
              <a:rPr dirty="0" sz="1200" spc="-5">
                <a:latin typeface="Calibri"/>
                <a:cs typeface="Calibri"/>
              </a:rPr>
              <a:t> vocabulary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consistent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defined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page.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logical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Coherent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28700" y="6274308"/>
          <a:ext cx="5718175" cy="1148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sz="1200" spc="-2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sz="1200" spc="-2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3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7951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Customer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ISO-ITIL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3.0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compliant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network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support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ISO-90</a:t>
                      </a:r>
                      <a:r>
                        <a:rPr dirty="0" sz="1200" spc="2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–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ITIL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3.0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compliant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7951"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i="1">
                          <a:latin typeface="Calibri"/>
                          <a:cs typeface="Calibri"/>
                        </a:rPr>
                        <a:t>Question: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Which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one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correct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version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ISO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both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differently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correct?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 i="1">
                          <a:latin typeface="Calibri"/>
                          <a:cs typeface="Calibri"/>
                        </a:rPr>
                        <a:t>Answer: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Only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one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standard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 should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used.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1699" y="7684427"/>
            <a:ext cx="5970270" cy="104711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L.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3: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Complete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engineering,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assumption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stakeholders</a:t>
            </a:r>
            <a:r>
              <a:rPr dirty="0" sz="1200" spc="-5">
                <a:latin typeface="Calibri"/>
                <a:cs typeface="Calibri"/>
              </a:rPr>
              <a:t> completely</a:t>
            </a:r>
            <a:r>
              <a:rPr dirty="0" sz="1200" spc="-5">
                <a:latin typeface="Calibri"/>
                <a:cs typeface="Calibri"/>
              </a:rPr>
              <a:t> understand</a:t>
            </a:r>
            <a:r>
              <a:rPr dirty="0" sz="1200" spc="-5">
                <a:latin typeface="Calibri"/>
                <a:cs typeface="Calibri"/>
              </a:rPr>
              <a:t> them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not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guessing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assuming</a:t>
            </a:r>
            <a:r>
              <a:rPr dirty="0" sz="1200" spc="-5">
                <a:latin typeface="Calibri"/>
                <a:cs typeface="Calibri"/>
              </a:rPr>
              <a:t> things.</a:t>
            </a:r>
            <a:r>
              <a:rPr dirty="0" sz="1200" spc="-5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avoid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ambiguity,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must </a:t>
            </a:r>
            <a:r>
              <a:rPr dirty="0" sz="1200" spc="-5">
                <a:latin typeface="Calibri"/>
                <a:cs typeface="Calibri"/>
              </a:rPr>
              <a:t> express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entire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constraints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applies.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270" cy="7461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Incomplete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faulty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ultimately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reject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unsatisfied.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M.</a:t>
            </a:r>
            <a:r>
              <a:rPr dirty="0" sz="1300" spc="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Completeness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28700" y="1937004"/>
          <a:ext cx="5718175" cy="170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379475"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Requirement: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2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shall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provide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status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messages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at</a:t>
                      </a:r>
                      <a:r>
                        <a:rPr dirty="0" sz="1200" spc="1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regular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intervals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less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b="1" i="1">
                          <a:latin typeface="Calibri"/>
                          <a:cs typeface="Calibri"/>
                        </a:rPr>
                        <a:t>than</a:t>
                      </a:r>
                      <a:r>
                        <a:rPr dirty="0" sz="1200" spc="-1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every</a:t>
                      </a:r>
                      <a:r>
                        <a:rPr dirty="0" sz="1200" spc="-3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60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seconds.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2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683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Issue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Suggestion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9372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incomplete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12395" marR="104775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Open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Question: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What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status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messages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where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are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they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supposed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be 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displayed?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Status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messages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displayed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54000" marR="246379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designated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areas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UI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they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should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come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Pop-up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messages.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50495" marR="142875">
                        <a:lnSpc>
                          <a:spcPct val="101699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should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closed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ended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as </a:t>
                      </a:r>
                      <a:r>
                        <a:rPr dirty="0" sz="1200" spc="-2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much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possible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3873026"/>
            <a:ext cx="5970270" cy="15646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4: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Feasible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feasible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possible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scope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limitation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feasible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satisfied.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involve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engage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developer(s)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insights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 spc="-5">
                <a:latin typeface="Calibri"/>
                <a:cs typeface="Calibri"/>
              </a:rPr>
              <a:t> said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having</a:t>
            </a:r>
            <a:r>
              <a:rPr dirty="0" sz="1200" spc="-5">
                <a:latin typeface="Calibri"/>
                <a:cs typeface="Calibri"/>
              </a:rPr>
              <a:t> zero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feasible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prove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8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O.</a:t>
            </a:r>
            <a:r>
              <a:rPr dirty="0" sz="1300" spc="26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Feasible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28700" y="5754623"/>
          <a:ext cx="5718175" cy="2451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377951"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Requirement: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2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shall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switch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between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displaying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hiding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non-printing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characters</a:t>
                      </a:r>
                      <a:r>
                        <a:rPr dirty="0" sz="1200" spc="-2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simultaneously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20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3547">
                <a:tc>
                  <a:txBody>
                    <a:bodyPr/>
                    <a:lstStyle/>
                    <a:p>
                      <a:pPr algn="ctr" marL="36830">
                        <a:lnSpc>
                          <a:spcPts val="141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Issue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Suggestion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6809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6794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u="heavy" sz="1200" spc="-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u="heavy" sz="1200" spc="-2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Feasible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just" marL="67945" marR="59690">
                        <a:lnSpc>
                          <a:spcPct val="152500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Reason: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Computers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cannot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do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anything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simultaneously,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so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not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feasible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shall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able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toggle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between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08279" marR="202565">
                        <a:lnSpc>
                          <a:spcPct val="152500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displaying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hiding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all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HTML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tags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non-HTML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tags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08279" marR="201930">
                        <a:lnSpc>
                          <a:spcPct val="152500"/>
                        </a:lnSpc>
                      </a:pP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It</a:t>
                      </a:r>
                      <a:r>
                        <a:rPr dirty="0" u="heavy" sz="1200" spc="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u="heavy" sz="1200" spc="-1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very</a:t>
                      </a:r>
                      <a:r>
                        <a:rPr dirty="0" u="heavy" sz="12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difficult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identify</a:t>
                      </a:r>
                      <a:r>
                        <a:rPr dirty="0" u="heavy" sz="12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feasible</a:t>
                      </a:r>
                      <a:r>
                        <a:rPr dirty="0" u="heavy" sz="12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200" spc="-254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non-feasible</a:t>
                      </a:r>
                      <a:r>
                        <a:rPr dirty="0" u="heavy" sz="1200" spc="-1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u="heavy" sz="1200" spc="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without 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technical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input.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270" cy="156654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P.</a:t>
            </a:r>
            <a:r>
              <a:rPr dirty="0" sz="1300" spc="18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5: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Necessary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should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adding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business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type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comes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business</a:t>
            </a:r>
            <a:r>
              <a:rPr dirty="0" sz="1200" spc="-5">
                <a:latin typeface="Calibri"/>
                <a:cs typeface="Calibri"/>
              </a:rPr>
              <a:t> goals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behind</a:t>
            </a:r>
            <a:r>
              <a:rPr dirty="0" sz="1200" spc="-5">
                <a:latin typeface="Calibri"/>
                <a:cs typeface="Calibri"/>
              </a:rPr>
              <a:t> developing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solution.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absence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-5">
                <a:latin typeface="Calibri"/>
                <a:cs typeface="Calibri"/>
              </a:rPr>
              <a:t> requirement,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would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 spc="-5">
                <a:latin typeface="Calibri"/>
                <a:cs typeface="Calibri"/>
              </a:rPr>
              <a:t> properly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tasks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fulfill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instead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want.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Q.</a:t>
            </a:r>
            <a:r>
              <a:rPr dirty="0" sz="1300" spc="254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Necessary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28700" y="2756916"/>
          <a:ext cx="5718175" cy="2265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377951">
                <a:tc gridSpan="2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Requirement: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Clients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want</a:t>
                      </a:r>
                      <a:r>
                        <a:rPr dirty="0" sz="1200" spc="1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integration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via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social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(any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one)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beside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normal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sign-in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3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683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Issue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Suggestion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9504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Developer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become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excited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when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13664" marR="106045" indent="-2540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implementing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via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social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implemented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3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different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login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via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3- 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different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social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media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applications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forget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normal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sign-in.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Client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totally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reject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demo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Client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normal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sign-in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have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153670" marR="145415">
                        <a:lnSpc>
                          <a:spcPct val="101699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more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Business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value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customer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view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point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ctr" marL="165735" marR="160020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Always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follow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customer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whatever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fulfills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customer’s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needs.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Focus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should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on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what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u="heavy" sz="120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expected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by 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client</a:t>
                      </a:r>
                      <a:r>
                        <a:rPr dirty="0" u="heavy" sz="1200" spc="-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market</a:t>
                      </a:r>
                      <a:r>
                        <a:rPr dirty="0" u="heavy" sz="1200" spc="10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 i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view-point.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5282604"/>
            <a:ext cx="5970270" cy="1767839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R.</a:t>
            </a:r>
            <a:r>
              <a:rPr dirty="0" sz="1300" spc="1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6: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Verifiable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verifiable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demo-able.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verification.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verifiable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good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expressed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unambiguously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verifiable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words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‘must’,</a:t>
            </a:r>
            <a:r>
              <a:rPr dirty="0" sz="1200" spc="-5">
                <a:latin typeface="Calibri"/>
                <a:cs typeface="Calibri"/>
              </a:rPr>
              <a:t> ‘shall’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‘etc.’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avoided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documenting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S.</a:t>
            </a:r>
            <a:r>
              <a:rPr dirty="0" sz="1300" spc="24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Verifiable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28700" y="7367016"/>
          <a:ext cx="5718175" cy="1333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4325"/>
                <a:gridCol w="2854325"/>
              </a:tblGrid>
              <a:tr h="192023">
                <a:tc gridSpan="2">
                  <a:txBody>
                    <a:bodyPr/>
                    <a:lstStyle/>
                    <a:p>
                      <a:pPr marL="403225">
                        <a:lnSpc>
                          <a:spcPts val="1405"/>
                        </a:lnSpc>
                      </a:pPr>
                      <a:r>
                        <a:rPr dirty="0" sz="1200" spc="-5" b="1" i="1">
                          <a:latin typeface="Calibri"/>
                          <a:cs typeface="Calibri"/>
                        </a:rPr>
                        <a:t>Requirement: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Loading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1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 website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 i="1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minimum</a:t>
                      </a:r>
                      <a:r>
                        <a:rPr dirty="0" sz="1200" spc="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 i="1">
                          <a:latin typeface="Calibri"/>
                          <a:cs typeface="Calibri"/>
                        </a:rPr>
                        <a:t>possible?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935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 marL="36830">
                        <a:lnSpc>
                          <a:spcPts val="1405"/>
                        </a:lnSpc>
                      </a:pPr>
                      <a:r>
                        <a:rPr dirty="0" sz="1200" b="1">
                          <a:latin typeface="Calibri"/>
                          <a:cs typeface="Calibri"/>
                        </a:rPr>
                        <a:t>Issue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Suggestion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749807">
                <a:tc>
                  <a:txBody>
                    <a:bodyPr/>
                    <a:lstStyle/>
                    <a:p>
                      <a:pPr algn="just" marL="80645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What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minimum?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Minimum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defined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just" marL="138430" marR="100965" indent="-32384">
                        <a:lnSpc>
                          <a:spcPct val="101699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hence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QA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can’t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it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i-e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what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value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which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QA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test,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result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there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will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always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conflict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between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development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Always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ask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for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numeric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value,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Minimum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316865" marR="307975">
                        <a:lnSpc>
                          <a:spcPct val="101699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loading</a:t>
                      </a:r>
                      <a:r>
                        <a:rPr dirty="0" sz="12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at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most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200 </a:t>
                      </a:r>
                      <a:r>
                        <a:rPr dirty="0" sz="1200" spc="-2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u="heavy" sz="1200" spc="-5" b="1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milliseconds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 i="1">
                          <a:latin typeface="Calibri"/>
                          <a:cs typeface="Calibri"/>
                        </a:rPr>
                        <a:t>Always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look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 for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keywords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2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avoided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 and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1031747" y="917448"/>
            <a:ext cx="2854960" cy="37846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405"/>
              </a:lnSpc>
            </a:pP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86200" y="917448"/>
            <a:ext cx="2854960" cy="37846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405"/>
              </a:lnSpc>
            </a:pPr>
            <a:r>
              <a:rPr dirty="0" sz="1200" spc="-5" i="1">
                <a:latin typeface="Calibri"/>
                <a:cs typeface="Calibri"/>
              </a:rPr>
              <a:t>get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requirements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vet</a:t>
            </a:r>
            <a:r>
              <a:rPr dirty="0" sz="1200" spc="-5" i="1">
                <a:latin typeface="Calibri"/>
                <a:cs typeface="Calibri"/>
              </a:rPr>
              <a:t> from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QA</a:t>
            </a:r>
            <a:r>
              <a:rPr dirty="0" sz="1200" spc="5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department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200" spc="-5" i="1">
                <a:latin typeface="Calibri"/>
                <a:cs typeface="Calibri"/>
              </a:rPr>
              <a:t>also.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25" y="1560998"/>
            <a:ext cx="5970905" cy="641350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9235">
              <a:lnSpc>
                <a:spcPct val="100000"/>
              </a:lnSpc>
              <a:spcBef>
                <a:spcPts val="254"/>
              </a:spcBef>
              <a:buAutoNum type="alphaUcPeriod" startAt="20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Attribute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7: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Traceable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traceable,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linked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unique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unique</a:t>
            </a:r>
            <a:r>
              <a:rPr dirty="0" sz="1200" spc="-5">
                <a:latin typeface="Calibri"/>
                <a:cs typeface="Calibri"/>
              </a:rPr>
              <a:t> identifier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ID</a:t>
            </a:r>
            <a:r>
              <a:rPr dirty="0" sz="1200" spc="-5">
                <a:latin typeface="Calibri"/>
                <a:cs typeface="Calibri"/>
              </a:rPr>
              <a:t> number.</a:t>
            </a:r>
            <a:r>
              <a:rPr dirty="0" sz="1200">
                <a:latin typeface="Calibri"/>
                <a:cs typeface="Calibri"/>
              </a:rPr>
              <a:t> 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traceability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enables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built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need/requirements.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linked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linked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 spc="-5">
                <a:latin typeface="Calibri"/>
                <a:cs typeface="Calibri"/>
              </a:rPr>
              <a:t> cases,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cases.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forward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backward</a:t>
            </a:r>
            <a:r>
              <a:rPr dirty="0" sz="1200" spc="-5">
                <a:latin typeface="Calibri"/>
                <a:cs typeface="Calibri"/>
              </a:rPr>
              <a:t> integration.</a:t>
            </a:r>
            <a:r>
              <a:rPr dirty="0" sz="1200" spc="-5">
                <a:latin typeface="Calibri"/>
                <a:cs typeface="Calibri"/>
              </a:rPr>
              <a:t> Forward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identify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get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backward</a:t>
            </a:r>
            <a:r>
              <a:rPr dirty="0" sz="1200" spc="-5">
                <a:latin typeface="Calibri"/>
                <a:cs typeface="Calibri"/>
              </a:rPr>
              <a:t> integration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did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originated.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45"/>
              </a:spcBef>
              <a:buAutoNum type="alphaUcPeriod" startAt="21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Traceability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  <a:p>
            <a:pPr algn="just" marL="12700" marR="5080" indent="-635">
              <a:lnSpc>
                <a:spcPct val="152300"/>
              </a:lnSpc>
              <a:spcBef>
                <a:spcPts val="204"/>
              </a:spcBef>
            </a:pPr>
            <a:r>
              <a:rPr dirty="0" sz="1200" i="1">
                <a:latin typeface="Calibri"/>
                <a:cs typeface="Calibri"/>
              </a:rPr>
              <a:t>After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Project</a:t>
            </a:r>
            <a:r>
              <a:rPr dirty="0" sz="1200" spc="-5" i="1">
                <a:latin typeface="Calibri"/>
                <a:cs typeface="Calibri"/>
              </a:rPr>
              <a:t> fail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deliver</a:t>
            </a:r>
            <a:r>
              <a:rPr dirty="0" sz="1200" spc="-5" i="1">
                <a:latin typeface="Calibri"/>
                <a:cs typeface="Calibri"/>
              </a:rPr>
              <a:t> on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time,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process</a:t>
            </a:r>
            <a:r>
              <a:rPr dirty="0" sz="1200" spc="-5" i="1">
                <a:latin typeface="Calibri"/>
                <a:cs typeface="Calibri"/>
              </a:rPr>
              <a:t> of</a:t>
            </a:r>
            <a:r>
              <a:rPr dirty="0" sz="1200" spc="-5" i="1">
                <a:latin typeface="Calibri"/>
                <a:cs typeface="Calibri"/>
              </a:rPr>
              <a:t> root-cause</a:t>
            </a:r>
            <a:r>
              <a:rPr dirty="0" sz="1200" spc="-5" i="1">
                <a:latin typeface="Calibri"/>
                <a:cs typeface="Calibri"/>
              </a:rPr>
              <a:t> analysis</a:t>
            </a:r>
            <a:r>
              <a:rPr dirty="0" sz="1200" spc="-5" i="1">
                <a:latin typeface="Calibri"/>
                <a:cs typeface="Calibri"/>
              </a:rPr>
              <a:t> (RCA)</a:t>
            </a:r>
            <a:r>
              <a:rPr dirty="0" sz="1200" spc="-5" i="1">
                <a:latin typeface="Calibri"/>
                <a:cs typeface="Calibri"/>
              </a:rPr>
              <a:t> was</a:t>
            </a:r>
            <a:r>
              <a:rPr dirty="0" sz="1200" spc="-5" i="1">
                <a:latin typeface="Calibri"/>
                <a:cs typeface="Calibri"/>
              </a:rPr>
              <a:t> initiated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identify 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reasons</a:t>
            </a:r>
            <a:r>
              <a:rPr dirty="0" sz="1200" spc="-5" i="1">
                <a:latin typeface="Calibri"/>
                <a:cs typeface="Calibri"/>
              </a:rPr>
              <a:t> due</a:t>
            </a:r>
            <a:r>
              <a:rPr dirty="0" sz="1200" i="1">
                <a:latin typeface="Calibri"/>
                <a:cs typeface="Calibri"/>
              </a:rPr>
              <a:t> to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which</a:t>
            </a:r>
            <a:r>
              <a:rPr dirty="0" sz="1200" spc="-5" i="1">
                <a:latin typeface="Calibri"/>
                <a:cs typeface="Calibri"/>
              </a:rPr>
              <a:t> team</a:t>
            </a:r>
            <a:r>
              <a:rPr dirty="0" sz="1200" spc="-5" i="1">
                <a:latin typeface="Calibri"/>
                <a:cs typeface="Calibri"/>
              </a:rPr>
              <a:t> is</a:t>
            </a:r>
            <a:r>
              <a:rPr dirty="0" sz="1200" spc="-5" i="1">
                <a:latin typeface="Calibri"/>
                <a:cs typeface="Calibri"/>
              </a:rPr>
              <a:t> unable</a:t>
            </a:r>
            <a:r>
              <a:rPr dirty="0" sz="1200" i="1">
                <a:latin typeface="Calibri"/>
                <a:cs typeface="Calibri"/>
              </a:rPr>
              <a:t> to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deliver</a:t>
            </a:r>
            <a:r>
              <a:rPr dirty="0" sz="1200" spc="-5" i="1">
                <a:latin typeface="Calibri"/>
                <a:cs typeface="Calibri"/>
              </a:rPr>
              <a:t> on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time.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Core</a:t>
            </a:r>
            <a:r>
              <a:rPr dirty="0" sz="1200" spc="26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reason</a:t>
            </a:r>
            <a:r>
              <a:rPr dirty="0" sz="1200" spc="-5" i="1">
                <a:latin typeface="Calibri"/>
                <a:cs typeface="Calibri"/>
              </a:rPr>
              <a:t> which</a:t>
            </a:r>
            <a:r>
              <a:rPr dirty="0" sz="1200" spc="-5" i="1">
                <a:latin typeface="Calibri"/>
                <a:cs typeface="Calibri"/>
              </a:rPr>
              <a:t> comes</a:t>
            </a:r>
            <a:r>
              <a:rPr dirty="0" sz="1200" spc="-5" i="1">
                <a:latin typeface="Calibri"/>
                <a:cs typeface="Calibri"/>
              </a:rPr>
              <a:t> out</a:t>
            </a:r>
            <a:r>
              <a:rPr dirty="0" sz="1200" spc="26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of</a:t>
            </a:r>
            <a:r>
              <a:rPr dirty="0" sz="1200" spc="-5" i="1">
                <a:latin typeface="Calibri"/>
                <a:cs typeface="Calibri"/>
              </a:rPr>
              <a:t> RCA 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that</a:t>
            </a:r>
            <a:r>
              <a:rPr dirty="0" sz="1200" spc="-5" i="1">
                <a:latin typeface="Calibri"/>
                <a:cs typeface="Calibri"/>
              </a:rPr>
              <a:t> audit</a:t>
            </a:r>
            <a:r>
              <a:rPr dirty="0" sz="1200" spc="-5" i="1">
                <a:latin typeface="Calibri"/>
                <a:cs typeface="Calibri"/>
              </a:rPr>
              <a:t> team</a:t>
            </a:r>
            <a:r>
              <a:rPr dirty="0" sz="1200" spc="-5" i="1">
                <a:latin typeface="Calibri"/>
                <a:cs typeface="Calibri"/>
              </a:rPr>
              <a:t> is</a:t>
            </a:r>
            <a:r>
              <a:rPr dirty="0" sz="1200" spc="-5" i="1">
                <a:latin typeface="Calibri"/>
                <a:cs typeface="Calibri"/>
              </a:rPr>
              <a:t> unable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identify</a:t>
            </a:r>
            <a:r>
              <a:rPr dirty="0" sz="1200" spc="-5" i="1">
                <a:latin typeface="Calibri"/>
                <a:cs typeface="Calibri"/>
              </a:rPr>
              <a:t> requirements</a:t>
            </a:r>
            <a:r>
              <a:rPr dirty="0" sz="1200" spc="-5" i="1">
                <a:latin typeface="Calibri"/>
                <a:cs typeface="Calibri"/>
              </a:rPr>
              <a:t> on</a:t>
            </a:r>
            <a:r>
              <a:rPr dirty="0" sz="1200" spc="-5" i="1">
                <a:latin typeface="Calibri"/>
                <a:cs typeface="Calibri"/>
              </a:rPr>
              <a:t> which</a:t>
            </a:r>
            <a:r>
              <a:rPr dirty="0" sz="1200" spc="-5" i="1">
                <a:latin typeface="Calibri"/>
                <a:cs typeface="Calibri"/>
              </a:rPr>
              <a:t> key</a:t>
            </a:r>
            <a:r>
              <a:rPr dirty="0" sz="1200" spc="-5" i="1">
                <a:latin typeface="Calibri"/>
                <a:cs typeface="Calibri"/>
              </a:rPr>
              <a:t> developer</a:t>
            </a:r>
            <a:r>
              <a:rPr dirty="0" sz="1200" spc="-5" i="1">
                <a:latin typeface="Calibri"/>
                <a:cs typeface="Calibri"/>
              </a:rPr>
              <a:t> was</a:t>
            </a:r>
            <a:r>
              <a:rPr dirty="0" sz="1200" spc="-5" i="1">
                <a:latin typeface="Calibri"/>
                <a:cs typeface="Calibri"/>
              </a:rPr>
              <a:t> working</a:t>
            </a:r>
            <a:r>
              <a:rPr dirty="0" sz="1200" spc="-5" i="1">
                <a:latin typeface="Calibri"/>
                <a:cs typeface="Calibri"/>
              </a:rPr>
              <a:t> and 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developer</a:t>
            </a:r>
            <a:r>
              <a:rPr dirty="0" sz="1200" spc="-5" i="1">
                <a:latin typeface="Calibri"/>
                <a:cs typeface="Calibri"/>
              </a:rPr>
              <a:t> spend</a:t>
            </a:r>
            <a:r>
              <a:rPr dirty="0" sz="1200" spc="-5" i="1">
                <a:latin typeface="Calibri"/>
                <a:cs typeface="Calibri"/>
              </a:rPr>
              <a:t> major</a:t>
            </a:r>
            <a:r>
              <a:rPr dirty="0" sz="1200" spc="-5" i="1">
                <a:latin typeface="Calibri"/>
                <a:cs typeface="Calibri"/>
              </a:rPr>
              <a:t> part</a:t>
            </a:r>
            <a:r>
              <a:rPr dirty="0" sz="1200" spc="-5" i="1">
                <a:latin typeface="Calibri"/>
                <a:cs typeface="Calibri"/>
              </a:rPr>
              <a:t> of</a:t>
            </a:r>
            <a:r>
              <a:rPr dirty="0" sz="1200" spc="-5" i="1">
                <a:latin typeface="Calibri"/>
                <a:cs typeface="Calibri"/>
              </a:rPr>
              <a:t> his</a:t>
            </a:r>
            <a:r>
              <a:rPr dirty="0" sz="1200" spc="-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time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on</a:t>
            </a:r>
            <a:r>
              <a:rPr dirty="0" sz="1200" spc="-5" i="1">
                <a:latin typeface="Calibri"/>
                <a:cs typeface="Calibri"/>
              </a:rPr>
              <a:t> this</a:t>
            </a:r>
            <a:r>
              <a:rPr dirty="0" sz="1200" spc="-5" i="1">
                <a:latin typeface="Calibri"/>
                <a:cs typeface="Calibri"/>
              </a:rPr>
              <a:t> non-traceable</a:t>
            </a:r>
            <a:r>
              <a:rPr dirty="0" sz="1200" spc="-5" i="1">
                <a:latin typeface="Calibri"/>
                <a:cs typeface="Calibri"/>
              </a:rPr>
              <a:t> requirement.</a:t>
            </a:r>
            <a:r>
              <a:rPr dirty="0" sz="1200" spc="-5" i="1">
                <a:latin typeface="Calibri"/>
                <a:cs typeface="Calibri"/>
              </a:rPr>
              <a:t> In</a:t>
            </a:r>
            <a:r>
              <a:rPr dirty="0" sz="1200" spc="-5" i="1">
                <a:latin typeface="Calibri"/>
                <a:cs typeface="Calibri"/>
              </a:rPr>
              <a:t> Specs</a:t>
            </a:r>
            <a:r>
              <a:rPr dirty="0" sz="1200" spc="-5" i="1">
                <a:latin typeface="Calibri"/>
                <a:cs typeface="Calibri"/>
              </a:rPr>
              <a:t> or</a:t>
            </a:r>
            <a:r>
              <a:rPr dirty="0" sz="1200" spc="-5" i="1">
                <a:latin typeface="Calibri"/>
                <a:cs typeface="Calibri"/>
              </a:rPr>
              <a:t> SRS</a:t>
            </a:r>
            <a:r>
              <a:rPr dirty="0" sz="1200" spc="-5" i="1">
                <a:latin typeface="Calibri"/>
                <a:cs typeface="Calibri"/>
              </a:rPr>
              <a:t> there 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was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no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discussion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on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a</a:t>
            </a:r>
            <a:r>
              <a:rPr dirty="0" sz="1200" spc="-5" i="1">
                <a:latin typeface="Calibri"/>
                <a:cs typeface="Calibri"/>
              </a:rPr>
              <a:t> feature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on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which</a:t>
            </a:r>
            <a:r>
              <a:rPr dirty="0" sz="1200" i="1">
                <a:latin typeface="Calibri"/>
                <a:cs typeface="Calibri"/>
              </a:rPr>
              <a:t> time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was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spent.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150">
              <a:latin typeface="Calibri"/>
              <a:cs typeface="Calibri"/>
            </a:endParaRPr>
          </a:p>
          <a:p>
            <a:pPr marL="1701164" marR="18415" indent="-1675130">
              <a:lnSpc>
                <a:spcPct val="109200"/>
              </a:lnSpc>
            </a:pP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Non-traceable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requirements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often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lead</a:t>
            </a:r>
            <a:r>
              <a:rPr dirty="0" u="heavy" sz="1200" spc="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Project</a:t>
            </a:r>
            <a:r>
              <a:rPr dirty="0" u="heavy" sz="1200" spc="2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failure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–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This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RCA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heavy" sz="1200" spc="-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from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real-time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analysis, </a:t>
            </a:r>
            <a:r>
              <a:rPr dirty="0" sz="1200" spc="-254" b="1" i="1"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intentionally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names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project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is</a:t>
            </a:r>
            <a:r>
              <a:rPr dirty="0" u="heavy" sz="1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omitted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55"/>
              </a:spcBef>
              <a:buAutoNum type="alphaUcPeriod" startAt="22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define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do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behave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words,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describe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core</a:t>
            </a:r>
            <a:r>
              <a:rPr dirty="0" sz="1200" spc="-5">
                <a:latin typeface="Calibri"/>
                <a:cs typeface="Calibri"/>
              </a:rPr>
              <a:t> functionality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application.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drive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-5">
                <a:latin typeface="Calibri"/>
                <a:cs typeface="Calibri"/>
              </a:rPr>
              <a:t> architecture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include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calculations,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 spc="-5">
                <a:latin typeface="Calibri"/>
                <a:cs typeface="Calibri"/>
              </a:rPr>
              <a:t> details,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define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system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accomplish.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captured</a:t>
            </a:r>
            <a:r>
              <a:rPr dirty="0" sz="1200">
                <a:latin typeface="Calibri"/>
                <a:cs typeface="Calibri"/>
              </a:rPr>
              <a:t> 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actions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typically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interactions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achieve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goal.)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44"/>
              </a:spcBef>
              <a:buAutoNum type="alphaUcPeriod" startAt="23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Template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Requirements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-5">
                <a:latin typeface="Calibri"/>
                <a:cs typeface="Calibri"/>
              </a:rPr>
              <a:t> template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5819" y="8092440"/>
            <a:ext cx="6080760" cy="565785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Sample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Template</a:t>
            </a:r>
            <a:r>
              <a:rPr dirty="0" u="heavy" sz="1200" spc="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Capturing</a:t>
            </a:r>
            <a:r>
              <a:rPr dirty="0" u="heavy" sz="1200" spc="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Functional</a:t>
            </a:r>
            <a:r>
              <a:rPr dirty="0" u="heavy" sz="1200" spc="1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Requirement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772" y="914400"/>
          <a:ext cx="6090285" cy="233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175"/>
                <a:gridCol w="1868805"/>
                <a:gridCol w="3444875"/>
                <a:gridCol w="384810"/>
              </a:tblGrid>
              <a:tr h="179831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Name:*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ID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Actor: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Summary: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Pre-Condition: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830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Post-Condition: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Extend: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Uses: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Normal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Course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Events: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Path: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7678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Exception: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77951">
                <a:tc gridSpan="4"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i="1">
                          <a:latin typeface="Calibri"/>
                          <a:cs typeface="Calibri"/>
                        </a:rPr>
                        <a:t>*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cases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serve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basis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as</a:t>
                      </a:r>
                      <a:r>
                        <a:rPr dirty="0" sz="1200" spc="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connector</a:t>
                      </a:r>
                      <a:r>
                        <a:rPr dirty="0" sz="12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between</a:t>
                      </a:r>
                      <a:r>
                        <a:rPr dirty="0" sz="1200" spc="-1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different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phases</a:t>
                      </a:r>
                      <a:r>
                        <a:rPr dirty="0" sz="12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1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i="1">
                          <a:latin typeface="Calibri"/>
                          <a:cs typeface="Calibri"/>
                        </a:rPr>
                        <a:t>SDLC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1699" y="3533650"/>
            <a:ext cx="325882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X.</a:t>
            </a:r>
            <a:r>
              <a:rPr dirty="0" sz="1300" spc="45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-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Filled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Requirements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126236" y="4073652"/>
          <a:ext cx="5523230" cy="4168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8170"/>
                <a:gridCol w="3644900"/>
              </a:tblGrid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Sign</a:t>
                      </a:r>
                      <a:r>
                        <a:rPr dirty="0" sz="11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ID*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Actor: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Administrator,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Super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User,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Doctor,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Receptionist.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Accountant,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Lab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Manager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Summary: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describes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scenario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which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logs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into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prior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its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usage.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Pre-Condition: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must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already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authorized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system.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6888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Post-Condition: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enters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valid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username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password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also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236220">
                        <a:lnSpc>
                          <a:spcPct val="10180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already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activated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user,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he/she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will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be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logged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into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system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successfully.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state </a:t>
                      </a:r>
                      <a:r>
                        <a:rPr dirty="0" sz="1100" spc="-2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remains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unchanged.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Extend: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N/A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Uses: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N/A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6888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Normal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Course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Events: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enter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his/her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username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password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provided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just" marL="67945" marR="198120">
                        <a:lnSpc>
                          <a:spcPct val="10180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Administrator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into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Sign-in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form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press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Login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button.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validates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username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password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redirects </a:t>
                      </a:r>
                      <a:r>
                        <a:rPr dirty="0" sz="1100" spc="-2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his/her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respective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home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page.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6873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Path: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an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isn’t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activated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currently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within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by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76200">
                        <a:lnSpc>
                          <a:spcPct val="101400"/>
                        </a:lnSpc>
                        <a:spcBef>
                          <a:spcPts val="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Administrator,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then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won’t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let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corresponding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actor </a:t>
                      </a:r>
                      <a:r>
                        <a:rPr dirty="0" sz="1100" spc="-229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Login.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Rather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displays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message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that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user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“You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activated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anymore”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47471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Exception: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793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enters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invalid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username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password,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then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system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displays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an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error.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105659" y="8219948"/>
            <a:ext cx="35579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i="1">
                <a:latin typeface="Calibri"/>
                <a:cs typeface="Calibri"/>
              </a:rPr>
              <a:t>*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Use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Case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ID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is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used</a:t>
            </a:r>
            <a:r>
              <a:rPr dirty="0" sz="1200" spc="-15" i="1">
                <a:latin typeface="Calibri"/>
                <a:cs typeface="Calibri"/>
              </a:rPr>
              <a:t> </a:t>
            </a:r>
            <a:r>
              <a:rPr dirty="0" sz="1200" i="1">
                <a:latin typeface="Calibri"/>
                <a:cs typeface="Calibri"/>
              </a:rPr>
              <a:t>to</a:t>
            </a:r>
            <a:r>
              <a:rPr dirty="0" sz="1200" spc="-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make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the</a:t>
            </a:r>
            <a:r>
              <a:rPr dirty="0" sz="1200" spc="1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requirements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 spc="-5" i="1">
                <a:latin typeface="Calibri"/>
                <a:cs typeface="Calibri"/>
              </a:rPr>
              <a:t>traceable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3749040" cy="445134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Y.</a:t>
            </a:r>
            <a:r>
              <a:rPr dirty="0" sz="1300" spc="204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-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Filled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Templates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generate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diagrams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139951" y="1434084"/>
          <a:ext cx="5495925" cy="4391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/>
                <a:gridCol w="3657600"/>
              </a:tblGrid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Register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patient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ID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Actor: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Receptionist,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Administrator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9776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Summary: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920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use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describes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scenario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which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registers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patient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within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Pre-Condition: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must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prior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perform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registration.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790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Post-Condition: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Patient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successfully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not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just" marL="67945" marR="166370">
                        <a:lnSpc>
                          <a:spcPct val="116799"/>
                        </a:lnSpc>
                        <a:spcBef>
                          <a:spcPts val="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already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registered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will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become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eligible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for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Appointment </a:t>
                      </a:r>
                      <a:r>
                        <a:rPr dirty="0" sz="1100" spc="-2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reservation,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Doctor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Checkup,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Lab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tests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other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applicable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processes.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Extend: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N/A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02691"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Uses: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Patient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registered,</a:t>
                      </a:r>
                      <a:r>
                        <a:rPr dirty="0" sz="11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Cancel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registration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790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Normal</a:t>
                      </a:r>
                      <a:r>
                        <a:rPr dirty="0" sz="11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Course</a:t>
                      </a:r>
                      <a:r>
                        <a:rPr dirty="0" sz="11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Events: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enter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all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necessary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details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patient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78740">
                        <a:lnSpc>
                          <a:spcPts val="1550"/>
                        </a:lnSpc>
                        <a:spcBef>
                          <a:spcPts val="75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registration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form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press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“Register”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button.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will </a:t>
                      </a:r>
                      <a:r>
                        <a:rPr dirty="0" sz="1100" spc="-229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save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patient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display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message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“Patient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Successfully!”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94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Alternative</a:t>
                      </a:r>
                      <a:r>
                        <a:rPr dirty="0" sz="11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Path: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actor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doesn’t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want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patient,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press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190500">
                        <a:lnSpc>
                          <a:spcPts val="1550"/>
                        </a:lnSpc>
                        <a:spcBef>
                          <a:spcPts val="7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“Cancel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Registration”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button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redirects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actor </a:t>
                      </a:r>
                      <a:r>
                        <a:rPr dirty="0" sz="1100" spc="-2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its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home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page.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94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Exception: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7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intended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patient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already</a:t>
                      </a:r>
                      <a:r>
                        <a:rPr dirty="0" sz="11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within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system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377190">
                        <a:lnSpc>
                          <a:spcPct val="116399"/>
                        </a:lnSpc>
                        <a:spcBef>
                          <a:spcPts val="10"/>
                        </a:spcBef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system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will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prompt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message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 “Patient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Already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Registered!”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system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won’t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allow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registering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it</a:t>
                      </a:r>
                      <a:r>
                        <a:rPr dirty="0" sz="11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again.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89" y="6088922"/>
            <a:ext cx="5970270" cy="25679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Z.</a:t>
            </a:r>
            <a:r>
              <a:rPr dirty="0" sz="1300" spc="2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Changing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first</a:t>
            </a:r>
            <a:r>
              <a:rPr dirty="0" sz="1200" spc="-5">
                <a:latin typeface="Calibri"/>
                <a:cs typeface="Calibri"/>
              </a:rPr>
              <a:t> demo-able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Change</a:t>
            </a:r>
            <a:r>
              <a:rPr dirty="0" sz="1200" spc="-5" b="1">
                <a:latin typeface="Calibri"/>
                <a:cs typeface="Calibri"/>
              </a:rPr>
              <a:t> Request</a:t>
            </a:r>
            <a:r>
              <a:rPr dirty="0" sz="1200" spc="26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or 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Bugs</a:t>
            </a:r>
            <a:r>
              <a:rPr dirty="0" sz="1200" spc="120" b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changing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using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Request</a:t>
            </a:r>
            <a:r>
              <a:rPr dirty="0" sz="1200" spc="-5">
                <a:latin typeface="Calibri"/>
                <a:cs typeface="Calibri"/>
              </a:rPr>
              <a:t> Template.</a:t>
            </a:r>
            <a:r>
              <a:rPr dirty="0" sz="1200" spc="-5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fulfill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always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put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extra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efforts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incorporating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new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requirement,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conflict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terms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schedule,</a:t>
            </a:r>
            <a:r>
              <a:rPr dirty="0" sz="1200" spc="-5">
                <a:latin typeface="Calibri"/>
                <a:cs typeface="Calibri"/>
              </a:rPr>
              <a:t> budget</a:t>
            </a:r>
            <a:r>
              <a:rPr dirty="0" sz="1200" spc="-5">
                <a:latin typeface="Calibri"/>
                <a:cs typeface="Calibri"/>
              </a:rPr>
              <a:t> and/or</a:t>
            </a:r>
            <a:r>
              <a:rPr dirty="0" sz="1200" spc="-5">
                <a:latin typeface="Calibri"/>
                <a:cs typeface="Calibri"/>
              </a:rPr>
              <a:t> requirement.</a:t>
            </a:r>
            <a:r>
              <a:rPr dirty="0" sz="1200" spc="-5">
                <a:latin typeface="Calibri"/>
                <a:cs typeface="Calibri"/>
              </a:rPr>
              <a:t> Bugs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in-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committed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875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AA.</a:t>
            </a:r>
            <a:r>
              <a:rPr dirty="0" sz="1300" spc="4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Release?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release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distribution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final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divided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include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variables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backlog.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are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divided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doable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releases.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7644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simple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words,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BB.</a:t>
            </a:r>
            <a:r>
              <a:rPr dirty="0" sz="1300" spc="1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How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Release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build?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-5">
                <a:latin typeface="Calibri"/>
                <a:cs typeface="Calibri"/>
              </a:rPr>
              <a:t> release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tangible</a:t>
            </a:r>
            <a:r>
              <a:rPr dirty="0" sz="1200" spc="-5">
                <a:latin typeface="Calibri"/>
                <a:cs typeface="Calibri"/>
              </a:rPr>
              <a:t> deadlines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followed.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sales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business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environment</a:t>
            </a:r>
            <a:r>
              <a:rPr dirty="0" sz="1200" spc="-5">
                <a:latin typeface="Calibri"/>
                <a:cs typeface="Calibri"/>
              </a:rPr>
              <a:t> variables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provided 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next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 compatible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Backlogs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finalized</a:t>
            </a:r>
            <a:r>
              <a:rPr dirty="0" sz="1200" spc="-5">
                <a:latin typeface="Calibri"/>
                <a:cs typeface="Calibri"/>
              </a:rPr>
              <a:t> between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communicated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decision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technical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5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CC.</a:t>
            </a:r>
            <a:r>
              <a:rPr dirty="0" sz="1300" spc="2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Release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includes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planning,</a:t>
            </a:r>
            <a:r>
              <a:rPr dirty="0" sz="1200" spc="-5">
                <a:latin typeface="Calibri"/>
                <a:cs typeface="Calibri"/>
              </a:rPr>
              <a:t> scheduling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execution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agreed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deadlines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timelines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shared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clients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well.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important </a:t>
            </a:r>
            <a:r>
              <a:rPr dirty="0" sz="1200">
                <a:latin typeface="Calibri"/>
                <a:cs typeface="Calibri"/>
              </a:rPr>
              <a:t> 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approvals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seek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schedule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release.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controlling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build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DD.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Release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Notes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General?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release</a:t>
            </a:r>
            <a:r>
              <a:rPr dirty="0" sz="1200" spc="-5">
                <a:latin typeface="Calibri"/>
                <a:cs typeface="Calibri"/>
              </a:rPr>
              <a:t> note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document</a:t>
            </a:r>
            <a:r>
              <a:rPr dirty="0" sz="1200" spc="-5">
                <a:latin typeface="Calibri"/>
                <a:cs typeface="Calibri"/>
              </a:rPr>
              <a:t> distributed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released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final</a:t>
            </a:r>
            <a:r>
              <a:rPr dirty="0" sz="1200" spc="-5">
                <a:latin typeface="Calibri"/>
                <a:cs typeface="Calibri"/>
              </a:rPr>
              <a:t> product/build.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 </a:t>
            </a:r>
            <a:r>
              <a:rPr dirty="0" sz="1200" spc="-5">
                <a:latin typeface="Calibri"/>
                <a:cs typeface="Calibri"/>
              </a:rPr>
              <a:t> contains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benchmark,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added/delivered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might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face.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written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owner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distributed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service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carefully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approved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team.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EE.</a:t>
            </a:r>
            <a:r>
              <a:rPr dirty="0" sz="1300" spc="4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Quality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Assurance?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assurance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make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developed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meeting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planned.</a:t>
            </a:r>
            <a:r>
              <a:rPr dirty="0" sz="1200" spc="-5">
                <a:latin typeface="Calibri"/>
                <a:cs typeface="Calibri"/>
              </a:rPr>
              <a:t> SQA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internal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released</a:t>
            </a:r>
            <a:r>
              <a:rPr dirty="0" sz="1200">
                <a:latin typeface="Calibri"/>
                <a:cs typeface="Calibri"/>
              </a:rPr>
              <a:t> 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 </a:t>
            </a:r>
            <a:r>
              <a:rPr dirty="0" sz="1200" spc="-5">
                <a:latin typeface="Calibri"/>
                <a:cs typeface="Calibri"/>
              </a:rPr>
              <a:t> approved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team.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assurance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ongoing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every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SDLC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until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complete</a:t>
            </a:r>
            <a:r>
              <a:rPr dirty="0" sz="1200" spc="-5">
                <a:latin typeface="Calibri"/>
                <a:cs typeface="Calibri"/>
              </a:rPr>
              <a:t> just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 spc="-5">
                <a:latin typeface="Calibri"/>
                <a:cs typeface="Calibri"/>
              </a:rPr>
              <a:t> 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achieved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FF.</a:t>
            </a:r>
            <a:r>
              <a:rPr dirty="0" sz="1300" spc="14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Software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Requirements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Quality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Assurance?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resources</a:t>
            </a:r>
            <a:r>
              <a:rPr dirty="0" sz="1200" spc="-5">
                <a:latin typeface="Calibri"/>
                <a:cs typeface="Calibri"/>
              </a:rPr>
              <a:t> before</a:t>
            </a:r>
            <a:r>
              <a:rPr dirty="0" sz="1200" spc="-5">
                <a:latin typeface="Calibri"/>
                <a:cs typeface="Calibri"/>
              </a:rPr>
              <a:t> finalizing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them.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review</a:t>
            </a:r>
            <a:r>
              <a:rPr dirty="0" sz="1200" spc="-5">
                <a:latin typeface="Calibri"/>
                <a:cs typeface="Calibri"/>
              </a:rPr>
              <a:t> all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per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modern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practices,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involved</a:t>
            </a:r>
            <a:r>
              <a:rPr dirty="0" sz="1200" spc="-5">
                <a:latin typeface="Calibri"/>
                <a:cs typeface="Calibri"/>
              </a:rPr>
              <a:t> since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initial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built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how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 spc="-5">
                <a:latin typeface="Calibri"/>
                <a:cs typeface="Calibri"/>
              </a:rPr>
              <a:t> build</a:t>
            </a:r>
            <a:r>
              <a:rPr dirty="0" sz="1200" spc="-5">
                <a:latin typeface="Calibri"/>
                <a:cs typeface="Calibri"/>
              </a:rPr>
              <a:t> s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prepare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assurance</a:t>
            </a:r>
            <a:r>
              <a:rPr dirty="0" sz="1200" spc="-5">
                <a:latin typeface="Calibri"/>
                <a:cs typeface="Calibri"/>
              </a:rPr>
              <a:t> activities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planned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organized</a:t>
            </a:r>
            <a:r>
              <a:rPr dirty="0" sz="1200" spc="-5">
                <a:latin typeface="Calibri"/>
                <a:cs typeface="Calibri"/>
              </a:rPr>
              <a:t> way.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won’t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wrong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saying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major</a:t>
            </a:r>
            <a:r>
              <a:rPr dirty="0" sz="1200" spc="-5">
                <a:latin typeface="Calibri"/>
                <a:cs typeface="Calibri"/>
              </a:rPr>
              <a:t> stakeholder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gathering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finalizing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277114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GG.</a:t>
            </a:r>
            <a:r>
              <a:rPr dirty="0" sz="1300" spc="-5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Verifying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verification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structured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organized</a:t>
            </a:r>
            <a:r>
              <a:rPr dirty="0" sz="1200" spc="-5">
                <a:latin typeface="Calibri"/>
                <a:cs typeface="Calibri"/>
              </a:rPr>
              <a:t> activity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confirm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built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address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performs</a:t>
            </a:r>
            <a:r>
              <a:rPr dirty="0" sz="1200" spc="-5">
                <a:latin typeface="Calibri"/>
                <a:cs typeface="Calibri"/>
              </a:rPr>
              <a:t> various</a:t>
            </a:r>
            <a:r>
              <a:rPr dirty="0" sz="1200" spc="-5">
                <a:latin typeface="Calibri"/>
                <a:cs typeface="Calibri"/>
              </a:rPr>
              <a:t> tests</a:t>
            </a:r>
            <a:r>
              <a:rPr dirty="0" sz="1200" spc="-5">
                <a:latin typeface="Calibri"/>
                <a:cs typeface="Calibri"/>
              </a:rPr>
              <a:t> during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SDLC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final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needs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prevent</a:t>
            </a:r>
            <a:r>
              <a:rPr dirty="0" sz="1200" spc="-5">
                <a:latin typeface="Calibri"/>
                <a:cs typeface="Calibri"/>
              </a:rPr>
              <a:t> rework,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 validated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approved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stakeholders</a:t>
            </a:r>
            <a:r>
              <a:rPr dirty="0" sz="1200" spc="-5">
                <a:latin typeface="Calibri"/>
                <a:cs typeface="Calibri"/>
              </a:rPr>
              <a:t> before</a:t>
            </a:r>
            <a:r>
              <a:rPr dirty="0" sz="1200" spc="-5">
                <a:latin typeface="Calibri"/>
                <a:cs typeface="Calibri"/>
              </a:rPr>
              <a:t> development.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why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-5">
                <a:latin typeface="Calibri"/>
                <a:cs typeface="Calibri"/>
              </a:rPr>
              <a:t> assurance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ongoing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HH.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People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Expectation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from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Engineering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engineering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delivered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stable </a:t>
            </a:r>
            <a:r>
              <a:rPr dirty="0" sz="1200">
                <a:latin typeface="Calibri"/>
                <a:cs typeface="Calibri"/>
              </a:rPr>
              <a:t> and,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reliable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meets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development,</a:t>
            </a:r>
            <a:r>
              <a:rPr dirty="0" sz="1200" spc="-5">
                <a:latin typeface="Calibri"/>
                <a:cs typeface="Calibri"/>
              </a:rPr>
              <a:t> people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zero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reality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practicality,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unreal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superficial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-5">
                <a:latin typeface="Calibri"/>
                <a:cs typeface="Calibri"/>
              </a:rPr>
              <a:t> often</a:t>
            </a:r>
            <a:r>
              <a:rPr dirty="0" sz="1200" spc="-5">
                <a:latin typeface="Calibri"/>
                <a:cs typeface="Calibri"/>
              </a:rPr>
              <a:t> leads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financial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loss,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clientage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alike.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55767"/>
            <a:ext cx="5970905" cy="76136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370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07: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Quality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Assurance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Basics</a:t>
            </a:r>
            <a:endParaRPr sz="16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built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overnight.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efforts,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coordination,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final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Regardless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complexity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size,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remain</a:t>
            </a:r>
            <a:r>
              <a:rPr dirty="0" sz="1200" spc="-5">
                <a:latin typeface="Calibri"/>
                <a:cs typeface="Calibri"/>
              </a:rPr>
              <a:t> same;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defects 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minimum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minimum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disruption.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High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priority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sensitive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free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last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-5">
                <a:latin typeface="Calibri"/>
                <a:cs typeface="Calibri"/>
              </a:rPr>
              <a:t> possible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zero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standards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number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reduced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minimum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cannot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totally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QA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always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 spc="-5">
                <a:latin typeface="Calibri"/>
                <a:cs typeface="Calibri"/>
              </a:rPr>
              <a:t> relationship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-10">
                <a:latin typeface="Calibri"/>
                <a:cs typeface="Calibri"/>
              </a:rPr>
              <a:t> never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vanish.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always </a:t>
            </a:r>
            <a:r>
              <a:rPr dirty="0" sz="1200">
                <a:latin typeface="Calibri"/>
                <a:cs typeface="Calibri"/>
              </a:rPr>
              <a:t> try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keep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>
                <a:latin typeface="Calibri"/>
                <a:cs typeface="Calibri"/>
              </a:rPr>
              <a:t> minimum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adopts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approaches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at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least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producing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5">
                <a:latin typeface="Calibri"/>
                <a:cs typeface="Calibri"/>
              </a:rPr>
              <a:t> kind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damage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QA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Classification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Scheme</a:t>
            </a:r>
            <a:endParaRPr sz="1300">
              <a:latin typeface="Calibri"/>
              <a:cs typeface="Calibri"/>
            </a:endParaRPr>
          </a:p>
          <a:p>
            <a:pPr algn="just" marL="12700" marR="635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classified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three</a:t>
            </a:r>
            <a:r>
              <a:rPr dirty="0" sz="1200" spc="-5">
                <a:latin typeface="Calibri"/>
                <a:cs typeface="Calibri"/>
              </a:rPr>
              <a:t> categories.</a:t>
            </a:r>
            <a:r>
              <a:rPr dirty="0" sz="1200" spc="-5">
                <a:latin typeface="Calibri"/>
                <a:cs typeface="Calibri"/>
              </a:rPr>
              <a:t> 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follows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along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brief</a:t>
            </a:r>
            <a:r>
              <a:rPr dirty="0" sz="1200" spc="-5">
                <a:latin typeface="Calibri"/>
                <a:cs typeface="Calibri"/>
              </a:rPr>
              <a:t> explanation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them.</a:t>
            </a:r>
            <a:endParaRPr sz="1200">
              <a:latin typeface="Calibri"/>
              <a:cs typeface="Calibri"/>
            </a:endParaRPr>
          </a:p>
          <a:p>
            <a:pPr algn="just" lvl="1" marL="469265" marR="5715" indent="-228600">
              <a:lnSpc>
                <a:spcPct val="110000"/>
              </a:lnSpc>
              <a:spcBef>
                <a:spcPts val="72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Defect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Prevention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-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Error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Source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Removal: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addressing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future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occurrence.</a:t>
            </a:r>
            <a:endParaRPr sz="1200">
              <a:latin typeface="Calibri"/>
              <a:cs typeface="Calibri"/>
            </a:endParaRPr>
          </a:p>
          <a:p>
            <a:pPr algn="just" lvl="1" marL="469265" marR="5715" indent="-229235">
              <a:lnSpc>
                <a:spcPct val="110000"/>
              </a:lnSpc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Default</a:t>
            </a:r>
            <a:r>
              <a:rPr dirty="0" sz="1200" spc="-5" b="1" i="1">
                <a:latin typeface="Calibri"/>
                <a:cs typeface="Calibri"/>
              </a:rPr>
              <a:t> Detection: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remove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early/many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possible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various</a:t>
            </a:r>
            <a:r>
              <a:rPr dirty="0" sz="1200" spc="-5">
                <a:latin typeface="Calibri"/>
                <a:cs typeface="Calibri"/>
              </a:rPr>
              <a:t> approaches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reviews,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review.</a:t>
            </a:r>
            <a:endParaRPr sz="1200">
              <a:latin typeface="Calibri"/>
              <a:cs typeface="Calibri"/>
            </a:endParaRPr>
          </a:p>
          <a:p>
            <a:pPr algn="just" lvl="1" marL="469265" marR="5080" indent="-228600">
              <a:lnSpc>
                <a:spcPts val="1580"/>
              </a:lnSpc>
              <a:spcBef>
                <a:spcPts val="6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 b="1" i="1">
                <a:latin typeface="Calibri"/>
                <a:cs typeface="Calibri"/>
              </a:rPr>
              <a:t>Default</a:t>
            </a:r>
            <a:r>
              <a:rPr dirty="0" sz="1200" spc="-5" b="1" i="1">
                <a:latin typeface="Calibri"/>
                <a:cs typeface="Calibri"/>
              </a:rPr>
              <a:t> Containment: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measures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amount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portion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total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i.e.</a:t>
            </a:r>
            <a:r>
              <a:rPr dirty="0" sz="1200" spc="-5">
                <a:latin typeface="Calibri"/>
                <a:cs typeface="Calibri"/>
              </a:rPr>
              <a:t> found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QA,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appeared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run-time</a:t>
            </a:r>
            <a:r>
              <a:rPr dirty="0" sz="1200" spc="-5">
                <a:latin typeface="Calibri"/>
                <a:cs typeface="Calibri"/>
              </a:rPr>
              <a:t> error.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focus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reduce/eliminating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escaping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80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Pre-Release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Pre-release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defined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‘Dormant</a:t>
            </a:r>
            <a:r>
              <a:rPr dirty="0" sz="1200" spc="-5" b="1">
                <a:latin typeface="Calibri"/>
                <a:cs typeface="Calibri"/>
              </a:rPr>
              <a:t> Defects’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potential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create</a:t>
            </a:r>
            <a:r>
              <a:rPr dirty="0" sz="1200" spc="-5">
                <a:latin typeface="Calibri"/>
                <a:cs typeface="Calibri"/>
              </a:rPr>
              <a:t> problem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users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customers.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inactive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triggered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occur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low</a:t>
            </a:r>
            <a:r>
              <a:rPr dirty="0" sz="1200">
                <a:latin typeface="Calibri"/>
                <a:cs typeface="Calibri"/>
              </a:rPr>
              <a:t> priority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concentration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low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might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5">
                <a:latin typeface="Calibri"/>
                <a:cs typeface="Calibri"/>
              </a:rPr>
              <a:t> attention</a:t>
            </a:r>
            <a:r>
              <a:rPr dirty="0" sz="1200" spc="-5">
                <a:latin typeface="Calibri"/>
                <a:cs typeface="Calibri"/>
              </a:rPr>
              <a:t> until</a:t>
            </a:r>
            <a:r>
              <a:rPr dirty="0" sz="1200" spc="-5">
                <a:latin typeface="Calibri"/>
                <a:cs typeface="Calibri"/>
              </a:rPr>
              <a:t> they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triggered.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example</a:t>
            </a:r>
            <a:r>
              <a:rPr dirty="0" sz="1200" spc="-5">
                <a:latin typeface="Calibri"/>
                <a:cs typeface="Calibri"/>
              </a:rPr>
              <a:t> would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help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establishing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better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Pre-Release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Calibri"/>
                <a:cs typeface="Calibri"/>
              </a:rPr>
              <a:t>Imagine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  <a:p>
            <a:pPr marL="50800" marR="45720" indent="40640">
              <a:lnSpc>
                <a:spcPct val="1100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‘The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register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scans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thousands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items</a:t>
            </a:r>
            <a:r>
              <a:rPr dirty="0" sz="1200" spc="-5">
                <a:latin typeface="Calibri"/>
                <a:cs typeface="Calibri"/>
              </a:rPr>
              <a:t> such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bread,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milk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cheese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every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without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trouble.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However,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buys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+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credit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gift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voucher</a:t>
            </a:r>
            <a:r>
              <a:rPr dirty="0" sz="1200">
                <a:latin typeface="Calibri"/>
                <a:cs typeface="Calibri"/>
              </a:rPr>
              <a:t> to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270" cy="7833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5240" marR="9525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pay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it?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Since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payment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bug,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now</a:t>
            </a:r>
            <a:r>
              <a:rPr dirty="0" sz="1200" spc="-5">
                <a:latin typeface="Calibri"/>
                <a:cs typeface="Calibri"/>
              </a:rPr>
              <a:t> whole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this?’</a:t>
            </a:r>
            <a:endParaRPr sz="1200">
              <a:latin typeface="Calibri"/>
              <a:cs typeface="Calibri"/>
            </a:endParaRPr>
          </a:p>
          <a:p>
            <a:pPr algn="ctr" marL="33655" marR="27940">
              <a:lnSpc>
                <a:spcPct val="110000"/>
              </a:lnSpc>
              <a:spcBef>
                <a:spcPts val="790"/>
              </a:spcBef>
            </a:pPr>
            <a:r>
              <a:rPr dirty="0" sz="1200" spc="-5" b="1" i="1">
                <a:latin typeface="Calibri"/>
                <a:cs typeface="Calibri"/>
              </a:rPr>
              <a:t>Pre-release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defects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if</a:t>
            </a:r>
            <a:r>
              <a:rPr dirty="0" sz="1200" spc="-5" b="1" i="1">
                <a:latin typeface="Calibri"/>
                <a:cs typeface="Calibri"/>
              </a:rPr>
              <a:t> generated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at</a:t>
            </a:r>
            <a:r>
              <a:rPr dirty="0" sz="1200" spc="-5" b="1" i="1">
                <a:latin typeface="Calibri"/>
                <a:cs typeface="Calibri"/>
              </a:rPr>
              <a:t> client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sites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then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depending</a:t>
            </a:r>
            <a:r>
              <a:rPr dirty="0" sz="1200" spc="-5" b="1" i="1">
                <a:latin typeface="Calibri"/>
                <a:cs typeface="Calibri"/>
              </a:rPr>
              <a:t> on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impact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has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to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be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fixed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but </a:t>
            </a:r>
            <a:r>
              <a:rPr dirty="0" sz="1200" spc="-26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they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are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usually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part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-5" b="1" i="1">
                <a:latin typeface="Calibri"/>
                <a:cs typeface="Calibri"/>
              </a:rPr>
              <a:t> release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notes.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Post-Release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Post-release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</a:t>
            </a:r>
            <a:r>
              <a:rPr dirty="0" sz="1200" spc="-5">
                <a:latin typeface="Calibri"/>
                <a:cs typeface="Calibri"/>
              </a:rPr>
              <a:t> appear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production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site.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supplier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company</a:t>
            </a:r>
            <a:r>
              <a:rPr dirty="0" sz="1200">
                <a:latin typeface="Calibri"/>
                <a:cs typeface="Calibri"/>
              </a:rPr>
              <a:t> has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pocket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post-release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Post-release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installation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every</a:t>
            </a:r>
            <a:r>
              <a:rPr dirty="0" sz="1200" spc="-5">
                <a:latin typeface="Calibri"/>
                <a:cs typeface="Calibri"/>
              </a:rPr>
              <a:t> place.</a:t>
            </a:r>
            <a:r>
              <a:rPr dirty="0" sz="1200" spc="-5">
                <a:latin typeface="Calibri"/>
                <a:cs typeface="Calibri"/>
              </a:rPr>
              <a:t> Besides</a:t>
            </a:r>
            <a:r>
              <a:rPr dirty="0" sz="1200" spc="-5">
                <a:latin typeface="Calibri"/>
                <a:cs typeface="Calibri"/>
              </a:rPr>
              <a:t> financial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loss,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image,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trust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company,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reputation,</a:t>
            </a:r>
            <a:r>
              <a:rPr dirty="0" sz="1200" spc="3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position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negatively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impacted.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Post-Release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Defects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  <a:p>
            <a:pPr algn="ctr" marL="32384" marR="26670">
              <a:lnSpc>
                <a:spcPct val="109700"/>
              </a:lnSpc>
              <a:spcBef>
                <a:spcPts val="805"/>
              </a:spcBef>
            </a:pPr>
            <a:r>
              <a:rPr dirty="0" sz="1200" spc="-5">
                <a:latin typeface="Calibri"/>
                <a:cs typeface="Calibri"/>
              </a:rPr>
              <a:t>‘There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-5">
                <a:latin typeface="Calibri"/>
                <a:cs typeface="Calibri"/>
              </a:rPr>
              <a:t> requirement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export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logs</a:t>
            </a:r>
            <a:r>
              <a:rPr dirty="0" sz="1200" spc="-5">
                <a:latin typeface="Calibri"/>
                <a:cs typeface="Calibri"/>
              </a:rPr>
              <a:t> generated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database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>
                <a:latin typeface="Calibri"/>
                <a:cs typeface="Calibri"/>
              </a:rPr>
              <a:t> file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on.</a:t>
            </a:r>
            <a:r>
              <a:rPr dirty="0" sz="1200" spc="-5">
                <a:latin typeface="Calibri"/>
                <a:cs typeface="Calibri"/>
              </a:rPr>
              <a:t> During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went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missing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files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hot-fix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site.</a:t>
            </a:r>
            <a:endParaRPr sz="1200">
              <a:latin typeface="Calibri"/>
              <a:cs typeface="Calibri"/>
            </a:endParaRPr>
          </a:p>
          <a:p>
            <a:pPr algn="ctr" marL="13970" marR="8890">
              <a:lnSpc>
                <a:spcPct val="109700"/>
              </a:lnSpc>
              <a:spcBef>
                <a:spcPts val="795"/>
              </a:spcBef>
            </a:pP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 spc="-5">
                <a:latin typeface="Calibri"/>
                <a:cs typeface="Calibri"/>
              </a:rPr>
              <a:t> careful</a:t>
            </a:r>
            <a:r>
              <a:rPr dirty="0" sz="1200" spc="-5">
                <a:latin typeface="Calibri"/>
                <a:cs typeface="Calibri"/>
              </a:rPr>
              <a:t> analysis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revealed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-5">
                <a:latin typeface="Calibri"/>
                <a:cs typeface="Calibri"/>
              </a:rPr>
              <a:t> 500000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more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missing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Database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5">
                <a:latin typeface="Calibri"/>
                <a:cs typeface="Calibri"/>
              </a:rPr>
              <a:t> decided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separate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 </a:t>
            </a:r>
            <a:r>
              <a:rPr dirty="0" sz="1200">
                <a:latin typeface="Calibri"/>
                <a:cs typeface="Calibri"/>
              </a:rPr>
              <a:t> 500000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merge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files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generate</a:t>
            </a:r>
            <a:r>
              <a:rPr dirty="0" sz="1200" spc="-5">
                <a:latin typeface="Calibri"/>
                <a:cs typeface="Calibri"/>
              </a:rPr>
              <a:t> third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CSV.</a:t>
            </a:r>
            <a:r>
              <a:rPr dirty="0" sz="1200" spc="-5">
                <a:latin typeface="Calibri"/>
                <a:cs typeface="Calibri"/>
              </a:rPr>
              <a:t> During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CSV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30000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 spc="-5">
                <a:latin typeface="Calibri"/>
                <a:cs typeface="Calibri"/>
              </a:rPr>
              <a:t> upper_limit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SRS.’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Production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level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bugs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have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very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high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cost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plus</a:t>
            </a:r>
            <a:r>
              <a:rPr dirty="0" u="heavy" sz="1200" spc="-1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it</a:t>
            </a:r>
            <a:r>
              <a:rPr dirty="0" u="heavy" sz="120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can</a:t>
            </a:r>
            <a:r>
              <a:rPr dirty="0" u="heavy" sz="1200" spc="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hit</a:t>
            </a:r>
            <a:r>
              <a:rPr dirty="0" u="heavy" sz="1200" spc="10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reputation</a:t>
            </a:r>
            <a:r>
              <a:rPr dirty="0" u="heavy" sz="1200" spc="-5" b="1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also.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Prevention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Basics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way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number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fix.</a:t>
            </a:r>
            <a:r>
              <a:rPr dirty="0" sz="1200" spc="-5">
                <a:latin typeface="Calibri"/>
                <a:cs typeface="Calibri"/>
              </a:rPr>
              <a:t> Besides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also </a:t>
            </a:r>
            <a:r>
              <a:rPr dirty="0" sz="1200">
                <a:latin typeface="Calibri"/>
                <a:cs typeface="Calibri"/>
              </a:rPr>
              <a:t> dig</a:t>
            </a:r>
            <a:r>
              <a:rPr dirty="0" sz="1200">
                <a:latin typeface="Calibri"/>
                <a:cs typeface="Calibri"/>
              </a:rPr>
              <a:t> deep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sources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</a:t>
            </a:r>
            <a:r>
              <a:rPr dirty="0" sz="1200" spc="-5">
                <a:latin typeface="Calibri"/>
                <a:cs typeface="Calibri"/>
              </a:rPr>
              <a:t> action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 spc="-5">
                <a:latin typeface="Calibri"/>
                <a:cs typeface="Calibri"/>
              </a:rPr>
              <a:t> them.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assumption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known</a:t>
            </a:r>
            <a:r>
              <a:rPr dirty="0" sz="1200" spc="-5">
                <a:latin typeface="Calibri"/>
                <a:cs typeface="Calibri"/>
              </a:rPr>
              <a:t> error</a:t>
            </a:r>
            <a:r>
              <a:rPr dirty="0" sz="1200" spc="-5">
                <a:latin typeface="Calibri"/>
                <a:cs typeface="Calibri"/>
              </a:rPr>
              <a:t> sources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inappropriate</a:t>
            </a:r>
            <a:r>
              <a:rPr dirty="0" sz="1200" spc="-5">
                <a:latin typeface="Calibri"/>
                <a:cs typeface="Calibri"/>
              </a:rPr>
              <a:t> actions</a:t>
            </a:r>
            <a:r>
              <a:rPr dirty="0" sz="1200" spc="-5">
                <a:latin typeface="Calibri"/>
                <a:cs typeface="Calibri"/>
              </a:rPr>
              <a:t> causing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way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detect</a:t>
            </a:r>
            <a:r>
              <a:rPr dirty="0" sz="1200" spc="-5">
                <a:latin typeface="Calibri"/>
                <a:cs typeface="Calibri"/>
              </a:rPr>
              <a:t> them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early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source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corrective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actions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future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Prevention: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Education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and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Training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People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factors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designing,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delivering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products.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put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emphasis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training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education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sometimes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skills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relevant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training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disastrous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could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prevented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77476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otherwise.</a:t>
            </a:r>
            <a:r>
              <a:rPr dirty="0" sz="1200" spc="-5">
                <a:latin typeface="Calibri"/>
                <a:cs typeface="Calibri"/>
              </a:rPr>
              <a:t> Change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constant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fast</a:t>
            </a:r>
            <a:r>
              <a:rPr dirty="0" sz="1200" spc="-5">
                <a:latin typeface="Calibri"/>
                <a:cs typeface="Calibri"/>
              </a:rPr>
              <a:t> paced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handle</a:t>
            </a:r>
            <a:r>
              <a:rPr dirty="0" sz="1200" spc="-5">
                <a:latin typeface="Calibri"/>
                <a:cs typeface="Calibri"/>
              </a:rPr>
              <a:t> changing</a:t>
            </a:r>
            <a:r>
              <a:rPr dirty="0" sz="1200" spc="-5">
                <a:latin typeface="Calibri"/>
                <a:cs typeface="Calibri"/>
              </a:rPr>
              <a:t> requirements,</a:t>
            </a:r>
            <a:r>
              <a:rPr dirty="0" sz="1200" spc="-5">
                <a:latin typeface="Calibri"/>
                <a:cs typeface="Calibri"/>
              </a:rPr>
              <a:t> needs,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technologies,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engineers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aware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trends.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AutoNum type="alphaUcPeriod" startAt="9"/>
              <a:tabLst>
                <a:tab pos="240665" algn="l"/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Domain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Knowledge</a:t>
            </a:r>
            <a:endParaRPr sz="1300">
              <a:latin typeface="Calibri"/>
              <a:cs typeface="Calibri"/>
            </a:endParaRPr>
          </a:p>
          <a:p>
            <a:pPr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specialist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rather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resources.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projects,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specialists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hired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analysts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and/or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insights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utmost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endParaRPr sz="1200">
              <a:latin typeface="Calibri"/>
              <a:cs typeface="Calibri"/>
            </a:endParaRPr>
          </a:p>
          <a:p>
            <a:pPr marL="12700" marR="5715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own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terminologies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meanings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That’s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low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domain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ambiguity,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confusions,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demotivation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among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team.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75"/>
              </a:spcBef>
              <a:buAutoNum type="alphaUcPeriod" startAt="10"/>
              <a:tabLst>
                <a:tab pos="240665" algn="l"/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Domain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Knowledge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concept:</a:t>
            </a:r>
            <a:endParaRPr sz="1200">
              <a:latin typeface="Calibri"/>
              <a:cs typeface="Calibri"/>
            </a:endParaRPr>
          </a:p>
          <a:p>
            <a:pPr algn="ctr" marL="40005" marR="34290">
              <a:lnSpc>
                <a:spcPct val="110000"/>
              </a:lnSpc>
              <a:spcBef>
                <a:spcPts val="795"/>
              </a:spcBef>
            </a:pPr>
            <a:r>
              <a:rPr dirty="0" sz="1200" spc="-5">
                <a:latin typeface="Calibri"/>
                <a:cs typeface="Calibri"/>
              </a:rPr>
              <a:t>‘In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tax</a:t>
            </a:r>
            <a:r>
              <a:rPr dirty="0" sz="1200" spc="-5">
                <a:latin typeface="Calibri"/>
                <a:cs typeface="Calibri"/>
              </a:rPr>
              <a:t> calculation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resident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-5">
                <a:latin typeface="Calibri"/>
                <a:cs typeface="Calibri"/>
              </a:rPr>
              <a:t> covered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area,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</a:t>
            </a:r>
            <a:r>
              <a:rPr dirty="0" sz="1200" spc="-5">
                <a:latin typeface="Calibri"/>
                <a:cs typeface="Calibri"/>
              </a:rPr>
              <a:t> constructed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total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floors,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type</a:t>
            </a:r>
            <a:r>
              <a:rPr dirty="0" u="sng" sz="1200" spc="1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dirty="0" u="sng" sz="1200" spc="2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property</a:t>
            </a:r>
            <a:r>
              <a:rPr dirty="0" sz="1200" spc="15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accordingly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category</a:t>
            </a:r>
            <a:r>
              <a:rPr dirty="0" u="sng" sz="1200" spc="1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dirty="0" u="sng" sz="1200" spc="1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off-road</a:t>
            </a:r>
            <a:r>
              <a:rPr dirty="0" u="sng" sz="1200" spc="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/ 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on-road</a:t>
            </a:r>
            <a:r>
              <a:rPr dirty="0" sz="1200" i="1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rates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applied.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-5">
                <a:latin typeface="Calibri"/>
                <a:cs typeface="Calibri"/>
              </a:rPr>
              <a:t> provided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appropriate</a:t>
            </a:r>
            <a:r>
              <a:rPr dirty="0" u="sng" sz="1200" spc="1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Law</a:t>
            </a:r>
            <a:r>
              <a:rPr dirty="0" sz="1200" spc="5" i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calculate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Tax.’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35"/>
              </a:spcBef>
            </a:pPr>
            <a:r>
              <a:rPr dirty="0" sz="1200" b="1" i="1">
                <a:latin typeface="Calibri"/>
                <a:cs typeface="Calibri"/>
              </a:rPr>
              <a:t>To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derive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appropriate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rates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and</a:t>
            </a:r>
            <a:r>
              <a:rPr dirty="0" sz="1200" spc="-5" b="1" i="1">
                <a:latin typeface="Calibri"/>
                <a:cs typeface="Calibri"/>
              </a:rPr>
              <a:t> formula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there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is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need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domain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specialist.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5"/>
              </a:spcBef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Lack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Expertise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Phases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SDLC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-5">
                <a:latin typeface="Calibri"/>
                <a:cs typeface="Calibri"/>
              </a:rPr>
              <a:t> delivery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Product,</a:t>
            </a:r>
            <a:r>
              <a:rPr dirty="0" sz="1200" spc="-5">
                <a:latin typeface="Calibri"/>
                <a:cs typeface="Calibri"/>
              </a:rPr>
              <a:t> adherence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SDLC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key.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execution</a:t>
            </a:r>
            <a:r>
              <a:rPr dirty="0" sz="1200" spc="-5">
                <a:latin typeface="Calibri"/>
                <a:cs typeface="Calibri"/>
              </a:rPr>
              <a:t> details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Phases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SDLC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main</a:t>
            </a:r>
            <a:r>
              <a:rPr dirty="0" sz="1200" spc="-5">
                <a:latin typeface="Calibri"/>
                <a:cs typeface="Calibri"/>
              </a:rPr>
              <a:t> cause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Lack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knowledge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another</a:t>
            </a:r>
            <a:r>
              <a:rPr dirty="0" sz="1200" spc="-5">
                <a:latin typeface="Calibri"/>
                <a:cs typeface="Calibri"/>
              </a:rPr>
              <a:t> reason</a:t>
            </a:r>
            <a:r>
              <a:rPr dirty="0" sz="1200" spc="-5">
                <a:latin typeface="Calibri"/>
                <a:cs typeface="Calibri"/>
              </a:rPr>
              <a:t> behind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hinders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learning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adoption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best</a:t>
            </a:r>
            <a:r>
              <a:rPr dirty="0" sz="1200" spc="-5">
                <a:latin typeface="Calibri"/>
                <a:cs typeface="Calibri"/>
              </a:rPr>
              <a:t> practices.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instance</a:t>
            </a:r>
            <a:r>
              <a:rPr dirty="0" sz="1200" spc="-5">
                <a:latin typeface="Calibri"/>
                <a:cs typeface="Calibri"/>
              </a:rPr>
              <a:t> Lack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knowledge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root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Besides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variation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SDLC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person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-5">
                <a:latin typeface="Calibri"/>
                <a:cs typeface="Calibri"/>
              </a:rPr>
              <a:t> sufficient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SDLC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methodology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affect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performance.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5"/>
              </a:spcBef>
              <a:buAutoNum type="alphaUcPeriod" startAt="1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Lack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Knowledge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Just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expertise,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individual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essential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successful</a:t>
            </a:r>
            <a:r>
              <a:rPr dirty="0" sz="1200" spc="-5">
                <a:latin typeface="Calibri"/>
                <a:cs typeface="Calibri"/>
              </a:rPr>
              <a:t> project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skills,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skills,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well-defined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-5">
                <a:latin typeface="Calibri"/>
                <a:cs typeface="Calibri"/>
              </a:rPr>
              <a:t> processes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support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improvements.</a:t>
            </a:r>
            <a:r>
              <a:rPr dirty="0" sz="1200" spc="-5">
                <a:latin typeface="Calibri"/>
                <a:cs typeface="Calibri"/>
              </a:rPr>
              <a:t> Creation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on-boarding/implementation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things.</a:t>
            </a:r>
            <a:r>
              <a:rPr dirty="0" sz="1200">
                <a:latin typeface="Calibri"/>
                <a:cs typeface="Calibri"/>
              </a:rPr>
              <a:t> 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success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how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defined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implemented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knowledge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absence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leads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60"/>
              </a:spcBef>
              <a:buAutoNum type="alphaUcPeriod" startAt="1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Lack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Knowledge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scenario: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702" y="798071"/>
            <a:ext cx="5970270" cy="1139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522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‘During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execution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after</a:t>
            </a:r>
            <a:r>
              <a:rPr dirty="0" sz="1200" spc="-5">
                <a:latin typeface="Calibri"/>
                <a:cs typeface="Calibri"/>
              </a:rPr>
              <a:t> presenting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Demo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Project </a:t>
            </a:r>
            <a:r>
              <a:rPr dirty="0" sz="1200">
                <a:latin typeface="Calibri"/>
                <a:cs typeface="Calibri"/>
              </a:rPr>
              <a:t> Manager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fully-aware</a:t>
            </a:r>
            <a:r>
              <a:rPr dirty="0" sz="1200" spc="-5">
                <a:latin typeface="Calibri"/>
                <a:cs typeface="Calibri"/>
              </a:rPr>
              <a:t> about</a:t>
            </a:r>
            <a:r>
              <a:rPr dirty="0" sz="1200" spc="-5">
                <a:latin typeface="Calibri"/>
                <a:cs typeface="Calibri"/>
              </a:rPr>
              <a:t> managing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Change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Request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 spc="-5">
                <a:latin typeface="Calibri"/>
                <a:cs typeface="Calibri"/>
              </a:rPr>
              <a:t> end-up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asking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scope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in-scope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might </a:t>
            </a:r>
            <a:r>
              <a:rPr dirty="0" sz="1200" spc="-5">
                <a:latin typeface="Calibri"/>
                <a:cs typeface="Calibri"/>
              </a:rPr>
              <a:t> get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delayed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impacted,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resultantly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in-scope.’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4400" y="8351519"/>
            <a:ext cx="1828800" cy="10795"/>
          </a:xfrm>
          <a:custGeom>
            <a:avLst/>
            <a:gdLst/>
            <a:ahLst/>
            <a:cxnLst/>
            <a:rect l="l" t="t" r="r" b="b"/>
            <a:pathLst>
              <a:path w="1828800" h="10795">
                <a:moveTo>
                  <a:pt x="1828799" y="0"/>
                </a:moveTo>
                <a:lnTo>
                  <a:pt x="0" y="0"/>
                </a:lnTo>
                <a:lnTo>
                  <a:pt x="0" y="10667"/>
                </a:lnTo>
                <a:lnTo>
                  <a:pt x="1828799" y="10667"/>
                </a:lnTo>
                <a:lnTo>
                  <a:pt x="18287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12799" y="2491234"/>
            <a:ext cx="6122670" cy="6283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4765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Calibri"/>
                <a:cs typeface="Calibri"/>
              </a:rPr>
              <a:t>Awareness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about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implementation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details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process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is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very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critical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for</a:t>
            </a:r>
            <a:r>
              <a:rPr dirty="0" sz="1200" spc="-5" b="1" i="1">
                <a:latin typeface="Calibri"/>
                <a:cs typeface="Calibri"/>
              </a:rPr>
              <a:t> defect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prevention</a:t>
            </a:r>
            <a:endParaRPr sz="1200">
              <a:latin typeface="Calibri"/>
              <a:cs typeface="Calibri"/>
            </a:endParaRPr>
          </a:p>
          <a:p>
            <a:pPr algn="just" marL="330200" indent="-228600">
              <a:lnSpc>
                <a:spcPct val="100000"/>
              </a:lnSpc>
              <a:spcBef>
                <a:spcPts val="945"/>
              </a:spcBef>
              <a:buAutoNum type="alphaUcPeriod" startAt="14"/>
              <a:tabLst>
                <a:tab pos="3302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Reduction</a:t>
            </a:r>
            <a:endParaRPr sz="1300">
              <a:latin typeface="Calibri"/>
              <a:cs typeface="Calibri"/>
            </a:endParaRPr>
          </a:p>
          <a:p>
            <a:pPr algn="just" marL="101600" marR="685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previous</a:t>
            </a:r>
            <a:r>
              <a:rPr dirty="0" sz="1200" spc="-5">
                <a:latin typeface="Calibri"/>
                <a:cs typeface="Calibri"/>
              </a:rPr>
              <a:t> chapters,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 spc="-5">
                <a:latin typeface="Calibri"/>
                <a:cs typeface="Calibri"/>
              </a:rPr>
              <a:t> helps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reducing</a:t>
            </a:r>
            <a:r>
              <a:rPr dirty="0" sz="1200" spc="-5">
                <a:latin typeface="Calibri"/>
                <a:cs typeface="Calibri"/>
              </a:rPr>
              <a:t> numbers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 </a:t>
            </a:r>
            <a:r>
              <a:rPr dirty="0" sz="1200">
                <a:latin typeface="Calibri"/>
                <a:cs typeface="Calibri"/>
              </a:rPr>
              <a:t> but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doesn’t</a:t>
            </a:r>
            <a:r>
              <a:rPr dirty="0" sz="1200" spc="-5">
                <a:latin typeface="Calibri"/>
                <a:cs typeface="Calibri"/>
              </a:rPr>
              <a:t> guarantee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100%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free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Realistically</a:t>
            </a:r>
            <a:r>
              <a:rPr dirty="0" sz="1200" spc="-5">
                <a:latin typeface="Calibri"/>
                <a:cs typeface="Calibri"/>
              </a:rPr>
              <a:t> speaking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matter</a:t>
            </a:r>
            <a:r>
              <a:rPr dirty="0" sz="1200" spc="-5">
                <a:latin typeface="Calibri"/>
                <a:cs typeface="Calibri"/>
              </a:rPr>
              <a:t> how</a:t>
            </a:r>
            <a:r>
              <a:rPr dirty="0" sz="1200" spc="-5">
                <a:latin typeface="Calibri"/>
                <a:cs typeface="Calibri"/>
              </a:rPr>
              <a:t> much</a:t>
            </a:r>
            <a:r>
              <a:rPr dirty="0" sz="1200" spc="-5">
                <a:latin typeface="Calibri"/>
                <a:cs typeface="Calibri"/>
              </a:rPr>
              <a:t> good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 spc="-5">
                <a:latin typeface="Calibri"/>
                <a:cs typeface="Calibri"/>
              </a:rPr>
              <a:t> mechanism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adopted.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still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 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vigorous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reduction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in-place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aim 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reduce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 spc="-5">
                <a:latin typeface="Calibri"/>
                <a:cs typeface="Calibri"/>
              </a:rPr>
              <a:t> sources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prevent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future.</a:t>
            </a:r>
            <a:endParaRPr sz="1200">
              <a:latin typeface="Calibri"/>
              <a:cs typeface="Calibri"/>
            </a:endParaRPr>
          </a:p>
          <a:p>
            <a:pPr algn="just" marL="330200" indent="-228600">
              <a:lnSpc>
                <a:spcPct val="100000"/>
              </a:lnSpc>
              <a:spcBef>
                <a:spcPts val="945"/>
              </a:spcBef>
              <a:buAutoNum type="alphaUcPeriod" startAt="15"/>
              <a:tabLst>
                <a:tab pos="3302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Inspection: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Direct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Fault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Detection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Removal</a:t>
            </a:r>
            <a:endParaRPr sz="1300">
              <a:latin typeface="Calibri"/>
              <a:cs typeface="Calibri"/>
            </a:endParaRPr>
          </a:p>
          <a:p>
            <a:pPr algn="just" marL="100965" marR="685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Inspection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one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commonly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also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effective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QA </a:t>
            </a:r>
            <a:r>
              <a:rPr dirty="0" sz="1200" spc="-5">
                <a:latin typeface="Calibri"/>
                <a:cs typeface="Calibri"/>
              </a:rPr>
              <a:t> alternative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bugs.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generally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conducted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smells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SDLC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walkthrough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another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EYE. 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compliance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artifacts.</a:t>
            </a:r>
            <a:endParaRPr sz="1200">
              <a:latin typeface="Calibri"/>
              <a:cs typeface="Calibri"/>
            </a:endParaRPr>
          </a:p>
          <a:p>
            <a:pPr algn="ctr" marL="123825" marR="93980" indent="1905">
              <a:lnSpc>
                <a:spcPct val="109700"/>
              </a:lnSpc>
              <a:spcBef>
                <a:spcPts val="810"/>
              </a:spcBef>
            </a:pPr>
            <a:r>
              <a:rPr dirty="0" sz="1200" spc="-5">
                <a:latin typeface="Calibri"/>
                <a:cs typeface="Calibri"/>
              </a:rPr>
              <a:t>“Software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deals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already</a:t>
            </a:r>
            <a:r>
              <a:rPr dirty="0" sz="1200" spc="-5">
                <a:latin typeface="Calibri"/>
                <a:cs typeface="Calibri"/>
              </a:rPr>
              <a:t> injected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>
                <a:latin typeface="Calibri"/>
                <a:cs typeface="Calibri"/>
              </a:rPr>
              <a:t> by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detecting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presence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examination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human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inspectors.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examination,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detected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typically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precisely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located,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therefore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fixed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easily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follow-up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activities.”</a:t>
            </a:r>
            <a:r>
              <a:rPr dirty="0" baseline="38194" sz="1200" spc="-7">
                <a:latin typeface="Calibri"/>
                <a:cs typeface="Calibri"/>
              </a:rPr>
              <a:t>1</a:t>
            </a:r>
            <a:endParaRPr baseline="38194" sz="1200">
              <a:latin typeface="Calibri"/>
              <a:cs typeface="Calibri"/>
            </a:endParaRPr>
          </a:p>
          <a:p>
            <a:pPr marL="330200" indent="-228600">
              <a:lnSpc>
                <a:spcPct val="100000"/>
              </a:lnSpc>
              <a:spcBef>
                <a:spcPts val="944"/>
              </a:spcBef>
              <a:buAutoNum type="alphaUcPeriod" startAt="16"/>
              <a:tabLst>
                <a:tab pos="3302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Inspection: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Direct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Fault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Detection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Removal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 algn="just" marL="101600">
              <a:lnSpc>
                <a:spcPct val="100000"/>
              </a:lnSpc>
              <a:spcBef>
                <a:spcPts val="93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concept:</a:t>
            </a:r>
            <a:endParaRPr sz="1200">
              <a:latin typeface="Calibri"/>
              <a:cs typeface="Calibri"/>
            </a:endParaRPr>
          </a:p>
          <a:p>
            <a:pPr algn="just" marL="101600" marR="68580">
              <a:lnSpc>
                <a:spcPct val="152500"/>
              </a:lnSpc>
              <a:spcBef>
                <a:spcPts val="815"/>
              </a:spcBef>
            </a:pPr>
            <a:r>
              <a:rPr dirty="0" sz="1200" spc="-5">
                <a:latin typeface="Calibri"/>
                <a:cs typeface="Calibri"/>
              </a:rPr>
              <a:t>‘During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-5">
                <a:latin typeface="Calibri"/>
                <a:cs typeface="Calibri"/>
              </a:rPr>
              <a:t> phase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before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start,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review</a:t>
            </a:r>
            <a:r>
              <a:rPr dirty="0" sz="1200" spc="-5">
                <a:latin typeface="Calibri"/>
                <a:cs typeface="Calibri"/>
              </a:rPr>
              <a:t> it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-5">
                <a:latin typeface="Calibri"/>
                <a:cs typeface="Calibri"/>
              </a:rPr>
              <a:t> revealed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when</a:t>
            </a:r>
            <a:r>
              <a:rPr dirty="0" sz="1200" spc="-5">
                <a:latin typeface="Calibri"/>
                <a:cs typeface="Calibri"/>
              </a:rPr>
              <a:t> login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via</a:t>
            </a:r>
            <a:r>
              <a:rPr dirty="0" sz="1200" spc="-5">
                <a:latin typeface="Calibri"/>
                <a:cs typeface="Calibri"/>
              </a:rPr>
              <a:t> social</a:t>
            </a:r>
            <a:r>
              <a:rPr dirty="0" sz="1200" spc="-5">
                <a:latin typeface="Calibri"/>
                <a:cs typeface="Calibri"/>
              </a:rPr>
              <a:t> media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normal</a:t>
            </a:r>
            <a:r>
              <a:rPr dirty="0" sz="1200" spc="-5">
                <a:latin typeface="Calibri"/>
                <a:cs typeface="Calibri"/>
              </a:rPr>
              <a:t> login</a:t>
            </a:r>
            <a:r>
              <a:rPr dirty="0" sz="1200" spc="-5">
                <a:latin typeface="Calibri"/>
                <a:cs typeface="Calibri"/>
              </a:rPr>
              <a:t> generate</a:t>
            </a:r>
            <a:r>
              <a:rPr dirty="0" sz="1200" spc="-5">
                <a:latin typeface="Calibri"/>
                <a:cs typeface="Calibri"/>
              </a:rPr>
              <a:t> error.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developers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shared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code-base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 </a:t>
            </a:r>
            <a:r>
              <a:rPr dirty="0" sz="1200" spc="-5">
                <a:latin typeface="Calibri"/>
                <a:cs typeface="Calibri"/>
              </a:rPr>
              <a:t> login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module.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revealed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Plugin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via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Calibri"/>
              <a:cs typeface="Calibri"/>
            </a:endParaRPr>
          </a:p>
          <a:p>
            <a:pPr algn="just" marL="100965" marR="71120">
              <a:lnSpc>
                <a:spcPct val="106000"/>
              </a:lnSpc>
            </a:pPr>
            <a:r>
              <a:rPr dirty="0" baseline="38194" sz="1200">
                <a:latin typeface="Calibri"/>
                <a:cs typeface="Calibri"/>
              </a:rPr>
              <a:t>1</a:t>
            </a:r>
            <a:r>
              <a:rPr dirty="0" baseline="38194" sz="1200" spc="7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Tian,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J.</a:t>
            </a:r>
            <a:r>
              <a:rPr dirty="0" sz="1000" spc="-5">
                <a:latin typeface="Calibri"/>
                <a:cs typeface="Calibri"/>
              </a:rPr>
              <a:t> (2005).</a:t>
            </a:r>
            <a:r>
              <a:rPr dirty="0" sz="1000" spc="-5">
                <a:latin typeface="Calibri"/>
                <a:cs typeface="Calibri"/>
              </a:rPr>
              <a:t> Software</a:t>
            </a:r>
            <a:r>
              <a:rPr dirty="0" sz="1000" spc="-5">
                <a:latin typeface="Calibri"/>
                <a:cs typeface="Calibri"/>
              </a:rPr>
              <a:t> quality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engineering: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testing,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quality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assurance,</a:t>
            </a:r>
            <a:r>
              <a:rPr dirty="0" sz="1000" spc="2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and</a:t>
            </a:r>
            <a:r>
              <a:rPr dirty="0" sz="1000" spc="2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quantifiable</a:t>
            </a:r>
            <a:r>
              <a:rPr dirty="0" sz="1000" spc="-5">
                <a:latin typeface="Calibri"/>
                <a:cs typeface="Calibri"/>
              </a:rPr>
              <a:t> improvement.</a:t>
            </a:r>
            <a:r>
              <a:rPr dirty="0" sz="1000" spc="2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John 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Wiley</a:t>
            </a:r>
            <a:r>
              <a:rPr dirty="0" sz="100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&amp;</a:t>
            </a:r>
            <a:r>
              <a:rPr dirty="0" sz="1000" spc="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Sons.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798071"/>
            <a:ext cx="5971540" cy="4489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715">
              <a:lnSpc>
                <a:spcPct val="1521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 spc="-5">
                <a:latin typeface="Calibri"/>
                <a:cs typeface="Calibri"/>
              </a:rPr>
              <a:t> media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changing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status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variable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Database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was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-5">
                <a:latin typeface="Calibri"/>
                <a:cs typeface="Calibri"/>
              </a:rPr>
              <a:t> normal</a:t>
            </a:r>
            <a:r>
              <a:rPr dirty="0" sz="1200" spc="-5">
                <a:latin typeface="Calibri"/>
                <a:cs typeface="Calibri"/>
              </a:rPr>
              <a:t> login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functionality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broken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normal</a:t>
            </a:r>
            <a:r>
              <a:rPr dirty="0" sz="1200" spc="-5">
                <a:latin typeface="Calibri"/>
                <a:cs typeface="Calibri"/>
              </a:rPr>
              <a:t> login.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After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discussions</a:t>
            </a:r>
            <a:r>
              <a:rPr dirty="0" sz="1200" spc="-5">
                <a:latin typeface="Calibri"/>
                <a:cs typeface="Calibri"/>
              </a:rPr>
              <a:t> it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decided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plugin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social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media.’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Calibri"/>
              <a:cs typeface="Calibri"/>
            </a:endParaRPr>
          </a:p>
          <a:p>
            <a:pPr marL="297180">
              <a:lnSpc>
                <a:spcPct val="100000"/>
              </a:lnSpc>
              <a:spcBef>
                <a:spcPts val="5"/>
              </a:spcBef>
            </a:pPr>
            <a:r>
              <a:rPr dirty="0" sz="1200" spc="-5" b="1" i="1">
                <a:latin typeface="Calibri"/>
                <a:cs typeface="Calibri"/>
              </a:rPr>
              <a:t>Decision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of</a:t>
            </a:r>
            <a:r>
              <a:rPr dirty="0" sz="1200" spc="1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using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plugins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or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off-the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self-solutions</a:t>
            </a:r>
            <a:r>
              <a:rPr dirty="0" sz="1200" spc="-5" b="1" i="1">
                <a:latin typeface="Calibri"/>
                <a:cs typeface="Calibri"/>
              </a:rPr>
              <a:t> should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be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done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after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careful</a:t>
            </a:r>
            <a:r>
              <a:rPr dirty="0" sz="1200" spc="2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review.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Q.</a:t>
            </a:r>
            <a:r>
              <a:rPr dirty="0" sz="1300" spc="25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Testing: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Fault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Detection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fixed.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process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find</a:t>
            </a:r>
            <a:r>
              <a:rPr dirty="0" sz="1200" spc="-5">
                <a:latin typeface="Calibri"/>
                <a:cs typeface="Calibri"/>
              </a:rPr>
              <a:t> out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output.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conducted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SDLC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remains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starts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hands</a:t>
            </a:r>
            <a:r>
              <a:rPr dirty="0" sz="1200" spc="-5">
                <a:latin typeface="Calibri"/>
                <a:cs typeface="Calibri"/>
              </a:rPr>
              <a:t> over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</a:t>
            </a:r>
            <a:r>
              <a:rPr dirty="0" sz="1200" spc="-5">
                <a:latin typeface="Calibri"/>
                <a:cs typeface="Calibri"/>
              </a:rPr>
              <a:t> perform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sub-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R.</a:t>
            </a:r>
            <a:r>
              <a:rPr dirty="0" sz="1300" spc="1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Containment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Despite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vigorous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prevention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reduction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strategies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existence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still</a:t>
            </a:r>
            <a:r>
              <a:rPr dirty="0" sz="1200" spc="-5">
                <a:latin typeface="Calibri"/>
                <a:cs typeface="Calibri"/>
              </a:rPr>
              <a:t> possible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becomes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risky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>
                <a:latin typeface="Calibri"/>
                <a:cs typeface="Calibri"/>
              </a:rPr>
              <a:t> high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>
                <a:latin typeface="Calibri"/>
                <a:cs typeface="Calibri"/>
              </a:rPr>
              <a:t> high.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medical,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transportation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nuclear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industry,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>
                <a:latin typeface="Calibri"/>
                <a:cs typeface="Calibri"/>
              </a:rPr>
              <a:t> high.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modern</a:t>
            </a:r>
            <a:r>
              <a:rPr dirty="0" sz="1200" spc="-5">
                <a:latin typeface="Calibri"/>
                <a:cs typeface="Calibri"/>
              </a:rPr>
              <a:t> fault</a:t>
            </a:r>
            <a:r>
              <a:rPr dirty="0" sz="1200" spc="-5">
                <a:latin typeface="Calibri"/>
                <a:cs typeface="Calibri"/>
              </a:rPr>
              <a:t> detection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prevention</a:t>
            </a:r>
            <a:r>
              <a:rPr dirty="0" sz="1200" spc="-5">
                <a:latin typeface="Calibri"/>
                <a:cs typeface="Calibri"/>
              </a:rPr>
              <a:t> tools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frameworks,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generated</a:t>
            </a:r>
            <a:r>
              <a:rPr dirty="0" sz="1200" spc="-5">
                <a:latin typeface="Calibri"/>
                <a:cs typeface="Calibri"/>
              </a:rPr>
              <a:t> under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real-time.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still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impossible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exhaustively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final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-5">
                <a:latin typeface="Calibri"/>
                <a:cs typeface="Calibri"/>
              </a:rPr>
              <a:t> strategy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break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fault-failure</a:t>
            </a:r>
            <a:r>
              <a:rPr dirty="0" sz="1200" spc="-5">
                <a:latin typeface="Calibri"/>
                <a:cs typeface="Calibri"/>
              </a:rPr>
              <a:t> relation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damage.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2453135"/>
            <a:ext cx="5970905" cy="617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08: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Software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Quality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Assurance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&amp;</a:t>
            </a:r>
            <a:r>
              <a:rPr dirty="0" sz="16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Resolution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Resolution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keeps</a:t>
            </a:r>
            <a:r>
              <a:rPr dirty="0" sz="1200" spc="-5">
                <a:latin typeface="Calibri"/>
                <a:cs typeface="Calibri"/>
              </a:rPr>
              <a:t> record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reported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department</a:t>
            </a:r>
            <a:r>
              <a:rPr dirty="0" sz="1200" spc="-5">
                <a:latin typeface="Calibri"/>
                <a:cs typeface="Calibri"/>
              </a:rPr>
              <a:t> close </a:t>
            </a:r>
            <a:r>
              <a:rPr dirty="0" sz="1200">
                <a:latin typeface="Calibri"/>
                <a:cs typeface="Calibri"/>
              </a:rPr>
              <a:t> it.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traditional</a:t>
            </a:r>
            <a:r>
              <a:rPr dirty="0" sz="1200" spc="-5">
                <a:latin typeface="Calibri"/>
                <a:cs typeface="Calibri"/>
              </a:rPr>
              <a:t> methodology</a:t>
            </a:r>
            <a:r>
              <a:rPr dirty="0" sz="1200" spc="-5">
                <a:latin typeface="Calibri"/>
                <a:cs typeface="Calibri"/>
              </a:rPr>
              <a:t> typically</a:t>
            </a:r>
            <a:r>
              <a:rPr dirty="0" sz="1200" spc="-5">
                <a:latin typeface="Calibri"/>
                <a:cs typeface="Calibri"/>
              </a:rPr>
              <a:t> starts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identification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during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testing/QA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fix,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returned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validated.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sometimes,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solved</a:t>
            </a:r>
            <a:r>
              <a:rPr dirty="0" sz="1200" spc="-5">
                <a:latin typeface="Calibri"/>
                <a:cs typeface="Calibri"/>
              </a:rPr>
              <a:t> due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many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reasons</a:t>
            </a:r>
            <a:r>
              <a:rPr dirty="0" sz="1200" spc="-5">
                <a:latin typeface="Calibri"/>
                <a:cs typeface="Calibri"/>
              </a:rPr>
              <a:t> like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lack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communication,</a:t>
            </a:r>
            <a:r>
              <a:rPr dirty="0" sz="1200" spc="-5">
                <a:latin typeface="Calibri"/>
                <a:cs typeface="Calibri"/>
              </a:rPr>
              <a:t> misunderstood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inability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parties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agree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it.</a:t>
            </a:r>
            <a:endParaRPr sz="1200">
              <a:latin typeface="Calibri"/>
              <a:cs typeface="Calibri"/>
            </a:endParaRPr>
          </a:p>
          <a:p>
            <a:pPr algn="just" marL="277495" indent="-265430">
              <a:lnSpc>
                <a:spcPct val="100000"/>
              </a:lnSpc>
              <a:spcBef>
                <a:spcPts val="944"/>
              </a:spcBef>
              <a:buAutoNum type="alphaUcPeriod" startAt="2"/>
              <a:tabLst>
                <a:tab pos="27813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Lifecycle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lifecycle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carried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identification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reporting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resolution.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fixed,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re-verified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 formally</a:t>
            </a:r>
            <a:r>
              <a:rPr dirty="0" sz="1200" spc="-5">
                <a:latin typeface="Calibri"/>
                <a:cs typeface="Calibri"/>
              </a:rPr>
              <a:t> closed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team.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tracked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assigning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statuses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them.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above,</a:t>
            </a:r>
            <a:r>
              <a:rPr dirty="0" sz="1200" spc="-5">
                <a:latin typeface="Calibri"/>
                <a:cs typeface="Calibri"/>
              </a:rPr>
              <a:t> sometime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</a:t>
            </a:r>
            <a:r>
              <a:rPr dirty="0" sz="1200" spc="-5">
                <a:latin typeface="Calibri"/>
                <a:cs typeface="Calibri"/>
              </a:rPr>
              <a:t> defects,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status</a:t>
            </a:r>
            <a:r>
              <a:rPr dirty="0" sz="1200" spc="-5">
                <a:latin typeface="Calibri"/>
                <a:cs typeface="Calibri"/>
              </a:rPr>
              <a:t> like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Assigned,</a:t>
            </a:r>
            <a:r>
              <a:rPr dirty="0" sz="1200" spc="-5">
                <a:latin typeface="Calibri"/>
                <a:cs typeface="Calibri"/>
              </a:rPr>
              <a:t> In-Progress,</a:t>
            </a:r>
            <a:r>
              <a:rPr dirty="0" sz="1200" spc="-5">
                <a:latin typeface="Calibri"/>
                <a:cs typeface="Calibri"/>
              </a:rPr>
              <a:t> Fixed,</a:t>
            </a:r>
            <a:r>
              <a:rPr dirty="0" sz="1200" spc="-5">
                <a:latin typeface="Calibri"/>
                <a:cs typeface="Calibri"/>
              </a:rPr>
              <a:t> NotAFix,</a:t>
            </a:r>
            <a:r>
              <a:rPr dirty="0" sz="1200" spc="-5">
                <a:latin typeface="Calibri"/>
                <a:cs typeface="Calibri"/>
              </a:rPr>
              <a:t> Pending,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Reproducible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Closed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track</a:t>
            </a:r>
            <a:r>
              <a:rPr dirty="0" sz="1200" spc="-5">
                <a:latin typeface="Calibri"/>
                <a:cs typeface="Calibri"/>
              </a:rPr>
              <a:t> defect.</a:t>
            </a:r>
            <a:endParaRPr sz="1200">
              <a:latin typeface="Calibri"/>
              <a:cs typeface="Calibri"/>
            </a:endParaRPr>
          </a:p>
          <a:p>
            <a:pPr algn="just" marL="277495" indent="-265430">
              <a:lnSpc>
                <a:spcPct val="100000"/>
              </a:lnSpc>
              <a:spcBef>
                <a:spcPts val="944"/>
              </a:spcBef>
              <a:buAutoNum type="alphaUcPeriod" startAt="3"/>
              <a:tabLst>
                <a:tab pos="27813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Stakeholders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Lifecycle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factor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resolution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decision</a:t>
            </a:r>
            <a:r>
              <a:rPr dirty="0" sz="1200" spc="-5">
                <a:latin typeface="Calibri"/>
                <a:cs typeface="Calibri"/>
              </a:rPr>
              <a:t> regarding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 accepted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stakeholders.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example,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it's</a:t>
            </a:r>
            <a:r>
              <a:rPr dirty="0" sz="1200" spc="-5">
                <a:latin typeface="Calibri"/>
                <a:cs typeface="Calibri"/>
              </a:rPr>
              <a:t> decided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certain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current</a:t>
            </a:r>
            <a:r>
              <a:rPr dirty="0" sz="1200" spc="-5">
                <a:latin typeface="Calibri"/>
                <a:cs typeface="Calibri"/>
              </a:rPr>
              <a:t> release,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stakeholders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agree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that.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-5">
                <a:latin typeface="Calibri"/>
                <a:cs typeface="Calibri"/>
              </a:rPr>
              <a:t> minor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less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deferred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next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mutual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 reported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</a:t>
            </a:r>
            <a:r>
              <a:rPr dirty="0" sz="1200" spc="-5">
                <a:latin typeface="Calibri"/>
                <a:cs typeface="Calibri"/>
              </a:rPr>
              <a:t> but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reclassified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‘not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bug’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r>
              <a:rPr dirty="0" sz="1200" spc="-5">
                <a:latin typeface="Calibri"/>
                <a:cs typeface="Calibri"/>
              </a:rPr>
              <a:t> demands</a:t>
            </a:r>
            <a:r>
              <a:rPr dirty="0" sz="1200" spc="-5">
                <a:latin typeface="Calibri"/>
                <a:cs typeface="Calibri"/>
              </a:rPr>
              <a:t> so.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key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decision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regarding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must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made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mutual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all </a:t>
            </a:r>
            <a:r>
              <a:rPr dirty="0" sz="1200" spc="-5">
                <a:latin typeface="Calibri"/>
                <a:cs typeface="Calibri"/>
              </a:rPr>
              <a:t> stakeholders.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0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Logging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first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resolution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discover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established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containing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phase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parameters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21513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6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ID,</a:t>
            </a:r>
            <a:r>
              <a:rPr dirty="0" sz="1200" spc="-5">
                <a:latin typeface="Calibri"/>
                <a:cs typeface="Calibri"/>
              </a:rPr>
              <a:t> priority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severity</a:t>
            </a:r>
            <a:r>
              <a:rPr dirty="0" sz="1200" spc="-5">
                <a:latin typeface="Calibri"/>
                <a:cs typeface="Calibri"/>
              </a:rPr>
              <a:t> level,</a:t>
            </a:r>
            <a:r>
              <a:rPr dirty="0" sz="1200" spc="-5">
                <a:latin typeface="Calibri"/>
                <a:cs typeface="Calibri"/>
              </a:rPr>
              <a:t> current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status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others.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log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ensures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all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provided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team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55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E.</a:t>
            </a:r>
            <a:r>
              <a:rPr dirty="0" sz="1300" spc="2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Tracking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tracking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methodology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discovered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reported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monitored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controlled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defect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resolution.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templates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tools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tacking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properly.</a:t>
            </a:r>
            <a:r>
              <a:rPr dirty="0" sz="1200" spc="-5">
                <a:latin typeface="Calibri"/>
                <a:cs typeface="Calibri"/>
              </a:rPr>
              <a:t> Today’s</a:t>
            </a:r>
            <a:r>
              <a:rPr dirty="0" sz="1200" spc="-5">
                <a:latin typeface="Calibri"/>
                <a:cs typeface="Calibri"/>
              </a:rPr>
              <a:t> modern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complex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contain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huge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high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severity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criticality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makes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logging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tracking</a:t>
            </a:r>
            <a:r>
              <a:rPr dirty="0" sz="1200" spc="-5">
                <a:latin typeface="Calibri"/>
                <a:cs typeface="Calibri"/>
              </a:rPr>
              <a:t> very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901227"/>
            <a:ext cx="5969635" cy="94678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F.</a:t>
            </a:r>
            <a:r>
              <a:rPr dirty="0" sz="1300" spc="254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Logging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&amp;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Tracking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sample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template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file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team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collaboration.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dirty="0" sz="1200" spc="-5" b="1">
                <a:latin typeface="Calibri"/>
                <a:cs typeface="Calibri"/>
              </a:rPr>
              <a:t>Sample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Defect</a:t>
            </a:r>
            <a:r>
              <a:rPr dirty="0" sz="1200" spc="1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Tracking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&amp;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Log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Sheet/Template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24840" y="1962912"/>
          <a:ext cx="7153909" cy="2074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9265"/>
                <a:gridCol w="685800"/>
                <a:gridCol w="571499"/>
                <a:gridCol w="685800"/>
                <a:gridCol w="789305"/>
                <a:gridCol w="713105"/>
                <a:gridCol w="544195"/>
                <a:gridCol w="568325"/>
                <a:gridCol w="460375"/>
                <a:gridCol w="628014"/>
                <a:gridCol w="629285"/>
                <a:gridCol w="399415"/>
              </a:tblGrid>
              <a:tr h="501395">
                <a:tc>
                  <a:txBody>
                    <a:bodyPr/>
                    <a:lstStyle/>
                    <a:p>
                      <a:pPr marL="150495" marR="71755" indent="-71755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efe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t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No.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4940" marR="147320" indent="74295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Date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Created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 marR="90805" indent="-128270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Created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By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64769" indent="116839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Defect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ip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32715" indent="65405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Steps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to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oduc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PM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Process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905" marR="62865" indent="-60960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b="1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fe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cl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Phase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Priority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Owner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9390" marR="97155" indent="-99060">
                        <a:lnSpc>
                          <a:spcPct val="102200"/>
                        </a:lnSpc>
                        <a:spcBef>
                          <a:spcPts val="80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ss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spc="5" b="1"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ed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4295" marR="69215">
                        <a:lnSpc>
                          <a:spcPct val="101699"/>
                        </a:lnSpc>
                        <a:spcBef>
                          <a:spcPts val="254"/>
                        </a:spcBef>
                      </a:pPr>
                      <a:r>
                        <a:rPr dirty="0" sz="900" spc="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st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mated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to 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Fix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Statu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8442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10/19/16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Kamran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54940" marR="118745" indent="-29209">
                        <a:lnSpc>
                          <a:spcPct val="102200"/>
                        </a:lnSpc>
                      </a:pPr>
                      <a:r>
                        <a:rPr dirty="0" sz="900" spc="5">
                          <a:latin typeface="Calibri"/>
                          <a:cs typeface="Calibri"/>
                        </a:rPr>
                        <a:t>Lo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working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Click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Login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 marL="80645" marR="72390" indent="-1905">
                        <a:lnSpc>
                          <a:spcPct val="1016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Button-&gt;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Valid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reden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-&gt;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Error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Message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8425" marR="95885" indent="10160">
                        <a:lnSpc>
                          <a:spcPct val="102200"/>
                        </a:lnSpc>
                      </a:pPr>
                      <a:r>
                        <a:rPr dirty="0" sz="900" spc="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x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uti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ntr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llin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Testing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High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Jim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10/19/16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74295" marR="6985" indent="154940">
                        <a:lnSpc>
                          <a:spcPct val="1022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10/19/16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Saad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77800" marR="171450" indent="4445">
                        <a:lnSpc>
                          <a:spcPct val="102200"/>
                        </a:lnSpc>
                        <a:spcBef>
                          <a:spcPts val="5"/>
                        </a:spcBef>
                      </a:pPr>
                      <a:r>
                        <a:rPr dirty="0" sz="900" spc="5">
                          <a:latin typeface="Calibri"/>
                          <a:cs typeface="Calibri"/>
                        </a:rPr>
                        <a:t>Lo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k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34315" marR="226695">
                        <a:lnSpc>
                          <a:spcPts val="1090"/>
                        </a:lnSpc>
                        <a:spcBef>
                          <a:spcPts val="5"/>
                        </a:spcBef>
                      </a:pPr>
                      <a:r>
                        <a:rPr dirty="0" sz="900" spc="5">
                          <a:latin typeface="Calibri"/>
                          <a:cs typeface="Calibri"/>
                        </a:rPr>
                        <a:t>Lo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s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shown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algn="ctr" marL="92710" marR="86360" indent="1270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distorted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w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9060" marR="95885" indent="10160">
                        <a:lnSpc>
                          <a:spcPct val="102200"/>
                        </a:lnSpc>
                        <a:spcBef>
                          <a:spcPts val="5"/>
                        </a:spcBef>
                      </a:pPr>
                      <a:r>
                        <a:rPr dirty="0" sz="900" spc="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x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uti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/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ntr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llin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Testing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High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Jim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10/19/16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4295" marR="6985" indent="154940">
                        <a:lnSpc>
                          <a:spcPct val="102200"/>
                        </a:lnSpc>
                        <a:spcBef>
                          <a:spcPts val="5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35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8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31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24840" y="4306823"/>
          <a:ext cx="7172324" cy="2479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1660"/>
                <a:gridCol w="5311139"/>
              </a:tblGrid>
              <a:tr h="144779">
                <a:tc gridSpan="2">
                  <a:txBody>
                    <a:bodyPr/>
                    <a:lstStyle/>
                    <a:p>
                      <a:pPr marL="3969385" marR="12065">
                        <a:lnSpc>
                          <a:spcPts val="104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Log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Instructions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Field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1206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Description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Number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Unique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identifier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defect,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i.e.,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1,2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etc.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Created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which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defect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was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initially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reported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logged.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4779">
                <a:tc>
                  <a:txBody>
                    <a:bodyPr/>
                    <a:lstStyle/>
                    <a:p>
                      <a:pPr marL="67945">
                        <a:lnSpc>
                          <a:spcPts val="104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Created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By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4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person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who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reported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Description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Description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defect.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State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subsystem,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area,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other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part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which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defect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occurs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or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PM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Process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Choose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Management</a:t>
                      </a:r>
                      <a:r>
                        <a:rPr dirty="0" sz="900" spc="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Process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was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reported</a:t>
                      </a:r>
                      <a:r>
                        <a:rPr dirty="0" sz="900" spc="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for: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Opportunity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Assessment,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Initiating,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Plann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8498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Lifecycle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Phase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6667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33655">
                        <a:lnSpc>
                          <a:spcPts val="109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List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lifecycle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was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reported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for.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Software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lifecycle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is: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Opportunity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Assessment,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Development,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Testing,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Documentation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Training,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Deployment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Post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Deployment.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Priority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priority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code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indicates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impact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project: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4779">
                <a:tc>
                  <a:txBody>
                    <a:bodyPr/>
                    <a:lstStyle/>
                    <a:p>
                      <a:pPr marL="67945">
                        <a:lnSpc>
                          <a:spcPts val="104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Owner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4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person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who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responsible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for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fixing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Assigned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which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defect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was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assigned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resolution.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Estimated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Fix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Estimated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amount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required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correct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defect.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applicable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list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hours,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not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days.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Status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Current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status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of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defect: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New,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Progress,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Under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Review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Completed.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4779">
                <a:tc>
                  <a:txBody>
                    <a:bodyPr/>
                    <a:lstStyle/>
                    <a:p>
                      <a:pPr marL="67945">
                        <a:lnSpc>
                          <a:spcPts val="104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Resolution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4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Description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defect’s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resolution.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Resolution</a:t>
                      </a:r>
                      <a:r>
                        <a:rPr dirty="0" sz="9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Date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Date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on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which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defect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is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resolved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(or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resolved</a:t>
                      </a:r>
                      <a:r>
                        <a:rPr dirty="0" sz="9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depending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upon</a:t>
                      </a:r>
                      <a:r>
                        <a:rPr dirty="0" sz="9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its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status).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6303">
                <a:tc>
                  <a:txBody>
                    <a:bodyPr/>
                    <a:lstStyle/>
                    <a:p>
                      <a:pPr marL="67945">
                        <a:lnSpc>
                          <a:spcPts val="105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9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9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Fix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12065">
                        <a:lnSpc>
                          <a:spcPts val="10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Actual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time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required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correct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defect.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901227"/>
            <a:ext cx="5970905" cy="54152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40"/>
              </a:spcBef>
              <a:buAutoNum type="alphaUcPeriod" startAt="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Based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resolution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ongoing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remains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</a:t>
            </a:r>
            <a:r>
              <a:rPr dirty="0" sz="1200" spc="-5">
                <a:latin typeface="Calibri"/>
                <a:cs typeface="Calibri"/>
              </a:rPr>
              <a:t> after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deployed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client’s</a:t>
            </a:r>
            <a:r>
              <a:rPr dirty="0" sz="1200" spc="-5">
                <a:latin typeface="Calibri"/>
                <a:cs typeface="Calibri"/>
              </a:rPr>
              <a:t> site.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special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available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deployment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hot-fixes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removal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maintenance</a:t>
            </a:r>
            <a:r>
              <a:rPr dirty="0" sz="1200" spc="-5">
                <a:latin typeface="Calibri"/>
                <a:cs typeface="Calibri"/>
              </a:rPr>
              <a:t> plan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established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earlier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SDLC.</a:t>
            </a:r>
            <a:r>
              <a:rPr dirty="0" sz="1200" spc="-5">
                <a:latin typeface="Calibri"/>
                <a:cs typeface="Calibri"/>
              </a:rPr>
              <a:t> Post-deployment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more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cost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compared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rectified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earlier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Based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scenario,</a:t>
            </a:r>
            <a:r>
              <a:rPr dirty="0" sz="1200">
                <a:latin typeface="Calibri"/>
                <a:cs typeface="Calibri"/>
              </a:rPr>
              <a:t> bugs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-5">
                <a:latin typeface="Calibri"/>
                <a:cs typeface="Calibri"/>
              </a:rPr>
              <a:t> lifecycle.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discovered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</a:t>
            </a:r>
            <a:r>
              <a:rPr dirty="0" sz="1200" spc="-5">
                <a:latin typeface="Calibri"/>
                <a:cs typeface="Calibri"/>
              </a:rPr>
              <a:t> before</a:t>
            </a:r>
            <a:r>
              <a:rPr dirty="0" sz="1200" spc="-5">
                <a:latin typeface="Calibri"/>
                <a:cs typeface="Calibri"/>
              </a:rPr>
              <a:t> handing</a:t>
            </a:r>
            <a:r>
              <a:rPr dirty="0" sz="1200" spc="-5">
                <a:latin typeface="Calibri"/>
                <a:cs typeface="Calibri"/>
              </a:rPr>
              <a:t> over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customer.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categorized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‘NotAFix’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agreed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project.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Service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agreements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(SLA)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signed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parties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order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post-deployment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60"/>
              </a:spcBef>
              <a:buAutoNum type="alphaUcPeriod" startAt="9"/>
              <a:tabLst>
                <a:tab pos="240665" algn="l"/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Evaluation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name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suggest,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evaluation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reliability,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stability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assessment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final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57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according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(requirement,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practices,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principals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alike).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key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evaluation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includes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criteria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sustainability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backlog,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features,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reliability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compatibility,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many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69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Maintenance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Handling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above,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handling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different.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case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after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deployment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maintenance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scope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support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relevant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6432804"/>
          <a:ext cx="6090285" cy="11417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1580"/>
                <a:gridCol w="4869180"/>
              </a:tblGrid>
              <a:tr h="377951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Level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Customer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Support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Team: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special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team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other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than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QA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development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23876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resources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expertise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provide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technical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customers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7951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Level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QA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Team: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Members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QA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involved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providing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support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to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customers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947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Level</a:t>
                      </a:r>
                      <a:r>
                        <a:rPr dirty="0" sz="12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Development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Team: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Members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development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team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involved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providing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support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customers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7835303"/>
            <a:ext cx="5969635" cy="64643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K.</a:t>
            </a:r>
            <a:r>
              <a:rPr dirty="0" sz="1300" spc="17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Tool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Processes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spc="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Handling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MS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Excel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sheets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defects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paid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market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purpose.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905" cy="1651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additional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 spc="-5">
                <a:latin typeface="Calibri"/>
                <a:cs typeface="Calibri"/>
              </a:rPr>
              <a:t> tracking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logging</a:t>
            </a:r>
            <a:r>
              <a:rPr dirty="0" sz="1200" spc="-5">
                <a:latin typeface="Calibri"/>
                <a:cs typeface="Calibri"/>
              </a:rPr>
              <a:t> easier.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tools,</a:t>
            </a:r>
            <a:r>
              <a:rPr dirty="0" sz="1200" spc="-5">
                <a:latin typeface="Calibri"/>
                <a:cs typeface="Calibri"/>
              </a:rPr>
              <a:t> support</a:t>
            </a:r>
            <a:r>
              <a:rPr dirty="0" sz="1200" spc="-5">
                <a:latin typeface="Calibri"/>
                <a:cs typeface="Calibri"/>
              </a:rPr>
              <a:t> team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admin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rights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resources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L.</a:t>
            </a:r>
            <a:r>
              <a:rPr dirty="0" sz="1300" spc="3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Using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Mantis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Handling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Mantis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tool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keeping</a:t>
            </a:r>
            <a:r>
              <a:rPr dirty="0" sz="1200" spc="-5">
                <a:latin typeface="Calibri"/>
                <a:cs typeface="Calibri"/>
              </a:rPr>
              <a:t> log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tacking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defects.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also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cloud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makes</a:t>
            </a:r>
            <a:r>
              <a:rPr dirty="0" sz="1200" spc="-5">
                <a:latin typeface="Calibri"/>
                <a:cs typeface="Calibri"/>
              </a:rPr>
              <a:t> collaboration</a:t>
            </a:r>
            <a:r>
              <a:rPr dirty="0" sz="1200" spc="-5">
                <a:latin typeface="Calibri"/>
                <a:cs typeface="Calibri"/>
              </a:rPr>
              <a:t> among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members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stakeholders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easier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faster.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screenshots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dirty="0" sz="1200" spc="-5" b="1">
                <a:latin typeface="Calibri"/>
                <a:cs typeface="Calibri"/>
              </a:rPr>
              <a:t>Dashboard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View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2799084" y="1799339"/>
            <a:ext cx="2173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Defects/Issues</a:t>
            </a:r>
            <a:r>
              <a:rPr dirty="0" sz="1200" spc="-5" b="1">
                <a:latin typeface="Calibri"/>
                <a:cs typeface="Calibri"/>
              </a:rPr>
              <a:t> Tracking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&amp;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Logging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4321" y="5969001"/>
            <a:ext cx="2145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Detailed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View</a:t>
            </a:r>
            <a:r>
              <a:rPr dirty="0" sz="1200" spc="-5" b="1">
                <a:latin typeface="Calibri"/>
                <a:cs typeface="Calibri"/>
              </a:rPr>
              <a:t> of</a:t>
            </a:r>
            <a:r>
              <a:rPr dirty="0" sz="1200" spc="-5" b="1">
                <a:latin typeface="Calibri"/>
                <a:cs typeface="Calibri"/>
              </a:rPr>
              <a:t> Defects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&amp;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Issues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1780453"/>
            <a:ext cx="5970905" cy="124841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M.</a:t>
            </a:r>
            <a:r>
              <a:rPr dirty="0" sz="1300" spc="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Implementing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Defect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Lifecycle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-5">
                <a:latin typeface="Calibri"/>
                <a:cs typeface="Calibri"/>
              </a:rPr>
              <a:t> lifecycle</a:t>
            </a:r>
            <a:r>
              <a:rPr dirty="0" sz="1200" spc="-5">
                <a:latin typeface="Calibri"/>
                <a:cs typeface="Calibri"/>
              </a:rPr>
              <a:t> consists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various</a:t>
            </a:r>
            <a:r>
              <a:rPr dirty="0" sz="1200" spc="-5">
                <a:latin typeface="Calibri"/>
                <a:cs typeface="Calibri"/>
              </a:rPr>
              <a:t> customized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–</a:t>
            </a:r>
            <a:r>
              <a:rPr dirty="0" sz="1200" spc="-5">
                <a:latin typeface="Calibri"/>
                <a:cs typeface="Calibri"/>
              </a:rPr>
              <a:t> normally</a:t>
            </a:r>
            <a:r>
              <a:rPr dirty="0" sz="1200" spc="-5">
                <a:latin typeface="Calibri"/>
                <a:cs typeface="Calibri"/>
              </a:rPr>
              <a:t> referred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workflows</a:t>
            </a:r>
            <a:r>
              <a:rPr dirty="0" sz="1200" spc="-5">
                <a:latin typeface="Calibri"/>
                <a:cs typeface="Calibri"/>
              </a:rPr>
              <a:t> -</a:t>
            </a:r>
            <a:r>
              <a:rPr dirty="0" sz="1200" spc="-5">
                <a:latin typeface="Calibri"/>
                <a:cs typeface="Calibri"/>
              </a:rPr>
              <a:t> through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goes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through.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lifecycle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starts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discovery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closed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ensured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reproduced.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 </a:t>
            </a:r>
            <a:r>
              <a:rPr dirty="0" sz="1200">
                <a:latin typeface="Calibri"/>
                <a:cs typeface="Calibri"/>
              </a:rPr>
              <a:t> firms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pre-defined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lifecycle.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8009636"/>
            <a:ext cx="25520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09:</a:t>
            </a:r>
            <a:r>
              <a:rPr dirty="0" sz="16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6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Testing?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54184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Software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executing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intention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giving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-5">
                <a:latin typeface="Calibri"/>
                <a:cs typeface="Calibri"/>
              </a:rPr>
              <a:t> outcomes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satisfying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</a:t>
            </a:r>
            <a:r>
              <a:rPr dirty="0" sz="1200" spc="-5">
                <a:latin typeface="Calibri"/>
                <a:cs typeface="Calibri"/>
              </a:rPr>
              <a:t> needs.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recorded,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analyzed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corrected.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layman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language,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comparing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-5">
                <a:latin typeface="Calibri"/>
                <a:cs typeface="Calibri"/>
              </a:rPr>
              <a:t> behavior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provide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concrete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objective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view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Rationale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bigger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picture,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most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parts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quality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assurance</a:t>
            </a:r>
            <a:r>
              <a:rPr dirty="0" sz="1200" spc="-5">
                <a:latin typeface="Calibri"/>
                <a:cs typeface="Calibri"/>
              </a:rPr>
              <a:t> activities.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provides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objective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information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about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quality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allows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stakeholder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put</a:t>
            </a:r>
            <a:r>
              <a:rPr dirty="0" sz="1200" spc="3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confidence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3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endParaRPr sz="1200">
              <a:latin typeface="Calibri"/>
              <a:cs typeface="Calibri"/>
            </a:endParaRPr>
          </a:p>
          <a:p>
            <a:pPr algn="just" marL="12700" marR="698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also</a:t>
            </a:r>
            <a:r>
              <a:rPr dirty="0" sz="1200" spc="-5">
                <a:latin typeface="Calibri"/>
                <a:cs typeface="Calibri"/>
              </a:rPr>
              <a:t> reveals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risks,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natural</a:t>
            </a:r>
            <a:r>
              <a:rPr dirty="0" sz="1200" spc="4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way</a:t>
            </a:r>
            <a:r>
              <a:rPr dirty="0" sz="1200" spc="48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4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dry-run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4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controlled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4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simulated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environment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defects/bugs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deployment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Artifact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primary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artifact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program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written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different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programming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language.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derived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-5">
                <a:latin typeface="Calibri"/>
                <a:cs typeface="Calibri"/>
              </a:rPr>
              <a:t> cases.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document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describes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activities,</a:t>
            </a:r>
            <a:r>
              <a:rPr dirty="0" sz="1200" spc="-5">
                <a:latin typeface="Calibri"/>
                <a:cs typeface="Calibri"/>
              </a:rPr>
              <a:t> pre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-5">
                <a:latin typeface="Calibri"/>
                <a:cs typeface="Calibri"/>
              </a:rPr>
              <a:t> describe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those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become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input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cases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elaborate</a:t>
            </a:r>
            <a:r>
              <a:rPr dirty="0" sz="1200" spc="-5">
                <a:latin typeface="Calibri"/>
                <a:cs typeface="Calibri"/>
              </a:rPr>
              <a:t> those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-5">
                <a:latin typeface="Calibri"/>
                <a:cs typeface="Calibri"/>
              </a:rPr>
              <a:t> &amp;</a:t>
            </a:r>
            <a:r>
              <a:rPr dirty="0" sz="1200" spc="-5">
                <a:latin typeface="Calibri"/>
                <a:cs typeface="Calibri"/>
              </a:rPr>
              <a:t> expected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against</a:t>
            </a:r>
            <a:r>
              <a:rPr dirty="0" sz="1200" spc="-5">
                <a:latin typeface="Calibri"/>
                <a:cs typeface="Calibri"/>
              </a:rPr>
              <a:t> each </a:t>
            </a:r>
            <a:r>
              <a:rPr dirty="0" sz="1200">
                <a:latin typeface="Calibri"/>
                <a:cs typeface="Calibri"/>
              </a:rPr>
              <a:t> one.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75"/>
              </a:spcBef>
              <a:buAutoNum type="alphaUcPeriod" startAt="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Major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Activities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Software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three</a:t>
            </a:r>
            <a:r>
              <a:rPr dirty="0" sz="1200" spc="-5">
                <a:latin typeface="Calibri"/>
                <a:cs typeface="Calibri"/>
              </a:rPr>
              <a:t> main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described</a:t>
            </a:r>
            <a:r>
              <a:rPr dirty="0" sz="1200" spc="-5">
                <a:latin typeface="Calibri"/>
                <a:cs typeface="Calibri"/>
              </a:rPr>
              <a:t> below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brief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explanation: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6406896"/>
          <a:ext cx="6090285" cy="18916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5780"/>
                <a:gridCol w="1543684"/>
                <a:gridCol w="4011295"/>
              </a:tblGrid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Activity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Explanation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54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571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3225" marR="281940" indent="-117475">
                        <a:lnSpc>
                          <a:spcPct val="101699"/>
                        </a:lnSpc>
                        <a:spcBef>
                          <a:spcPts val="67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Planning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Preparation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objective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set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goals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testing,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select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best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and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 marL="280035" marR="273050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appropriate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testing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strategy/methodology,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prepare </a:t>
                      </a:r>
                      <a:r>
                        <a:rPr dirty="0" sz="1200" spc="-2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specific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cases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general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procedure.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79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Execution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Execution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implementation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the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testing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strategy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and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measurement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behavior.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7498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Analysis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Follow-up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This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step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includes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analysis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results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determine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failure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90500" marR="87630" indent="-99060">
                        <a:lnSpc>
                          <a:spcPct val="101699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has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been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observed,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and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so,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corrective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actions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taken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monitored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ensure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removal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reproduction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defects.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702" y="874271"/>
            <a:ext cx="597027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summed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up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image.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keep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mind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fixing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re-verification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testing.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4252381"/>
            <a:ext cx="5970905" cy="44964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type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concerned</a:t>
            </a:r>
            <a:r>
              <a:rPr dirty="0" sz="1200" spc="-5">
                <a:latin typeface="Calibri"/>
                <a:cs typeface="Calibri"/>
              </a:rPr>
              <a:t> about</a:t>
            </a:r>
            <a:r>
              <a:rPr dirty="0" sz="1200" spc="-5">
                <a:latin typeface="Calibri"/>
                <a:cs typeface="Calibri"/>
              </a:rPr>
              <a:t> verifying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total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conformance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focus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external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i.e.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-5">
                <a:latin typeface="Calibri"/>
                <a:cs typeface="Calibri"/>
              </a:rPr>
              <a:t> how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functionality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achieved</a:t>
            </a:r>
            <a:r>
              <a:rPr dirty="0" sz="1200" spc="-5">
                <a:latin typeface="Calibri"/>
                <a:cs typeface="Calibri"/>
              </a:rPr>
              <a:t> i.e.</a:t>
            </a:r>
            <a:r>
              <a:rPr dirty="0" sz="1200" spc="-5">
                <a:latin typeface="Calibri"/>
                <a:cs typeface="Calibri"/>
              </a:rPr>
              <a:t> programming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 </a:t>
            </a:r>
            <a:r>
              <a:rPr dirty="0" sz="1200" spc="-5">
                <a:latin typeface="Calibri"/>
                <a:cs typeface="Calibri"/>
              </a:rPr>
              <a:t> coding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matter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question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testing.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called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abstract</a:t>
            </a:r>
            <a:r>
              <a:rPr dirty="0" sz="1200" spc="-5">
                <a:latin typeface="Calibri"/>
                <a:cs typeface="Calibri"/>
              </a:rPr>
              <a:t> level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just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output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Structural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total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opposite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>
                <a:latin typeface="Calibri"/>
                <a:cs typeface="Calibri"/>
              </a:rPr>
              <a:t> testing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focused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internal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</a:t>
            </a:r>
            <a:r>
              <a:rPr dirty="0" sz="1200" spc="-5">
                <a:latin typeface="Calibri"/>
                <a:cs typeface="Calibri"/>
              </a:rPr>
              <a:t> details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purpose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type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programming</a:t>
            </a:r>
            <a:r>
              <a:rPr dirty="0" sz="1200" spc="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structures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structures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2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program.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Structural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20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internal</a:t>
            </a:r>
            <a:r>
              <a:rPr dirty="0" sz="1200" spc="-5">
                <a:latin typeface="Calibri"/>
                <a:cs typeface="Calibri"/>
              </a:rPr>
              <a:t> units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programming/code</a:t>
            </a:r>
            <a:r>
              <a:rPr dirty="0" sz="1200" spc="-5">
                <a:latin typeface="Calibri"/>
                <a:cs typeface="Calibri"/>
              </a:rPr>
              <a:t> structure,</a:t>
            </a:r>
            <a:r>
              <a:rPr dirty="0" sz="1200" spc="-5">
                <a:latin typeface="Calibri"/>
                <a:cs typeface="Calibri"/>
              </a:rPr>
              <a:t> blocks,</a:t>
            </a:r>
            <a:r>
              <a:rPr dirty="0" sz="1200" spc="-5">
                <a:latin typeface="Calibri"/>
                <a:cs typeface="Calibri"/>
              </a:rPr>
              <a:t> data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relevant</a:t>
            </a:r>
            <a:r>
              <a:rPr dirty="0" sz="1200" spc="-5">
                <a:latin typeface="Calibri"/>
                <a:cs typeface="Calibri"/>
              </a:rPr>
              <a:t> interconnections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implemented</a:t>
            </a:r>
            <a:r>
              <a:rPr dirty="0" sz="1200" spc="-5">
                <a:latin typeface="Calibri"/>
                <a:cs typeface="Calibri"/>
              </a:rPr>
              <a:t> correctly.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concrete</a:t>
            </a:r>
            <a:r>
              <a:rPr dirty="0" sz="1200" spc="-5">
                <a:latin typeface="Calibri"/>
                <a:cs typeface="Calibri"/>
              </a:rPr>
              <a:t> testing </a:t>
            </a:r>
            <a:r>
              <a:rPr dirty="0" sz="1200">
                <a:latin typeface="Calibri"/>
                <a:cs typeface="Calibri"/>
              </a:rPr>
              <a:t> 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view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tested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statement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module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sub-system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Black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Box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black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box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terms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interchangeably.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achieved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 spc="-5">
                <a:latin typeface="Calibri"/>
                <a:cs typeface="Calibri"/>
              </a:rPr>
              <a:t> black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simplest</a:t>
            </a:r>
            <a:r>
              <a:rPr dirty="0" sz="1200" spc="-5">
                <a:latin typeface="Calibri"/>
                <a:cs typeface="Calibri"/>
              </a:rPr>
              <a:t> for,</a:t>
            </a:r>
            <a:r>
              <a:rPr dirty="0" sz="1200" spc="-5">
                <a:latin typeface="Calibri"/>
                <a:cs typeface="Calibri"/>
              </a:rPr>
              <a:t> black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ad-hoc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running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execution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observe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difference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between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actual</a:t>
            </a:r>
            <a:r>
              <a:rPr dirty="0" sz="1200" spc="-5">
                <a:latin typeface="Calibri"/>
                <a:cs typeface="Calibri"/>
              </a:rPr>
              <a:t> performance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gap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variance</a:t>
            </a:r>
            <a:r>
              <a:rPr dirty="0" sz="1200" spc="-5">
                <a:latin typeface="Calibri"/>
                <a:cs typeface="Calibri"/>
              </a:rPr>
              <a:t> from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desired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this 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repeated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eliminate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possibility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hardware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failure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causing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difference.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4271"/>
            <a:ext cx="5970270" cy="15494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9700"/>
              </a:lnSpc>
              <a:spcBef>
                <a:spcPts val="105"/>
              </a:spcBef>
            </a:pPr>
            <a:r>
              <a:rPr dirty="0" sz="1200" spc="-5">
                <a:latin typeface="Calibri"/>
                <a:cs typeface="Calibri"/>
              </a:rPr>
              <a:t>Specification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checklist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good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way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perform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Specification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checklist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describes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sample</a:t>
            </a:r>
            <a:r>
              <a:rPr dirty="0" sz="1200" spc="-5">
                <a:latin typeface="Calibri"/>
                <a:cs typeface="Calibri"/>
              </a:rPr>
              <a:t> input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-5">
                <a:latin typeface="Calibri"/>
                <a:cs typeface="Calibri"/>
              </a:rPr>
              <a:t> output</a:t>
            </a:r>
            <a:r>
              <a:rPr dirty="0" sz="1200" spc="-5">
                <a:latin typeface="Calibri"/>
                <a:cs typeface="Calibri"/>
              </a:rPr>
              <a:t> data.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Smoke</a:t>
            </a:r>
            <a:r>
              <a:rPr dirty="0" sz="1200" spc="-5">
                <a:latin typeface="Calibri"/>
                <a:cs typeface="Calibri"/>
              </a:rPr>
              <a:t> Tests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most</a:t>
            </a:r>
            <a:r>
              <a:rPr dirty="0" sz="1200" spc="-5">
                <a:latin typeface="Calibri"/>
                <a:cs typeface="Calibri"/>
              </a:rPr>
              <a:t> abstract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aims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ensuring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important </a:t>
            </a:r>
            <a:r>
              <a:rPr dirty="0" sz="1200">
                <a:latin typeface="Calibri"/>
                <a:cs typeface="Calibri"/>
              </a:rPr>
              <a:t> functions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5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Black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Box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arithmetic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operation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 </a:t>
            </a:r>
            <a:r>
              <a:rPr dirty="0" sz="1200" spc="-5">
                <a:latin typeface="Calibri"/>
                <a:cs typeface="Calibri"/>
              </a:rPr>
              <a:t> numbers: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5074413"/>
            <a:ext cx="5970270" cy="3058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takes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input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gives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output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what’s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going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inside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unknown.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something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like:</a:t>
            </a:r>
            <a:endParaRPr sz="1200">
              <a:latin typeface="Calibri"/>
              <a:cs typeface="Calibri"/>
            </a:endParaRPr>
          </a:p>
          <a:p>
            <a:pPr marL="469265" marR="5080" indent="-228600">
              <a:lnSpc>
                <a:spcPct val="110000"/>
              </a:lnSpc>
              <a:spcBef>
                <a:spcPts val="79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To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explore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supported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values,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floating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integers,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boundaries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integers.</a:t>
            </a:r>
            <a:endParaRPr sz="1200">
              <a:latin typeface="Calibri"/>
              <a:cs typeface="Calibri"/>
            </a:endParaRPr>
          </a:p>
          <a:p>
            <a:pPr marL="469900" indent="-228600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division,</a:t>
            </a:r>
            <a:r>
              <a:rPr dirty="0" sz="1200" spc="-5">
                <a:latin typeface="Calibri"/>
                <a:cs typeface="Calibri"/>
              </a:rPr>
              <a:t> Divide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0</a:t>
            </a:r>
            <a:r>
              <a:rPr dirty="0" sz="1200" spc="-5">
                <a:latin typeface="Calibri"/>
                <a:cs typeface="Calibri"/>
              </a:rPr>
              <a:t> would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classic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error.</a:t>
            </a:r>
            <a:endParaRPr sz="1200">
              <a:latin typeface="Calibri"/>
              <a:cs typeface="Calibri"/>
            </a:endParaRPr>
          </a:p>
          <a:p>
            <a:pPr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mouse,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keyboard,</a:t>
            </a:r>
            <a:r>
              <a:rPr dirty="0" sz="1200">
                <a:latin typeface="Calibri"/>
                <a:cs typeface="Calibri"/>
              </a:rPr>
              <a:t> type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paste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explore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possibility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entering</a:t>
            </a:r>
            <a:r>
              <a:rPr dirty="0" sz="1200" spc="-5">
                <a:latin typeface="Calibri"/>
                <a:cs typeface="Calibri"/>
              </a:rPr>
              <a:t> values.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55"/>
              </a:spcBef>
              <a:buAutoNum type="romanUcPeriod"/>
              <a:tabLst>
                <a:tab pos="240665" algn="l"/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Black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Box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Imagine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DaysInMonth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(month,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Year)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method.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boundary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method?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answers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Check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leap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year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(every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4th</a:t>
            </a:r>
            <a:r>
              <a:rPr dirty="0" sz="1200" spc="-5">
                <a:latin typeface="Calibri"/>
                <a:cs typeface="Calibri"/>
              </a:rPr>
              <a:t> year)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Try</a:t>
            </a:r>
            <a:r>
              <a:rPr dirty="0" sz="1200" spc="-5">
                <a:latin typeface="Calibri"/>
                <a:cs typeface="Calibri"/>
              </a:rPr>
              <a:t> years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as:</a:t>
            </a:r>
            <a:r>
              <a:rPr dirty="0" sz="1200" spc="-5">
                <a:latin typeface="Calibri"/>
                <a:cs typeface="Calibri"/>
              </a:rPr>
              <a:t> even</a:t>
            </a:r>
            <a:r>
              <a:rPr dirty="0" sz="1200" spc="-5">
                <a:latin typeface="Calibri"/>
                <a:cs typeface="Calibri"/>
              </a:rPr>
              <a:t> 100s,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101s,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4s,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5s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Try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months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as: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June,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July,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Feb,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Invalid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Values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29724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White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Box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Structural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achieved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 spc="-5">
                <a:latin typeface="Calibri"/>
                <a:cs typeface="Calibri"/>
              </a:rPr>
              <a:t> white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aim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verify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correct </a:t>
            </a:r>
            <a:r>
              <a:rPr dirty="0" sz="1200" spc="-5">
                <a:latin typeface="Calibri"/>
                <a:cs typeface="Calibri"/>
              </a:rPr>
              <a:t> internal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implementations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i.e.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programming/code,</a:t>
            </a:r>
            <a:r>
              <a:rPr dirty="0" sz="1200">
                <a:latin typeface="Calibri"/>
                <a:cs typeface="Calibri"/>
              </a:rPr>
              <a:t> data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blocks,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relationships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interconnections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implemented</a:t>
            </a:r>
            <a:r>
              <a:rPr dirty="0" sz="1200" spc="-5">
                <a:latin typeface="Calibri"/>
                <a:cs typeface="Calibri"/>
              </a:rPr>
              <a:t> properly.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done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observing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program/software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related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units.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debugging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tools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1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coverage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specific</a:t>
            </a:r>
            <a:r>
              <a:rPr dirty="0" sz="1200" spc="-5">
                <a:latin typeface="Calibri"/>
                <a:cs typeface="Calibri"/>
              </a:rPr>
              <a:t> statement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means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tester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5">
                <a:latin typeface="Calibri"/>
                <a:cs typeface="Calibri"/>
              </a:rPr>
              <a:t> statement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 spc="-5">
                <a:latin typeface="Calibri"/>
                <a:cs typeface="Calibri"/>
              </a:rPr>
              <a:t> executed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yes,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-5">
                <a:latin typeface="Calibri"/>
                <a:cs typeface="Calibri"/>
              </a:rPr>
              <a:t> properly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giving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 spc="-5">
                <a:latin typeface="Calibri"/>
                <a:cs typeface="Calibri"/>
              </a:rPr>
              <a:t> output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not.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-5">
                <a:latin typeface="Calibri"/>
                <a:cs typeface="Calibri"/>
              </a:rPr>
              <a:t> way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identified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location.</a:t>
            </a:r>
            <a:r>
              <a:rPr dirty="0" sz="1200" spc="-5">
                <a:latin typeface="Calibri"/>
                <a:cs typeface="Calibri"/>
              </a:rPr>
              <a:t> White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box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is 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</a:t>
            </a:r>
            <a:r>
              <a:rPr dirty="0" sz="1200" spc="-5">
                <a:latin typeface="Calibri"/>
                <a:cs typeface="Calibri"/>
              </a:rPr>
              <a:t> himself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extensive</a:t>
            </a:r>
            <a:r>
              <a:rPr dirty="0" sz="1200" spc="-5">
                <a:latin typeface="Calibri"/>
                <a:cs typeface="Calibri"/>
              </a:rPr>
              <a:t> knowledge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flow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code. </a:t>
            </a:r>
            <a:r>
              <a:rPr dirty="0" sz="1200">
                <a:latin typeface="Calibri"/>
                <a:cs typeface="Calibri"/>
              </a:rPr>
              <a:t> White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box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covers</a:t>
            </a:r>
            <a:r>
              <a:rPr dirty="0" sz="1200" spc="-5">
                <a:latin typeface="Calibri"/>
                <a:cs typeface="Calibri"/>
              </a:rPr>
              <a:t> branch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(if-else,</a:t>
            </a:r>
            <a:r>
              <a:rPr dirty="0" sz="1200" spc="-5">
                <a:latin typeface="Calibri"/>
                <a:cs typeface="Calibri"/>
              </a:rPr>
              <a:t> loops,</a:t>
            </a:r>
            <a:r>
              <a:rPr dirty="0" sz="1200" spc="-5">
                <a:latin typeface="Calibri"/>
                <a:cs typeface="Calibri"/>
              </a:rPr>
              <a:t> switch)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Path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(all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paths).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White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Box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Statement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Branch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ensure</a:t>
            </a:r>
            <a:r>
              <a:rPr dirty="0" sz="1200" spc="-5">
                <a:latin typeface="Calibri"/>
                <a:cs typeface="Calibri"/>
              </a:rPr>
              <a:t> coverage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branches</a:t>
            </a:r>
            <a:r>
              <a:rPr dirty="0" sz="1200" spc="-5">
                <a:latin typeface="Calibri"/>
                <a:cs typeface="Calibri"/>
              </a:rPr>
              <a:t> (if-else,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while,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switch).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3311" y="3962400"/>
            <a:ext cx="5523230" cy="202438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Float</a:t>
            </a:r>
            <a:r>
              <a:rPr dirty="0" sz="1100" spc="-5">
                <a:latin typeface="Calibri"/>
                <a:cs typeface="Calibri"/>
              </a:rPr>
              <a:t> calculate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(int</a:t>
            </a:r>
            <a:r>
              <a:rPr dirty="0" sz="1100">
                <a:latin typeface="Calibri"/>
                <a:cs typeface="Calibri"/>
              </a:rPr>
              <a:t> a,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>
                <a:latin typeface="Calibri"/>
                <a:cs typeface="Calibri"/>
              </a:rPr>
              <a:t> c)</a:t>
            </a:r>
            <a:endParaRPr sz="11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12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113664" marR="4770755">
              <a:lnSpc>
                <a:spcPct val="109700"/>
              </a:lnSpc>
            </a:pPr>
            <a:r>
              <a:rPr dirty="0" sz="1100" spc="-5">
                <a:latin typeface="Calibri"/>
                <a:cs typeface="Calibri"/>
              </a:rPr>
              <a:t>Fl</a:t>
            </a:r>
            <a:r>
              <a:rPr dirty="0" sz="1100" spc="5">
                <a:latin typeface="Calibri"/>
                <a:cs typeface="Calibri"/>
              </a:rPr>
              <a:t>o</a:t>
            </a:r>
            <a:r>
              <a:rPr dirty="0" sz="1100" spc="-15">
                <a:latin typeface="Calibri"/>
                <a:cs typeface="Calibri"/>
              </a:rPr>
              <a:t>a</a:t>
            </a:r>
            <a:r>
              <a:rPr dirty="0" sz="1100">
                <a:latin typeface="Calibri"/>
                <a:cs typeface="Calibri"/>
              </a:rPr>
              <a:t>t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Calibri"/>
                <a:cs typeface="Calibri"/>
              </a:rPr>
              <a:t>e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 spc="5">
                <a:latin typeface="Calibri"/>
                <a:cs typeface="Calibri"/>
              </a:rPr>
              <a:t>0</a:t>
            </a:r>
            <a:r>
              <a:rPr dirty="0" sz="1100" spc="-15">
                <a:latin typeface="Calibri"/>
                <a:cs typeface="Calibri"/>
              </a:rPr>
              <a:t>.</a:t>
            </a:r>
            <a:r>
              <a:rPr dirty="0" sz="1100">
                <a:latin typeface="Calibri"/>
                <a:cs typeface="Calibri"/>
              </a:rPr>
              <a:t>0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Calibri"/>
                <a:cs typeface="Calibri"/>
              </a:rPr>
              <a:t>if</a:t>
            </a:r>
            <a:r>
              <a:rPr dirty="0" sz="1100" spc="-5">
                <a:latin typeface="Calibri"/>
                <a:cs typeface="Calibri"/>
              </a:rPr>
              <a:t> (a==0)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return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e; 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x=0;</a:t>
            </a:r>
            <a:endParaRPr sz="1100">
              <a:latin typeface="Calibri"/>
              <a:cs typeface="Calibri"/>
            </a:endParaRPr>
          </a:p>
          <a:p>
            <a:pPr marL="113664">
              <a:lnSpc>
                <a:spcPct val="100000"/>
              </a:lnSpc>
              <a:spcBef>
                <a:spcPts val="135"/>
              </a:spcBef>
            </a:pPr>
            <a:r>
              <a:rPr dirty="0" sz="1100" spc="-5">
                <a:latin typeface="Calibri"/>
                <a:cs typeface="Calibri"/>
              </a:rPr>
              <a:t>If</a:t>
            </a:r>
            <a:r>
              <a:rPr dirty="0" sz="1100" spc="-5">
                <a:latin typeface="Calibri"/>
                <a:cs typeface="Calibri"/>
              </a:rPr>
              <a:t> (a&gt;b</a:t>
            </a:r>
            <a:r>
              <a:rPr dirty="0" sz="1100" spc="-5">
                <a:latin typeface="Calibri"/>
                <a:cs typeface="Calibri"/>
              </a:rPr>
              <a:t> &amp;&amp;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c&lt;b&amp;&amp;c&gt;a)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–-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a=4,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b=3,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c=2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50165">
              <a:lnSpc>
                <a:spcPct val="100000"/>
              </a:lnSpc>
              <a:spcBef>
                <a:spcPts val="135"/>
              </a:spcBef>
            </a:pPr>
            <a:r>
              <a:rPr dirty="0" sz="1100" spc="-5">
                <a:latin typeface="Calibri"/>
                <a:cs typeface="Calibri"/>
              </a:rPr>
              <a:t>X=a;}</a:t>
            </a:r>
            <a:endParaRPr sz="1100">
              <a:latin typeface="Calibri"/>
              <a:cs typeface="Calibri"/>
            </a:endParaRPr>
          </a:p>
          <a:p>
            <a:pPr marL="50165" marR="4888865">
              <a:lnSpc>
                <a:spcPts val="1450"/>
              </a:lnSpc>
              <a:spcBef>
                <a:spcPts val="60"/>
              </a:spcBef>
            </a:pPr>
            <a:r>
              <a:rPr dirty="0" sz="1100" spc="-5">
                <a:latin typeface="Calibri"/>
                <a:cs typeface="Calibri"/>
              </a:rPr>
              <a:t>E=1/x; </a:t>
            </a:r>
            <a:r>
              <a:rPr dirty="0" sz="1100">
                <a:latin typeface="Calibri"/>
                <a:cs typeface="Calibri"/>
              </a:rPr>
              <a:t> return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e;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}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99" y="6049298"/>
            <a:ext cx="5970905" cy="6432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L.</a:t>
            </a:r>
            <a:r>
              <a:rPr dirty="0" sz="1300" spc="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White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Box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Path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Coverage: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possible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paths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(decision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tested).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Path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maximum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coverage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3311" y="6807707"/>
            <a:ext cx="5523230" cy="1656714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()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3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81915" marR="4939665">
              <a:lnSpc>
                <a:spcPct val="110000"/>
              </a:lnSpc>
            </a:pPr>
            <a:r>
              <a:rPr dirty="0" sz="1100" spc="-5">
                <a:latin typeface="Calibri"/>
                <a:cs typeface="Calibri"/>
              </a:rPr>
              <a:t>In</a:t>
            </a:r>
            <a:r>
              <a:rPr dirty="0" sz="1100">
                <a:latin typeface="Calibri"/>
                <a:cs typeface="Calibri"/>
              </a:rPr>
              <a:t>t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Calibri"/>
                <a:cs typeface="Calibri"/>
              </a:rPr>
              <a:t>a,</a:t>
            </a:r>
            <a:r>
              <a:rPr dirty="0" sz="1100" spc="-5">
                <a:latin typeface="Calibri"/>
                <a:cs typeface="Calibri"/>
              </a:rPr>
              <a:t>b</a:t>
            </a:r>
            <a:r>
              <a:rPr dirty="0" sz="1100">
                <a:latin typeface="Calibri"/>
                <a:cs typeface="Calibri"/>
              </a:rPr>
              <a:t>,</a:t>
            </a:r>
            <a:r>
              <a:rPr dirty="0" sz="1100" spc="-10">
                <a:latin typeface="Calibri"/>
                <a:cs typeface="Calibri"/>
              </a:rPr>
              <a:t>c</a:t>
            </a:r>
            <a:r>
              <a:rPr dirty="0" sz="1100">
                <a:latin typeface="Calibri"/>
                <a:cs typeface="Calibri"/>
              </a:rPr>
              <a:t>;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Calibri"/>
                <a:cs typeface="Calibri"/>
              </a:rPr>
              <a:t>C=a+c;</a:t>
            </a:r>
            <a:endParaRPr sz="1100">
              <a:latin typeface="Calibri"/>
              <a:cs typeface="Calibri"/>
            </a:endParaRPr>
          </a:p>
          <a:p>
            <a:pPr marL="81915">
              <a:lnSpc>
                <a:spcPct val="100000"/>
              </a:lnSpc>
              <a:spcBef>
                <a:spcPts val="120"/>
              </a:spcBef>
            </a:pPr>
            <a:r>
              <a:rPr dirty="0" sz="1100" spc="-5">
                <a:latin typeface="Calibri"/>
                <a:cs typeface="Calibri"/>
              </a:rPr>
              <a:t>If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(c&gt;100)</a:t>
            </a:r>
            <a:endParaRPr sz="1100">
              <a:latin typeface="Calibri"/>
              <a:cs typeface="Calibri"/>
            </a:endParaRPr>
          </a:p>
          <a:p>
            <a:pPr marL="81915" marR="4196080">
              <a:lnSpc>
                <a:spcPct val="110000"/>
              </a:lnSpc>
            </a:pPr>
            <a:r>
              <a:rPr dirty="0" sz="1100">
                <a:latin typeface="Calibri"/>
                <a:cs typeface="Calibri"/>
              </a:rPr>
              <a:t>{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Cout</a:t>
            </a:r>
            <a:r>
              <a:rPr dirty="0" sz="1100" spc="-5">
                <a:latin typeface="Calibri"/>
                <a:cs typeface="Calibri"/>
              </a:rPr>
              <a:t> &lt;&lt;”It’s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done”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;}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If</a:t>
            </a:r>
            <a:r>
              <a:rPr dirty="0" sz="1100" spc="-5">
                <a:latin typeface="Calibri"/>
                <a:cs typeface="Calibri"/>
              </a:rPr>
              <a:t> (a&gt;50)</a:t>
            </a:r>
            <a:endParaRPr sz="1100">
              <a:latin typeface="Calibri"/>
              <a:cs typeface="Calibri"/>
            </a:endParaRPr>
          </a:p>
          <a:p>
            <a:pPr marL="81915">
              <a:lnSpc>
                <a:spcPct val="100000"/>
              </a:lnSpc>
              <a:spcBef>
                <a:spcPts val="130"/>
              </a:spcBef>
            </a:pPr>
            <a:r>
              <a:rPr dirty="0" sz="1100" spc="-5">
                <a:latin typeface="Calibri"/>
                <a:cs typeface="Calibri"/>
              </a:rPr>
              <a:t>{Cout&lt;&lt;”It’s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Pending”</a:t>
            </a:r>
            <a:r>
              <a:rPr dirty="0" sz="1100" spc="-5">
                <a:latin typeface="Calibri"/>
                <a:cs typeface="Calibri"/>
              </a:rPr>
              <a:t> ;}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120"/>
              </a:spcBef>
            </a:pPr>
            <a:r>
              <a:rPr dirty="0" sz="1100">
                <a:latin typeface="Calibri"/>
                <a:cs typeface="Calibri"/>
              </a:rPr>
              <a:t>}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1353311" y="914400"/>
            <a:ext cx="5523230" cy="73660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algn="just" marL="17780">
              <a:lnSpc>
                <a:spcPts val="1250"/>
              </a:lnSpc>
            </a:pPr>
            <a:r>
              <a:rPr dirty="0" sz="1100" spc="-5" b="1">
                <a:latin typeface="Calibri"/>
                <a:cs typeface="Calibri"/>
              </a:rPr>
              <a:t>TestCase_01: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A=50,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B=60</a:t>
            </a:r>
            <a:endParaRPr sz="1100">
              <a:latin typeface="Calibri"/>
              <a:cs typeface="Calibri"/>
            </a:endParaRPr>
          </a:p>
          <a:p>
            <a:pPr algn="just" marL="17780" marR="4055745">
              <a:lnSpc>
                <a:spcPct val="109500"/>
              </a:lnSpc>
              <a:spcBef>
                <a:spcPts val="5"/>
              </a:spcBef>
            </a:pPr>
            <a:r>
              <a:rPr dirty="0" sz="1100" spc="-5" b="1">
                <a:latin typeface="Calibri"/>
                <a:cs typeface="Calibri"/>
              </a:rPr>
              <a:t>TestCase_02</a:t>
            </a:r>
            <a:r>
              <a:rPr dirty="0" sz="1100" spc="-5">
                <a:latin typeface="Calibri"/>
                <a:cs typeface="Calibri"/>
              </a:rPr>
              <a:t>:</a:t>
            </a:r>
            <a:r>
              <a:rPr dirty="0" sz="1100" spc="-5">
                <a:latin typeface="Calibri"/>
                <a:cs typeface="Calibri"/>
              </a:rPr>
              <a:t> A=55,</a:t>
            </a:r>
            <a:r>
              <a:rPr dirty="0" sz="1100" spc="-5">
                <a:latin typeface="Calibri"/>
                <a:cs typeface="Calibri"/>
              </a:rPr>
              <a:t> B=40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TestCase_03: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A=40,</a:t>
            </a:r>
            <a:r>
              <a:rPr dirty="0" sz="1100" spc="-5">
                <a:latin typeface="Calibri"/>
                <a:cs typeface="Calibri"/>
              </a:rPr>
              <a:t> B=65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TestCase_04: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A=30,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B=30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1713519"/>
            <a:ext cx="5970905" cy="652145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40"/>
              </a:spcBef>
              <a:buAutoNum type="alphaUcPeriod" startAt="1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Reviews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in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Reviews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kind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executing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executing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see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properly.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static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method</a:t>
            </a:r>
            <a:r>
              <a:rPr dirty="0" sz="1200" spc="-5">
                <a:latin typeface="Calibri"/>
                <a:cs typeface="Calibri"/>
              </a:rPr>
              <a:t> in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artifact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manually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examined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without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execution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early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detection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removal.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way,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mistakes</a:t>
            </a:r>
            <a:r>
              <a:rPr dirty="0" sz="1200" spc="-5">
                <a:latin typeface="Calibri"/>
                <a:cs typeface="Calibri"/>
              </a:rPr>
              <a:t> overlooked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early</a:t>
            </a:r>
            <a:r>
              <a:rPr dirty="0" sz="1200" spc="-5">
                <a:latin typeface="Calibri"/>
                <a:cs typeface="Calibri"/>
              </a:rPr>
              <a:t> stages</a:t>
            </a:r>
            <a:r>
              <a:rPr dirty="0" sz="1200" spc="-5">
                <a:latin typeface="Calibri"/>
                <a:cs typeface="Calibri"/>
              </a:rPr>
              <a:t> 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corrected</a:t>
            </a:r>
            <a:r>
              <a:rPr dirty="0" sz="1200" spc="2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ultimately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improve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200" spc="-5">
                <a:latin typeface="Calibri"/>
                <a:cs typeface="Calibri"/>
              </a:rPr>
              <a:t>quality.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Rationale</a:t>
            </a:r>
            <a:r>
              <a:rPr dirty="0" sz="1300" spc="-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for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Review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Reviews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context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time</a:t>
            </a:r>
            <a:r>
              <a:rPr dirty="0" sz="1200" spc="-5">
                <a:latin typeface="Calibri"/>
                <a:cs typeface="Calibri"/>
              </a:rPr>
              <a:t> saving</a:t>
            </a:r>
            <a:r>
              <a:rPr dirty="0" sz="1200" spc="-5">
                <a:latin typeface="Calibri"/>
                <a:cs typeface="Calibri"/>
              </a:rPr>
              <a:t> activity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formal</a:t>
            </a:r>
            <a:r>
              <a:rPr dirty="0" sz="1200" spc="-5">
                <a:latin typeface="Calibri"/>
                <a:cs typeface="Calibri"/>
              </a:rPr>
              <a:t> planning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resource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utilization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an</a:t>
            </a:r>
            <a:r>
              <a:rPr dirty="0" sz="1200" spc="-5">
                <a:latin typeface="Calibri"/>
                <a:cs typeface="Calibri"/>
              </a:rPr>
              <a:t> informal</a:t>
            </a:r>
            <a:r>
              <a:rPr dirty="0" sz="1200" spc="-5">
                <a:latin typeface="Calibri"/>
                <a:cs typeface="Calibri"/>
              </a:rPr>
              <a:t> testing.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Defects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easy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less</a:t>
            </a:r>
            <a:r>
              <a:rPr dirty="0" sz="1200" spc="-5">
                <a:latin typeface="Calibri"/>
                <a:cs typeface="Calibri"/>
              </a:rPr>
              <a:t> costly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handle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rectified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compared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identified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formal</a:t>
            </a:r>
            <a:r>
              <a:rPr dirty="0" sz="1200" spc="-5">
                <a:latin typeface="Calibri"/>
                <a:cs typeface="Calibri"/>
              </a:rPr>
              <a:t> types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testing.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Reviews</a:t>
            </a:r>
            <a:r>
              <a:rPr dirty="0" sz="1200">
                <a:latin typeface="Calibri"/>
                <a:cs typeface="Calibri"/>
              </a:rPr>
              <a:t> include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walkthrough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done</a:t>
            </a:r>
            <a:r>
              <a:rPr dirty="0" sz="1200">
                <a:latin typeface="Calibri"/>
                <a:cs typeface="Calibri"/>
              </a:rPr>
              <a:t> 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experience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technical</a:t>
            </a:r>
            <a:r>
              <a:rPr dirty="0" sz="1200" spc="-5">
                <a:latin typeface="Calibri"/>
                <a:cs typeface="Calibri"/>
              </a:rPr>
              <a:t> person</a:t>
            </a:r>
            <a:r>
              <a:rPr dirty="0" sz="1200" spc="-5">
                <a:latin typeface="Calibri"/>
                <a:cs typeface="Calibri"/>
              </a:rPr>
              <a:t> who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author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take</a:t>
            </a:r>
            <a:r>
              <a:rPr dirty="0" sz="1200" spc="-5">
                <a:latin typeface="Calibri"/>
                <a:cs typeface="Calibri"/>
              </a:rPr>
              <a:t> shape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informal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walkthrough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knowledge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sharing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Inspection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more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type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static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(Reviews).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review</a:t>
            </a:r>
            <a:r>
              <a:rPr dirty="0" sz="1200" spc="-5">
                <a:latin typeface="Calibri"/>
                <a:cs typeface="Calibri"/>
              </a:rPr>
              <a:t> activity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normally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trained</a:t>
            </a:r>
            <a:r>
              <a:rPr dirty="0" sz="1200" spc="-5">
                <a:latin typeface="Calibri"/>
                <a:cs typeface="Calibri"/>
              </a:rPr>
              <a:t> facilitator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moderator</a:t>
            </a:r>
            <a:r>
              <a:rPr dirty="0" sz="1200" spc="-5">
                <a:latin typeface="Calibri"/>
                <a:cs typeface="Calibri"/>
              </a:rPr>
              <a:t> who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author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formal</a:t>
            </a:r>
            <a:r>
              <a:rPr dirty="0" sz="1200" spc="-5">
                <a:latin typeface="Calibri"/>
                <a:cs typeface="Calibri"/>
              </a:rPr>
              <a:t> activity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aims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evaluating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compliance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specific</a:t>
            </a:r>
            <a:r>
              <a:rPr dirty="0" sz="1200" spc="-5">
                <a:latin typeface="Calibri"/>
                <a:cs typeface="Calibri"/>
              </a:rPr>
              <a:t> rules,</a:t>
            </a:r>
            <a:r>
              <a:rPr dirty="0" sz="1200" spc="-5">
                <a:latin typeface="Calibri"/>
                <a:cs typeface="Calibri"/>
              </a:rPr>
              <a:t> principles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>
                <a:latin typeface="Calibri"/>
                <a:cs typeface="Calibri"/>
              </a:rPr>
              <a:t> 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documented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logged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logging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sheet.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40"/>
              </a:spcBef>
              <a:buAutoNum type="alphaUcPeriod" startAt="1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Inspection</a:t>
            </a:r>
            <a:endParaRPr sz="1300">
              <a:latin typeface="Calibri"/>
              <a:cs typeface="Calibri"/>
            </a:endParaRPr>
          </a:p>
          <a:p>
            <a:pPr algn="just" marL="12700" marR="635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Inspection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basically</a:t>
            </a:r>
            <a:r>
              <a:rPr dirty="0" sz="1200" spc="-5">
                <a:latin typeface="Calibri"/>
                <a:cs typeface="Calibri"/>
              </a:rPr>
              <a:t> removal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redundant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unwanted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max.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question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asked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inspection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compilation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free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warning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messages?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uncalled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unneeded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procedures?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replaced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calls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external</a:t>
            </a:r>
            <a:r>
              <a:rPr dirty="0" sz="1200" spc="-5">
                <a:latin typeface="Calibri"/>
                <a:cs typeface="Calibri"/>
              </a:rPr>
              <a:t> reusable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library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met?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well-structured,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style,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consistently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indented?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blocks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repeated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condensed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single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procedure?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symbolic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"magic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number"</a:t>
            </a:r>
            <a:r>
              <a:rPr dirty="0" sz="1200" spc="-5">
                <a:latin typeface="Calibri"/>
                <a:cs typeface="Calibri"/>
              </a:rPr>
              <a:t> constants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constants?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270" cy="61042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Check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List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Checklists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executed</a:t>
            </a:r>
            <a:r>
              <a:rPr dirty="0" sz="1200" spc="-5">
                <a:latin typeface="Calibri"/>
                <a:cs typeface="Calibri"/>
              </a:rPr>
              <a:t> every</a:t>
            </a:r>
            <a:r>
              <a:rPr dirty="0" sz="1200" spc="-5">
                <a:latin typeface="Calibri"/>
                <a:cs typeface="Calibri"/>
              </a:rPr>
              <a:t> time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standard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down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kind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totally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simple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list</a:t>
            </a:r>
            <a:r>
              <a:rPr dirty="0" sz="1200" spc="-5">
                <a:latin typeface="Calibri"/>
                <a:cs typeface="Calibri"/>
              </a:rPr>
              <a:t> of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readiness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formal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-5">
                <a:latin typeface="Calibri"/>
                <a:cs typeface="Calibri"/>
              </a:rPr>
              <a:t> tests.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5"/>
              </a:spcBef>
              <a:buAutoNum type="alphaUcPeriod" startAt="1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Test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Check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List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</a:pPr>
            <a:r>
              <a:rPr dirty="0" sz="1200" spc="-5">
                <a:latin typeface="Calibri"/>
                <a:cs typeface="Calibri"/>
              </a:rPr>
              <a:t>Below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sample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web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testing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checklist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for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data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security</a:t>
            </a:r>
            <a:r>
              <a:rPr dirty="0" sz="1200">
                <a:latin typeface="Calibri"/>
                <a:cs typeface="Calibri"/>
              </a:rPr>
              <a:t>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only</a:t>
            </a:r>
            <a:r>
              <a:rPr dirty="0" sz="1200" spc="-5">
                <a:latin typeface="Calibri"/>
                <a:cs typeface="Calibri"/>
              </a:rPr>
              <a:t> sample</a:t>
            </a:r>
            <a:r>
              <a:rPr dirty="0" sz="1200" spc="-5">
                <a:latin typeface="Calibri"/>
                <a:cs typeface="Calibri"/>
              </a:rPr>
              <a:t> questions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</a:t>
            </a:r>
            <a:r>
              <a:rPr dirty="0" sz="1200" spc="-5">
                <a:latin typeface="Calibri"/>
                <a:cs typeface="Calibri"/>
              </a:rPr>
              <a:t> include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inputs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adequately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filtered?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access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privileges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identified?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(e.g.,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read,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write,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update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query)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-5">
                <a:latin typeface="Calibri"/>
                <a:cs typeface="Calibri"/>
              </a:rPr>
              <a:t> access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privileges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enforced?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-5">
                <a:latin typeface="Calibri"/>
                <a:cs typeface="Calibri"/>
              </a:rPr>
              <a:t> backup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restore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 spc="-5">
                <a:latin typeface="Calibri"/>
                <a:cs typeface="Calibri"/>
              </a:rPr>
              <a:t> backup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restore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processes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sensitive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allocated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secure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locations?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archival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retrieval</a:t>
            </a:r>
            <a:r>
              <a:rPr dirty="0" sz="1200" spc="-5">
                <a:latin typeface="Calibri"/>
                <a:cs typeface="Calibri"/>
              </a:rPr>
              <a:t> procedures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defined?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4"/>
              </a:spcBef>
              <a:buAutoNum type="alphaUcPeriod" startAt="19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Test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Check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List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Below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sample</a:t>
            </a:r>
            <a:r>
              <a:rPr dirty="0" sz="1200" spc="-5">
                <a:latin typeface="Calibri"/>
                <a:cs typeface="Calibri"/>
              </a:rPr>
              <a:t> web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checklist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performance.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noted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check</a:t>
            </a:r>
            <a:r>
              <a:rPr dirty="0" sz="1200" spc="-5">
                <a:latin typeface="Calibri"/>
                <a:cs typeface="Calibri"/>
              </a:rPr>
              <a:t> list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does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testing.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Checklist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 spc="-5">
                <a:latin typeface="Calibri"/>
                <a:cs typeface="Calibri"/>
              </a:rPr>
              <a:t> critical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overall</a:t>
            </a:r>
            <a:r>
              <a:rPr dirty="0" sz="1200" spc="-5">
                <a:latin typeface="Calibri"/>
                <a:cs typeface="Calibri"/>
              </a:rPr>
              <a:t> behavior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44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database</a:t>
            </a:r>
            <a:r>
              <a:rPr dirty="0" sz="1200" spc="-5">
                <a:latin typeface="Calibri"/>
                <a:cs typeface="Calibri"/>
              </a:rPr>
              <a:t> capacity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anticipated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growth</a:t>
            </a:r>
            <a:r>
              <a:rPr dirty="0" sz="1200" spc="-5">
                <a:latin typeface="Calibri"/>
                <a:cs typeface="Calibri"/>
              </a:rPr>
              <a:t> data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been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obtained?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database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self-contained?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architecture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defined?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Tiers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Servers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Network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various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been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created?</a:t>
            </a:r>
            <a:endParaRPr sz="1200">
              <a:latin typeface="Calibri"/>
              <a:cs typeface="Calibri"/>
            </a:endParaRPr>
          </a:p>
          <a:p>
            <a:pPr lvl="1" marL="469900" indent="-228600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load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balancing</a:t>
            </a:r>
            <a:r>
              <a:rPr dirty="0" sz="1200" spc="-5">
                <a:latin typeface="Calibri"/>
                <a:cs typeface="Calibri"/>
              </a:rPr>
              <a:t> available?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2151383"/>
            <a:ext cx="5970905" cy="5449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Module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10: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2D74B5"/>
                </a:solidFill>
                <a:latin typeface="Calibri"/>
                <a:cs typeface="Calibri"/>
              </a:rPr>
              <a:t>Activities</a:t>
            </a:r>
            <a:r>
              <a:rPr dirty="0" sz="16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600" spc="-5" b="1">
                <a:solidFill>
                  <a:srgbClr val="2D74B5"/>
                </a:solidFill>
                <a:latin typeface="Calibri"/>
                <a:cs typeface="Calibri"/>
              </a:rPr>
              <a:t> Management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5"/>
              </a:spcBef>
              <a:buAutoNum type="alphaUcPeriod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What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is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Configuration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Management?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engineering,</a:t>
            </a:r>
            <a:r>
              <a:rPr dirty="0" sz="1200" spc="-5">
                <a:latin typeface="Calibri"/>
                <a:cs typeface="Calibri"/>
              </a:rPr>
              <a:t> configuration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collection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</a:t>
            </a:r>
            <a:r>
              <a:rPr dirty="0" sz="1200" spc="-5">
                <a:latin typeface="Calibri"/>
                <a:cs typeface="Calibri"/>
              </a:rPr>
              <a:t> practices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 tacking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controlling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development.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teams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resources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parts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same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their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constant</a:t>
            </a:r>
            <a:r>
              <a:rPr dirty="0" sz="1200" spc="-5">
                <a:latin typeface="Calibri"/>
                <a:cs typeface="Calibri"/>
              </a:rPr>
              <a:t> changes.</a:t>
            </a:r>
            <a:r>
              <a:rPr dirty="0" sz="1200" spc="-5">
                <a:latin typeface="Calibri"/>
                <a:cs typeface="Calibri"/>
              </a:rPr>
              <a:t> So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helps</a:t>
            </a:r>
            <a:r>
              <a:rPr dirty="0" sz="1200" spc="-5">
                <a:latin typeface="Calibri"/>
                <a:cs typeface="Calibri"/>
              </a:rPr>
              <a:t> them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keeping</a:t>
            </a:r>
            <a:r>
              <a:rPr dirty="0" sz="1200" spc="-5">
                <a:latin typeface="Calibri"/>
                <a:cs typeface="Calibri"/>
              </a:rPr>
              <a:t> record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-5">
                <a:latin typeface="Calibri"/>
                <a:cs typeface="Calibri"/>
              </a:rPr>
              <a:t> versions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their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determining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was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who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changed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make</a:t>
            </a:r>
            <a:r>
              <a:rPr dirty="0" sz="1200" spc="-5">
                <a:latin typeface="Calibri"/>
                <a:cs typeface="Calibri"/>
              </a:rPr>
              <a:t> them</a:t>
            </a:r>
            <a:r>
              <a:rPr dirty="0" sz="1200" spc="-5">
                <a:latin typeface="Calibri"/>
                <a:cs typeface="Calibri"/>
              </a:rPr>
              <a:t> 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revisit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needed.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closely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associated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receives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shipment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software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management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vice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versa.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Why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Configuration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Management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developers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programmers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part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shared</a:t>
            </a:r>
            <a:r>
              <a:rPr dirty="0" sz="1200" spc="-5">
                <a:latin typeface="Calibri"/>
                <a:cs typeface="Calibri"/>
              </a:rPr>
              <a:t> code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</a:t>
            </a:r>
            <a:r>
              <a:rPr dirty="0" sz="1200" spc="5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towards</a:t>
            </a:r>
            <a:r>
              <a:rPr dirty="0" sz="1200" spc="5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single</a:t>
            </a:r>
            <a:r>
              <a:rPr dirty="0" sz="1200" spc="5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5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software,</a:t>
            </a:r>
            <a:r>
              <a:rPr dirty="0" sz="1200" spc="5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5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 spc="5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5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development,</a:t>
            </a:r>
            <a:r>
              <a:rPr dirty="0" sz="1200" spc="5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5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production</a:t>
            </a:r>
            <a:r>
              <a:rPr dirty="0" sz="1200" spc="-5">
                <a:latin typeface="Calibri"/>
                <a:cs typeface="Calibri"/>
              </a:rPr>
              <a:t> required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SCM</a:t>
            </a:r>
            <a:r>
              <a:rPr dirty="0" sz="1200" spc="-5">
                <a:latin typeface="Calibri"/>
                <a:cs typeface="Calibri"/>
              </a:rPr>
              <a:t> make</a:t>
            </a:r>
            <a:r>
              <a:rPr dirty="0" sz="1200" spc="-5">
                <a:latin typeface="Calibri"/>
                <a:cs typeface="Calibri"/>
              </a:rPr>
              <a:t> sure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specific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history.</a:t>
            </a:r>
            <a:r>
              <a:rPr dirty="0" sz="1200" spc="-5">
                <a:latin typeface="Calibri"/>
                <a:cs typeface="Calibri"/>
              </a:rPr>
              <a:t> CM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intended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eliminate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confusion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-5">
                <a:latin typeface="Calibri"/>
                <a:cs typeface="Calibri"/>
              </a:rPr>
              <a:t> brought</a:t>
            </a:r>
            <a:r>
              <a:rPr dirty="0" sz="1200" spc="-5">
                <a:latin typeface="Calibri"/>
                <a:cs typeface="Calibri"/>
              </a:rPr>
              <a:t> about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existence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-5">
                <a:latin typeface="Calibri"/>
                <a:cs typeface="Calibri"/>
              </a:rPr>
              <a:t> versions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artifacts.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-5">
                <a:latin typeface="Calibri"/>
                <a:cs typeface="Calibri"/>
              </a:rPr>
              <a:t> available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market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 spc="-5">
                <a:latin typeface="Calibri"/>
                <a:cs typeface="Calibri"/>
              </a:rPr>
              <a:t> VSS,</a:t>
            </a:r>
            <a:r>
              <a:rPr dirty="0" sz="1200" spc="-5">
                <a:latin typeface="Calibri"/>
                <a:cs typeface="Calibri"/>
              </a:rPr>
              <a:t> TFS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Git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75"/>
              </a:spcBef>
              <a:buAutoNum type="alphaUcPeriod" startAt="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Configuration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Management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single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repository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manage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fulfilling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need.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coordinated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SCM</a:t>
            </a:r>
            <a:r>
              <a:rPr dirty="0" sz="1200">
                <a:latin typeface="Calibri"/>
                <a:cs typeface="Calibri"/>
              </a:rPr>
              <a:t> team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handed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passed.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 </a:t>
            </a:r>
            <a:r>
              <a:rPr dirty="0" sz="1200">
                <a:latin typeface="Calibri"/>
                <a:cs typeface="Calibri"/>
              </a:rPr>
              <a:t> 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certain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release,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2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>
                <a:latin typeface="Calibri"/>
                <a:cs typeface="Calibri"/>
              </a:rPr>
              <a:t> right.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Thus,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versioning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keeping</a:t>
            </a:r>
            <a:r>
              <a:rPr dirty="0" sz="1200" spc="-5">
                <a:latin typeface="Calibri"/>
                <a:cs typeface="Calibri"/>
              </a:rPr>
              <a:t> backup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easy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back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SCM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also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requested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23" y="1175426"/>
            <a:ext cx="5970905" cy="7226934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9235">
              <a:lnSpc>
                <a:spcPct val="100000"/>
              </a:lnSpc>
              <a:spcBef>
                <a:spcPts val="254"/>
              </a:spcBef>
              <a:buAutoNum type="alphaUcPeriod" startAt="4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Configuration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Management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single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clients</a:t>
            </a:r>
            <a:r>
              <a:rPr dirty="0" sz="1200" spc="-5">
                <a:latin typeface="Calibri"/>
                <a:cs typeface="Calibri"/>
              </a:rPr>
              <a:t> need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versions</a:t>
            </a:r>
            <a:r>
              <a:rPr dirty="0" sz="1200" spc="-5">
                <a:latin typeface="Calibri"/>
                <a:cs typeface="Calibri"/>
              </a:rPr>
              <a:t> may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codes</a:t>
            </a:r>
            <a:r>
              <a:rPr dirty="0" sz="1200" spc="-5">
                <a:latin typeface="Calibri"/>
                <a:cs typeface="Calibri"/>
              </a:rPr>
              <a:t> bases.</a:t>
            </a:r>
            <a:r>
              <a:rPr dirty="0" sz="1200" spc="-5">
                <a:latin typeface="Calibri"/>
                <a:cs typeface="Calibri"/>
              </a:rPr>
              <a:t> Changes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requests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visible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-5">
                <a:latin typeface="Calibri"/>
                <a:cs typeface="Calibri"/>
              </a:rPr>
              <a:t> clients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impact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clients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well.</a:t>
            </a:r>
            <a:r>
              <a:rPr dirty="0" sz="1200" spc="-5">
                <a:latin typeface="Calibri"/>
                <a:cs typeface="Calibri"/>
              </a:rPr>
              <a:t> So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task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SCM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manage</a:t>
            </a:r>
            <a:r>
              <a:rPr dirty="0" sz="1200" spc="-5">
                <a:latin typeface="Calibri"/>
                <a:cs typeface="Calibri"/>
              </a:rPr>
              <a:t> customer</a:t>
            </a:r>
            <a:r>
              <a:rPr dirty="0" sz="1200" spc="-5">
                <a:latin typeface="Calibri"/>
                <a:cs typeface="Calibri"/>
              </a:rPr>
              <a:t> requests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determine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version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being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client.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impossible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versions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 their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bases.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facts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either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removal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just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refinement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responsibility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manage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changes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 complete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details.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60"/>
              </a:spcBef>
              <a:buAutoNum type="alphaUcPeriod" startAt="5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Planning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and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Preparation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whole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most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decision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made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stage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determine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quality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decisions</a:t>
            </a:r>
            <a:r>
              <a:rPr dirty="0" sz="1200" spc="-5">
                <a:latin typeface="Calibri"/>
                <a:cs typeface="Calibri"/>
              </a:rPr>
              <a:t> made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stage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based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several</a:t>
            </a:r>
            <a:r>
              <a:rPr dirty="0" sz="1200" spc="-5">
                <a:latin typeface="Calibri"/>
                <a:cs typeface="Calibri"/>
              </a:rPr>
              <a:t> key</a:t>
            </a:r>
            <a:r>
              <a:rPr dirty="0" sz="1200" spc="-5">
                <a:latin typeface="Calibri"/>
                <a:cs typeface="Calibri"/>
              </a:rPr>
              <a:t> questions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answers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those</a:t>
            </a:r>
            <a:r>
              <a:rPr dirty="0" sz="1200" spc="-5">
                <a:latin typeface="Calibri"/>
                <a:cs typeface="Calibri"/>
              </a:rPr>
              <a:t> questions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decide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strategy.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those</a:t>
            </a:r>
            <a:r>
              <a:rPr dirty="0" sz="1200" spc="-5">
                <a:latin typeface="Calibri"/>
                <a:cs typeface="Calibri"/>
              </a:rPr>
              <a:t> questions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869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objectives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overall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activities?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areas/features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3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>
                <a:latin typeface="Calibri"/>
                <a:cs typeface="Calibri"/>
              </a:rPr>
              <a:t>What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exit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criteria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stop</a:t>
            </a:r>
            <a:r>
              <a:rPr dirty="0" sz="1200" spc="-5">
                <a:latin typeface="Calibri"/>
                <a:cs typeface="Calibri"/>
              </a:rPr>
              <a:t> test?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environment(s)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tested?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There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many</a:t>
            </a:r>
            <a:r>
              <a:rPr dirty="0" sz="1200" spc="-5">
                <a:latin typeface="Calibri"/>
                <a:cs typeface="Calibri"/>
              </a:rPr>
              <a:t> other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questions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direction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44"/>
              </a:spcBef>
              <a:buAutoNum type="alphaUcPeriod" startAt="6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Cases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Basics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mentioned</a:t>
            </a:r>
            <a:r>
              <a:rPr dirty="0" sz="1200" spc="-5">
                <a:latin typeface="Calibri"/>
                <a:cs typeface="Calibri"/>
              </a:rPr>
              <a:t> above,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document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describes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activities,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post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behavior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specific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test.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further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divided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into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describe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perform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certain</a:t>
            </a:r>
            <a:r>
              <a:rPr dirty="0" sz="1200" spc="-5">
                <a:latin typeface="Calibri"/>
                <a:cs typeface="Calibri"/>
              </a:rPr>
              <a:t> task.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established</a:t>
            </a:r>
            <a:r>
              <a:rPr dirty="0" sz="1200" spc="-5">
                <a:latin typeface="Calibri"/>
                <a:cs typeface="Calibri"/>
              </a:rPr>
              <a:t> against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user</a:t>
            </a:r>
            <a:r>
              <a:rPr dirty="0" sz="1200" spc="-5">
                <a:latin typeface="Calibri"/>
                <a:cs typeface="Calibri"/>
              </a:rPr>
              <a:t> stories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verify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whether</a:t>
            </a:r>
            <a:r>
              <a:rPr dirty="0" sz="1200" spc="-5">
                <a:latin typeface="Calibri"/>
                <a:cs typeface="Calibri"/>
              </a:rPr>
              <a:t> users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-5">
                <a:latin typeface="Calibri"/>
                <a:cs typeface="Calibri"/>
              </a:rPr>
              <a:t> them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not.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cases</a:t>
            </a:r>
            <a:r>
              <a:rPr dirty="0" sz="1200" spc="-5">
                <a:latin typeface="Calibri"/>
                <a:cs typeface="Calibri"/>
              </a:rPr>
              <a:t> guide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tester</a:t>
            </a:r>
            <a:r>
              <a:rPr dirty="0" sz="1200" spc="-5">
                <a:latin typeface="Calibri"/>
                <a:cs typeface="Calibri"/>
              </a:rPr>
              <a:t> through</a:t>
            </a:r>
            <a:r>
              <a:rPr dirty="0" sz="1200" spc="-5">
                <a:latin typeface="Calibri"/>
                <a:cs typeface="Calibri"/>
              </a:rPr>
              <a:t> a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sequence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</a:t>
            </a:r>
            <a:r>
              <a:rPr dirty="0" sz="1200" spc="-5">
                <a:latin typeface="Calibri"/>
                <a:cs typeface="Calibri"/>
              </a:rPr>
              <a:t> whether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application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free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as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end</a:t>
            </a:r>
            <a:r>
              <a:rPr dirty="0" sz="1200" spc="-5">
                <a:latin typeface="Calibri"/>
                <a:cs typeface="Calibri"/>
              </a:rPr>
              <a:t> user.</a:t>
            </a:r>
            <a:endParaRPr sz="1200">
              <a:latin typeface="Calibri"/>
              <a:cs typeface="Calibri"/>
            </a:endParaRPr>
          </a:p>
          <a:p>
            <a:pPr algn="just" marL="241300" indent="-229235">
              <a:lnSpc>
                <a:spcPct val="100000"/>
              </a:lnSpc>
              <a:spcBef>
                <a:spcPts val="955"/>
              </a:spcBef>
              <a:buAutoNum type="alphaUcPeriod" startAt="7"/>
              <a:tabLst>
                <a:tab pos="24193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Writing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Cases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20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well</a:t>
            </a:r>
            <a:r>
              <a:rPr dirty="0" sz="1200" spc="-5">
                <a:latin typeface="Calibri"/>
                <a:cs typeface="Calibri"/>
              </a:rPr>
              <a:t> written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allow</a:t>
            </a:r>
            <a:r>
              <a:rPr dirty="0" sz="1200" spc="-5">
                <a:latin typeface="Calibri"/>
                <a:cs typeface="Calibri"/>
              </a:rPr>
              <a:t> user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execute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practices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writing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mare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follows: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-5">
                <a:latin typeface="Calibri"/>
                <a:cs typeface="Calibri"/>
              </a:rPr>
              <a:t> should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time.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30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should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single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145"/>
              </a:spcBef>
              <a:buFont typeface="Times New Roman"/>
              <a:buChar char="●"/>
              <a:tabLst>
                <a:tab pos="469900" algn="l"/>
                <a:tab pos="470534" algn="l"/>
              </a:tabLst>
            </a:pP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positive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negative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scenarios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necessary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details.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1699" y="874271"/>
            <a:ext cx="5970905" cy="3049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9265" marR="5715" indent="-228600">
              <a:lnSpc>
                <a:spcPct val="110000"/>
              </a:lnSpc>
              <a:spcBef>
                <a:spcPts val="10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cases</a:t>
            </a:r>
            <a:r>
              <a:rPr dirty="0" sz="1200" spc="-5">
                <a:latin typeface="Calibri"/>
                <a:cs typeface="Calibri"/>
              </a:rPr>
              <a:t> must</a:t>
            </a:r>
            <a:r>
              <a:rPr dirty="0" sz="1200" spc="-5">
                <a:latin typeface="Calibri"/>
                <a:cs typeface="Calibri"/>
              </a:rPr>
              <a:t> include</a:t>
            </a:r>
            <a:r>
              <a:rPr dirty="0" sz="1200" spc="-5">
                <a:latin typeface="Calibri"/>
                <a:cs typeface="Calibri"/>
              </a:rPr>
              <a:t> detailed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steps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necessary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 </a:t>
            </a:r>
            <a:r>
              <a:rPr dirty="0" sz="1200" spc="-5">
                <a:latin typeface="Calibri"/>
                <a:cs typeface="Calibri"/>
              </a:rPr>
              <a:t> execute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test.</a:t>
            </a:r>
            <a:endParaRPr sz="1200">
              <a:latin typeface="Calibri"/>
              <a:cs typeface="Calibri"/>
            </a:endParaRPr>
          </a:p>
          <a:p>
            <a:pPr algn="just" marL="469265" marR="5715" indent="-228600">
              <a:lnSpc>
                <a:spcPts val="1580"/>
              </a:lnSpc>
              <a:spcBef>
                <a:spcPts val="6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Expected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actual</a:t>
            </a:r>
            <a:r>
              <a:rPr dirty="0" sz="1200" spc="1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variation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desired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results,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logged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lifecycle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tester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once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fixed.</a:t>
            </a:r>
            <a:endParaRPr sz="1200">
              <a:latin typeface="Calibri"/>
              <a:cs typeface="Calibri"/>
            </a:endParaRPr>
          </a:p>
          <a:p>
            <a:pPr algn="just" marL="469900" indent="-228600">
              <a:lnSpc>
                <a:spcPct val="100000"/>
              </a:lnSpc>
              <a:spcBef>
                <a:spcPts val="75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repeatable</a:t>
            </a:r>
            <a:endParaRPr sz="1200">
              <a:latin typeface="Calibri"/>
              <a:cs typeface="Calibri"/>
            </a:endParaRPr>
          </a:p>
          <a:p>
            <a:pPr algn="just" marL="469265" marR="5080" indent="-228600">
              <a:lnSpc>
                <a:spcPts val="158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Complex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language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avoided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order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remove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ambiguities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difficulties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cases.</a:t>
            </a:r>
            <a:endParaRPr sz="1200">
              <a:latin typeface="Calibri"/>
              <a:cs typeface="Calibri"/>
            </a:endParaRPr>
          </a:p>
          <a:p>
            <a:pPr algn="just" marL="469900" indent="-228600">
              <a:lnSpc>
                <a:spcPct val="100000"/>
              </a:lnSpc>
              <a:spcBef>
                <a:spcPts val="70"/>
              </a:spcBef>
              <a:buFont typeface="Times New Roman"/>
              <a:buChar char="●"/>
              <a:tabLst>
                <a:tab pos="469900" algn="l"/>
              </a:tabLst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traceable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(Use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H.</a:t>
            </a:r>
            <a:r>
              <a:rPr dirty="0" sz="1300" spc="3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Case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Template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template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write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cases.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template,</a:t>
            </a:r>
            <a:r>
              <a:rPr dirty="0" sz="1200" spc="2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comments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section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used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refer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#</a:t>
            </a:r>
            <a:r>
              <a:rPr dirty="0" sz="1200" spc="-5">
                <a:latin typeface="Calibri"/>
                <a:cs typeface="Calibri"/>
              </a:rPr>
              <a:t> if</a:t>
            </a:r>
            <a:r>
              <a:rPr dirty="0" sz="1200" spc="-5">
                <a:latin typeface="Calibri"/>
                <a:cs typeface="Calibri"/>
              </a:rPr>
              <a:t> required.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94"/>
              </a:spcBef>
            </a:pP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Sample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Test</a:t>
            </a:r>
            <a:r>
              <a:rPr dirty="0" u="heavy" sz="12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Case</a:t>
            </a:r>
            <a:r>
              <a:rPr dirty="0" u="heavy" sz="1200" spc="-1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2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Template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4400" y="4107180"/>
          <a:ext cx="5943600" cy="361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7355"/>
                <a:gridCol w="2967355"/>
              </a:tblGrid>
              <a:tr h="178307">
                <a:tc>
                  <a:txBody>
                    <a:bodyPr/>
                    <a:lstStyle/>
                    <a:p>
                      <a:pPr algn="ctr" marL="1270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algn="ctr" marL="635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Module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(In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case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Product)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14400" y="4654296"/>
          <a:ext cx="5946775" cy="690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1670"/>
                <a:gridCol w="681355"/>
                <a:gridCol w="727075"/>
                <a:gridCol w="1022985"/>
                <a:gridCol w="681354"/>
                <a:gridCol w="680085"/>
                <a:gridCol w="779145"/>
                <a:gridCol w="706120"/>
              </a:tblGrid>
              <a:tr h="315467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Case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19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19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Scenario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Steps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16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Expected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49225">
                        <a:lnSpc>
                          <a:spcPts val="119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49225">
                        <a:lnSpc>
                          <a:spcPts val="119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Pass/Fail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Comments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844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844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42772" y="3543299"/>
            <a:ext cx="6087110" cy="2181225"/>
          </a:xfrm>
          <a:custGeom>
            <a:avLst/>
            <a:gdLst/>
            <a:ahLst/>
            <a:cxnLst/>
            <a:rect l="l" t="t" r="r" b="b"/>
            <a:pathLst>
              <a:path w="6087109" h="2181225">
                <a:moveTo>
                  <a:pt x="6086856" y="0"/>
                </a:moveTo>
                <a:lnTo>
                  <a:pt x="6080760" y="0"/>
                </a:lnTo>
                <a:lnTo>
                  <a:pt x="6080760" y="6096"/>
                </a:lnTo>
                <a:lnTo>
                  <a:pt x="6080760" y="2174748"/>
                </a:lnTo>
                <a:lnTo>
                  <a:pt x="6096" y="2174748"/>
                </a:lnTo>
                <a:lnTo>
                  <a:pt x="6096" y="6096"/>
                </a:lnTo>
                <a:lnTo>
                  <a:pt x="6080760" y="6096"/>
                </a:lnTo>
                <a:lnTo>
                  <a:pt x="6080760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2174748"/>
                </a:lnTo>
                <a:lnTo>
                  <a:pt x="0" y="2180844"/>
                </a:lnTo>
                <a:lnTo>
                  <a:pt x="6096" y="2180844"/>
                </a:lnTo>
                <a:lnTo>
                  <a:pt x="6080760" y="2180844"/>
                </a:lnTo>
                <a:lnTo>
                  <a:pt x="6086856" y="2180844"/>
                </a:lnTo>
                <a:lnTo>
                  <a:pt x="6086856" y="2174748"/>
                </a:lnTo>
                <a:lnTo>
                  <a:pt x="6086856" y="6096"/>
                </a:lnTo>
                <a:lnTo>
                  <a:pt x="6086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01699" y="5985168"/>
            <a:ext cx="5970270" cy="14484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I.</a:t>
            </a:r>
            <a:r>
              <a:rPr dirty="0" sz="1300" spc="5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Cases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Functional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Requirements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Every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stating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nature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will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what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supposed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accomplish.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defined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case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closure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test,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product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functionalities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Cases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refer</a:t>
            </a:r>
            <a:r>
              <a:rPr dirty="0" sz="1200" spc="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-5">
                <a:latin typeface="Calibri"/>
                <a:cs typeface="Calibri"/>
              </a:rPr>
              <a:t> depending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use</a:t>
            </a:r>
            <a:r>
              <a:rPr dirty="0" sz="1200" spc="-5">
                <a:latin typeface="Calibri"/>
                <a:cs typeface="Calibri"/>
              </a:rPr>
              <a:t> Cases.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examples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-5">
                <a:latin typeface="Calibri"/>
                <a:cs typeface="Calibri"/>
              </a:rPr>
              <a:t> help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completely</a:t>
            </a:r>
            <a:r>
              <a:rPr dirty="0" sz="1200" spc="-5">
                <a:latin typeface="Calibri"/>
                <a:cs typeface="Calibri"/>
              </a:rPr>
              <a:t> understating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concept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1800863"/>
            <a:ext cx="23729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066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J.</a:t>
            </a:r>
            <a:r>
              <a:rPr dirty="0" sz="1300" spc="-5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Case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Template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55063" y="2340864"/>
          <a:ext cx="3952240" cy="361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5190"/>
                <a:gridCol w="1788160"/>
              </a:tblGrid>
              <a:tr h="176783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XYZ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8307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Module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(In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case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Product)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42772" y="3003804"/>
          <a:ext cx="6090285" cy="1694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3565"/>
                <a:gridCol w="667385"/>
                <a:gridCol w="1298575"/>
                <a:gridCol w="707389"/>
                <a:gridCol w="805179"/>
                <a:gridCol w="634364"/>
                <a:gridCol w="680085"/>
                <a:gridCol w="706120"/>
              </a:tblGrid>
              <a:tr h="316991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b="1"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Scenario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03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Steps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Expected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11454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22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26364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Pass/Fail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Comments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18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TU01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00330" marR="74295" indent="92710">
                        <a:lnSpc>
                          <a:spcPct val="1018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Check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Customer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Lo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w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h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va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a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150495" marR="143510" indent="233045">
                        <a:lnSpc>
                          <a:spcPct val="102200"/>
                        </a:lnSpc>
                        <a:buAutoNum type="romanLcPeriod"/>
                        <a:tabLst>
                          <a:tab pos="46482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Go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site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  <a:hlinkClick r:id="rId2"/>
                        </a:rPr>
                        <a:t>http</a:t>
                      </a:r>
                      <a:r>
                        <a:rPr dirty="0" sz="900">
                          <a:latin typeface="Calibri"/>
                          <a:cs typeface="Calibri"/>
                          <a:hlinkClick r:id="rId2"/>
                        </a:rPr>
                        <a:t>://</a:t>
                      </a:r>
                      <a:r>
                        <a:rPr dirty="0" sz="900" spc="5">
                          <a:latin typeface="Calibri"/>
                          <a:cs typeface="Calibri"/>
                          <a:hlinkClick r:id="rId2"/>
                        </a:rPr>
                        <a:t>www</a:t>
                      </a:r>
                      <a:r>
                        <a:rPr dirty="0" sz="900">
                          <a:latin typeface="Calibri"/>
                          <a:cs typeface="Calibri"/>
                          <a:hlinkClick r:id="rId2"/>
                        </a:rPr>
                        <a:t>.</a:t>
                      </a:r>
                      <a:r>
                        <a:rPr dirty="0" sz="900" spc="-5">
                          <a:latin typeface="Calibri"/>
                          <a:cs typeface="Calibri"/>
                          <a:hlinkClick r:id="rId2"/>
                        </a:rPr>
                        <a:t>test</a:t>
                      </a:r>
                      <a:r>
                        <a:rPr dirty="0" sz="900">
                          <a:latin typeface="Calibri"/>
                          <a:cs typeface="Calibri"/>
                          <a:hlinkClick r:id="rId2"/>
                        </a:rPr>
                        <a:t>.c</a:t>
                      </a:r>
                      <a:r>
                        <a:rPr dirty="0" sz="900" spc="5">
                          <a:latin typeface="Calibri"/>
                          <a:cs typeface="Calibri"/>
                          <a:hlinkClick r:id="rId2"/>
                        </a:rPr>
                        <a:t>o</a:t>
                      </a:r>
                      <a:r>
                        <a:rPr dirty="0" sz="900">
                          <a:latin typeface="Calibri"/>
                          <a:cs typeface="Calibri"/>
                          <a:hlinkClick r:id="rId2"/>
                        </a:rPr>
                        <a:t>m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398780" indent="-107314">
                        <a:lnSpc>
                          <a:spcPct val="100000"/>
                        </a:lnSpc>
                        <a:spcBef>
                          <a:spcPts val="25"/>
                        </a:spcBef>
                        <a:buAutoNum type="romanLcPeriod"/>
                        <a:tabLst>
                          <a:tab pos="399415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Enter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Id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353060" indent="-133350">
                        <a:lnSpc>
                          <a:spcPct val="100000"/>
                        </a:lnSpc>
                        <a:spcBef>
                          <a:spcPts val="15"/>
                        </a:spcBef>
                        <a:buAutoNum type="romanLcPeriod"/>
                        <a:tabLst>
                          <a:tab pos="353695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Enter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431165" indent="-133350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romanLcPeriod"/>
                        <a:tabLst>
                          <a:tab pos="43180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Click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Submit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 marL="89535" marR="81280">
                        <a:lnSpc>
                          <a:spcPct val="1018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id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=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guru99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wo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=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pass99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algn="ctr" marL="126364" marR="119380">
                        <a:lnSpc>
                          <a:spcPct val="101699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h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ul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 </a:t>
                      </a:r>
                      <a:r>
                        <a:rPr dirty="0" sz="9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into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application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03505" marR="98425" indent="158115">
                        <a:lnSpc>
                          <a:spcPct val="1010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As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x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Pass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84403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i="1">
                          <a:latin typeface="Calibri"/>
                          <a:cs typeface="Calibri"/>
                        </a:rPr>
                        <a:t>Note: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There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multiple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tests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against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one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scenario.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01699" y="4979925"/>
            <a:ext cx="23729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K.</a:t>
            </a:r>
            <a:r>
              <a:rPr dirty="0" sz="1300" spc="44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Case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Template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55063" y="5519928"/>
          <a:ext cx="3952240" cy="361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5190"/>
                <a:gridCol w="1788160"/>
              </a:tblGrid>
              <a:tr h="176783">
                <a:tc>
                  <a:txBody>
                    <a:bodyPr/>
                    <a:lstStyle/>
                    <a:p>
                      <a:pPr algn="ctr">
                        <a:lnSpc>
                          <a:spcPts val="127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7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XYZ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8307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Module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(In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case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Product)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42772" y="6182867"/>
          <a:ext cx="6193790" cy="323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730"/>
                <a:gridCol w="652145"/>
                <a:gridCol w="1240155"/>
                <a:gridCol w="831849"/>
                <a:gridCol w="824229"/>
                <a:gridCol w="571500"/>
                <a:gridCol w="650875"/>
                <a:gridCol w="779145"/>
              </a:tblGrid>
              <a:tr h="316991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Case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Scenario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Steps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0180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Expected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222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6839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Pass/Fail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Comments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772" y="914400"/>
          <a:ext cx="6193790" cy="2813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3730"/>
                <a:gridCol w="652145"/>
                <a:gridCol w="1240155"/>
                <a:gridCol w="831849"/>
                <a:gridCol w="824229"/>
                <a:gridCol w="571500"/>
                <a:gridCol w="650875"/>
                <a:gridCol w="779145"/>
              </a:tblGrid>
              <a:tr h="26228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93040">
                        <a:lnSpc>
                          <a:spcPct val="100000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TU02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 marL="103505" marR="95250" indent="-635">
                        <a:lnSpc>
                          <a:spcPct val="1016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Check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Forget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Pa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wo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77800" indent="-81280">
                        <a:lnSpc>
                          <a:spcPct val="100000"/>
                        </a:lnSpc>
                        <a:buAutoNum type="romanLcPeriod"/>
                        <a:tabLst>
                          <a:tab pos="178435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Go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  <a:hlinkClick r:id="rId2"/>
                        </a:rPr>
                        <a:t>www.test.com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29870" indent="-107314">
                        <a:lnSpc>
                          <a:spcPct val="100000"/>
                        </a:lnSpc>
                        <a:spcBef>
                          <a:spcPts val="25"/>
                        </a:spcBef>
                        <a:buAutoNum type="romanLcPeriod"/>
                        <a:tabLst>
                          <a:tab pos="230504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Click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Page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90830" marR="202565" indent="-81280">
                        <a:lnSpc>
                          <a:spcPts val="1100"/>
                        </a:lnSpc>
                        <a:spcBef>
                          <a:spcPts val="30"/>
                        </a:spcBef>
                        <a:buAutoNum type="romanLcPeriod"/>
                        <a:tabLst>
                          <a:tab pos="34290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Click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Forget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Link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87020" marR="147320" indent="-287020">
                        <a:lnSpc>
                          <a:spcPts val="1090"/>
                        </a:lnSpc>
                        <a:spcBef>
                          <a:spcPts val="15"/>
                        </a:spcBef>
                        <a:buAutoNum type="romanLcPeriod"/>
                        <a:tabLst>
                          <a:tab pos="28702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Email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Text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box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PopUp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78765" indent="-107314">
                        <a:lnSpc>
                          <a:spcPts val="1070"/>
                        </a:lnSpc>
                        <a:buAutoNum type="romanLcPeriod"/>
                        <a:tabLst>
                          <a:tab pos="27940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Enter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Valid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Email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16535" marR="78105" indent="-216535">
                        <a:lnSpc>
                          <a:spcPts val="1100"/>
                        </a:lnSpc>
                        <a:spcBef>
                          <a:spcPts val="35"/>
                        </a:spcBef>
                        <a:buAutoNum type="romanLcPeriod"/>
                        <a:tabLst>
                          <a:tab pos="216535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Reset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URL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be</a:t>
                      </a:r>
                      <a:r>
                        <a:rPr dirty="0" sz="9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email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57175" indent="-159385">
                        <a:lnSpc>
                          <a:spcPts val="1055"/>
                        </a:lnSpc>
                        <a:buAutoNum type="romanLcPeriod"/>
                        <a:tabLst>
                          <a:tab pos="25781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Click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Reset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9210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Pa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ss</a:t>
                      </a:r>
                      <a:r>
                        <a:rPr dirty="0" sz="900" spc="5">
                          <a:latin typeface="Calibri"/>
                          <a:cs typeface="Calibri"/>
                        </a:rPr>
                        <a:t>wo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9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URL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96545" marR="158115" indent="-131445">
                        <a:lnSpc>
                          <a:spcPts val="1100"/>
                        </a:lnSpc>
                        <a:spcBef>
                          <a:spcPts val="30"/>
                        </a:spcBef>
                        <a:buAutoNum type="romanLcPeriod" startAt="8"/>
                        <a:tabLst>
                          <a:tab pos="35052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9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set </a:t>
                      </a:r>
                      <a:r>
                        <a:rPr dirty="0" sz="9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and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4295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conform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Password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19710" marR="81915" indent="-219710">
                        <a:lnSpc>
                          <a:spcPct val="102200"/>
                        </a:lnSpc>
                        <a:buAutoNum type="romanLcPeriod" startAt="9"/>
                        <a:tabLst>
                          <a:tab pos="219710" algn="l"/>
                        </a:tabLst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Customer</a:t>
                      </a:r>
                      <a:r>
                        <a:rPr dirty="0" sz="9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be </a:t>
                      </a:r>
                      <a:r>
                        <a:rPr dirty="0" sz="9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able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 login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16891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new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75565" marR="71120">
                        <a:lnSpc>
                          <a:spcPct val="1018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Email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reset </a:t>
                      </a:r>
                      <a:r>
                        <a:rPr dirty="0" sz="900" spc="-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sherazpervaiz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@gmail.com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ctr" marL="69850" marR="64769" indent="2540">
                        <a:lnSpc>
                          <a:spcPct val="101899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</a:t>
                      </a:r>
                      <a:r>
                        <a:rPr dirty="0" sz="900" spc="1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should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able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login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with</a:t>
                      </a:r>
                      <a:r>
                        <a:rPr dirty="0" sz="9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new </a:t>
                      </a:r>
                      <a:r>
                        <a:rPr dirty="0" sz="900" spc="-1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password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46050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Failed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Failed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dirty="0" sz="900" spc="-10">
                          <a:latin typeface="Calibri"/>
                          <a:cs typeface="Calibri"/>
                        </a:rPr>
                        <a:t>Step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9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ix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Fail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84403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000" i="1">
                          <a:latin typeface="Calibri"/>
                          <a:cs typeface="Calibri"/>
                        </a:rPr>
                        <a:t>Note: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individual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Step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Fail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then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overall</a:t>
                      </a:r>
                      <a:r>
                        <a:rPr dirty="0" sz="100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case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Fails.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1699" y="4009138"/>
            <a:ext cx="237299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L.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 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3: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Case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Template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655063" y="4549140"/>
          <a:ext cx="3952240" cy="3613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5190"/>
                <a:gridCol w="1788160"/>
              </a:tblGrid>
              <a:tr h="176783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1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XYZ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78307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Module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Name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(In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 case</a:t>
                      </a:r>
                      <a:r>
                        <a:rPr dirty="0" sz="11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Product)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NA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42772" y="5212079"/>
          <a:ext cx="6040120" cy="1935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1670"/>
                <a:gridCol w="681355"/>
                <a:gridCol w="818514"/>
                <a:gridCol w="1024255"/>
                <a:gridCol w="680084"/>
                <a:gridCol w="681354"/>
                <a:gridCol w="777239"/>
                <a:gridCol w="707389"/>
              </a:tblGrid>
              <a:tr h="316991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Case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ID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Scenario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Steps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10" b="1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b="1">
                          <a:latin typeface="Calibri"/>
                          <a:cs typeface="Calibri"/>
                        </a:rPr>
                        <a:t>Data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Expected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492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ts val="1170"/>
                        </a:lnSpc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Actual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Results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Pass/Fail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000" spc="-5" b="1">
                          <a:latin typeface="Calibri"/>
                          <a:cs typeface="Calibri"/>
                        </a:rPr>
                        <a:t>Comments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7429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52020">
                <a:tc>
                  <a:txBody>
                    <a:bodyPr/>
                    <a:lstStyle/>
                    <a:p>
                      <a:pPr marL="207010">
                        <a:lnSpc>
                          <a:spcPts val="1055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TU03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Verifying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38760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i.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Go</a:t>
                      </a:r>
                      <a:r>
                        <a:rPr dirty="0" sz="9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to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UserName: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Admin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Pass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Dashboard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  <a:hlinkClick r:id="rId2"/>
                        </a:rPr>
                        <a:t>www.test.com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Pwd: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Admin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Dashboard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Dashboard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65735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ii.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Register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Count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updated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iii.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Login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should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be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402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iv.</a:t>
                      </a:r>
                      <a:r>
                        <a:rPr dirty="0" sz="9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Ad</a:t>
                      </a:r>
                      <a:r>
                        <a:rPr dirty="0" sz="9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>
                          <a:latin typeface="Calibri"/>
                          <a:cs typeface="Calibri"/>
                        </a:rPr>
                        <a:t>new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updated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with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addition</a:t>
                      </a:r>
                      <a:r>
                        <a:rPr dirty="0" sz="9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>
                          <a:latin typeface="Calibri"/>
                          <a:cs typeface="Calibri"/>
                        </a:rPr>
                        <a:t>of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39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5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new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2990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50"/>
                        </a:lnSpc>
                      </a:pPr>
                      <a:r>
                        <a:rPr dirty="0" sz="900" spc="-5">
                          <a:latin typeface="Calibri"/>
                          <a:cs typeface="Calibri"/>
                        </a:rPr>
                        <a:t>Product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84403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dirty="0" sz="1000" i="1">
                          <a:latin typeface="Calibri"/>
                          <a:cs typeface="Calibri"/>
                        </a:rPr>
                        <a:t>Note: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There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can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be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multiple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10" i="1">
                          <a:latin typeface="Calibri"/>
                          <a:cs typeface="Calibri"/>
                        </a:rPr>
                        <a:t>tests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 against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one</a:t>
                      </a:r>
                      <a:r>
                        <a:rPr dirty="0" sz="1000" spc="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scenario.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825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901699" y="7411753"/>
            <a:ext cx="5970270" cy="64325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M.</a:t>
            </a:r>
            <a:r>
              <a:rPr dirty="0" sz="1300" spc="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Product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vs.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Project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but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core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generally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both.</a:t>
            </a:r>
            <a:r>
              <a:rPr dirty="0" sz="1200" spc="-5">
                <a:latin typeface="Calibri"/>
                <a:cs typeface="Calibri"/>
              </a:rPr>
              <a:t> Here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some</a:t>
            </a:r>
            <a:r>
              <a:rPr dirty="0" sz="1200" spc="-5">
                <a:latin typeface="Calibri"/>
                <a:cs typeface="Calibri"/>
              </a:rPr>
              <a:t> differences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project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based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819" y="8173211"/>
            <a:ext cx="3040380" cy="50292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877569">
              <a:lnSpc>
                <a:spcPts val="1415"/>
              </a:lnSpc>
            </a:pPr>
            <a:r>
              <a:rPr dirty="0" sz="1200" spc="-5" b="1">
                <a:latin typeface="Calibri"/>
                <a:cs typeface="Calibri"/>
              </a:rPr>
              <a:t>Project</a:t>
            </a:r>
            <a:r>
              <a:rPr dirty="0" sz="1200" spc="-5" b="1">
                <a:latin typeface="Calibri"/>
                <a:cs typeface="Calibri"/>
              </a:rPr>
              <a:t> Based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Testing</a:t>
            </a:r>
            <a:endParaRPr sz="1200">
              <a:latin typeface="Calibri"/>
              <a:cs typeface="Calibri"/>
            </a:endParaRPr>
          </a:p>
          <a:p>
            <a:pPr marL="213360" marR="106045" indent="-100965">
              <a:lnSpc>
                <a:spcPct val="101000"/>
              </a:lnSpc>
              <a:spcBef>
                <a:spcPts val="20"/>
              </a:spcBef>
            </a:pPr>
            <a:r>
              <a:rPr dirty="0" sz="1000" spc="-5" i="1">
                <a:latin typeface="Calibri"/>
                <a:cs typeface="Calibri"/>
              </a:rPr>
              <a:t>A</a:t>
            </a:r>
            <a:r>
              <a:rPr dirty="0" sz="100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project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is</a:t>
            </a:r>
            <a:r>
              <a:rPr dirty="0" sz="1000" spc="-5" i="1">
                <a:latin typeface="Calibri"/>
                <a:cs typeface="Calibri"/>
              </a:rPr>
              <a:t> a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software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application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that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is</a:t>
            </a:r>
            <a:r>
              <a:rPr dirty="0" sz="1000" spc="-5" i="1">
                <a:latin typeface="Calibri"/>
                <a:cs typeface="Calibri"/>
              </a:rPr>
              <a:t> developed</a:t>
            </a:r>
            <a:r>
              <a:rPr dirty="0" sz="1000" spc="1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by </a:t>
            </a:r>
            <a:r>
              <a:rPr dirty="0" sz="1000" spc="-21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a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company</a:t>
            </a:r>
            <a:r>
              <a:rPr dirty="0" sz="1000" i="1">
                <a:latin typeface="Calibri"/>
                <a:cs typeface="Calibri"/>
              </a:rPr>
              <a:t> </a:t>
            </a:r>
            <a:r>
              <a:rPr dirty="0" sz="1000" spc="-10" i="1">
                <a:latin typeface="Calibri"/>
                <a:cs typeface="Calibri"/>
              </a:rPr>
              <a:t>with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the</a:t>
            </a:r>
            <a:r>
              <a:rPr dirty="0" sz="1000" spc="-5" i="1">
                <a:latin typeface="Calibri"/>
                <a:cs typeface="Calibri"/>
              </a:rPr>
              <a:t> budget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&amp;</a:t>
            </a:r>
            <a:r>
              <a:rPr dirty="0" sz="1000" spc="-5" i="1">
                <a:latin typeface="Calibri"/>
                <a:cs typeface="Calibri"/>
              </a:rPr>
              <a:t> requirements</a:t>
            </a:r>
            <a:r>
              <a:rPr dirty="0" sz="1000" spc="-5" i="1">
                <a:latin typeface="Calibri"/>
                <a:cs typeface="Calibri"/>
              </a:rPr>
              <a:t> from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6200" y="8173211"/>
            <a:ext cx="3040380" cy="502920"/>
          </a:xfrm>
          <a:prstGeom prst="rect">
            <a:avLst/>
          </a:prstGeom>
          <a:ln w="6095">
            <a:solidFill>
              <a:srgbClr val="BFBFBF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ts val="1415"/>
              </a:lnSpc>
            </a:pPr>
            <a:r>
              <a:rPr dirty="0" sz="1200" spc="-5" b="1">
                <a:latin typeface="Calibri"/>
                <a:cs typeface="Calibri"/>
              </a:rPr>
              <a:t>Product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Based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Testing</a:t>
            </a:r>
            <a:endParaRPr sz="1200">
              <a:latin typeface="Calibri"/>
              <a:cs typeface="Calibri"/>
            </a:endParaRPr>
          </a:p>
          <a:p>
            <a:pPr algn="ctr" marL="92710" marR="86360">
              <a:lnSpc>
                <a:spcPct val="101000"/>
              </a:lnSpc>
              <a:spcBef>
                <a:spcPts val="20"/>
              </a:spcBef>
            </a:pPr>
            <a:r>
              <a:rPr dirty="0" sz="1000" spc="-5" i="1">
                <a:latin typeface="Calibri"/>
                <a:cs typeface="Calibri"/>
              </a:rPr>
              <a:t>A</a:t>
            </a:r>
            <a:r>
              <a:rPr dirty="0" sz="1000" spc="-5" i="1">
                <a:latin typeface="Calibri"/>
                <a:cs typeface="Calibri"/>
              </a:rPr>
              <a:t> product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is</a:t>
            </a:r>
            <a:r>
              <a:rPr dirty="0" sz="1000" spc="-5" i="1">
                <a:latin typeface="Calibri"/>
                <a:cs typeface="Calibri"/>
              </a:rPr>
              <a:t> a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software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application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that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is</a:t>
            </a:r>
            <a:r>
              <a:rPr dirty="0" sz="1000" spc="-1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developed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by </a:t>
            </a:r>
            <a:r>
              <a:rPr dirty="0" sz="1000" spc="-21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a</a:t>
            </a:r>
            <a:r>
              <a:rPr dirty="0" sz="1000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company</a:t>
            </a:r>
            <a:r>
              <a:rPr dirty="0" sz="1000" i="1">
                <a:latin typeface="Calibri"/>
                <a:cs typeface="Calibri"/>
              </a:rPr>
              <a:t> </a:t>
            </a:r>
            <a:r>
              <a:rPr dirty="0" sz="1000" spc="-10" i="1">
                <a:latin typeface="Calibri"/>
                <a:cs typeface="Calibri"/>
              </a:rPr>
              <a:t>with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its</a:t>
            </a:r>
            <a:r>
              <a:rPr dirty="0" sz="1000" spc="-5" i="1">
                <a:latin typeface="Calibri"/>
                <a:cs typeface="Calibri"/>
              </a:rPr>
              <a:t> own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budget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&amp;</a:t>
            </a:r>
            <a:r>
              <a:rPr dirty="0" sz="1000" spc="5" i="1">
                <a:latin typeface="Calibri"/>
                <a:cs typeface="Calibri"/>
              </a:rPr>
              <a:t> </a:t>
            </a:r>
            <a:r>
              <a:rPr dirty="0" sz="1000" spc="-5" i="1">
                <a:latin typeface="Calibri"/>
                <a:cs typeface="Calibri"/>
              </a:rPr>
              <a:t>requirements</a:t>
            </a:r>
            <a:r>
              <a:rPr dirty="0" sz="1000" spc="-5" i="1">
                <a:latin typeface="Calibri"/>
                <a:cs typeface="Calibri"/>
              </a:rPr>
              <a:t> from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842772" y="914400"/>
          <a:ext cx="6090285" cy="1489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0380"/>
                <a:gridCol w="3040380"/>
              </a:tblGrid>
              <a:tr h="161543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i="1">
                          <a:latin typeface="Calibri"/>
                          <a:cs typeface="Calibri"/>
                        </a:rPr>
                        <a:t>customer.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</a:pPr>
                      <a:r>
                        <a:rPr dirty="0" sz="1000" spc="-5" i="1">
                          <a:latin typeface="Calibri"/>
                          <a:cs typeface="Calibri"/>
                        </a:rPr>
                        <a:t>market</a:t>
                      </a:r>
                      <a:r>
                        <a:rPr dirty="0" sz="1000" spc="-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000" spc="-5" i="1">
                          <a:latin typeface="Calibri"/>
                          <a:cs typeface="Calibri"/>
                        </a:rPr>
                        <a:t>standards.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563879">
                <a:tc>
                  <a:txBody>
                    <a:bodyPr/>
                    <a:lstStyle/>
                    <a:p>
                      <a:pPr marL="723265" marR="260350" indent="-459105">
                        <a:lnSpc>
                          <a:spcPct val="101699"/>
                        </a:lnSpc>
                        <a:spcBef>
                          <a:spcPts val="670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Project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Testing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client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based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on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requirement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clients.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509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60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Testing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organization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own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5445" marR="233045" indent="-147955">
                        <a:lnSpc>
                          <a:spcPct val="101699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based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organization’s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own </a:t>
                      </a:r>
                      <a:r>
                        <a:rPr dirty="0" sz="1200" spc="-25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requirements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market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standards.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9475">
                <a:tc>
                  <a:txBody>
                    <a:bodyPr/>
                    <a:lstStyle/>
                    <a:p>
                      <a:pPr marL="115570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Primarily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project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testing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one-time</a:t>
                      </a:r>
                      <a:r>
                        <a:rPr dirty="0" sz="12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activity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ends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when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product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delivered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to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client.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Testing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is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on-going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activity.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377951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cases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Projects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usually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specific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under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specific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environment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Test</a:t>
                      </a:r>
                      <a:r>
                        <a:rPr dirty="0" sz="12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cases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in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are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regularly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updated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as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per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release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901699" y="2664373"/>
            <a:ext cx="5970270" cy="237045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N.</a:t>
            </a:r>
            <a:r>
              <a:rPr dirty="0" sz="1300" spc="28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Unit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9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Unit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smallest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like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functions,</a:t>
            </a:r>
            <a:r>
              <a:rPr dirty="0" sz="1200" spc="-5">
                <a:latin typeface="Calibri"/>
                <a:cs typeface="Calibri"/>
              </a:rPr>
              <a:t> classes,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interfaces.</a:t>
            </a:r>
            <a:r>
              <a:rPr dirty="0" sz="1200" spc="-5">
                <a:latin typeface="Calibri"/>
                <a:cs typeface="Calibri"/>
              </a:rPr>
              <a:t> Usually</a:t>
            </a:r>
            <a:r>
              <a:rPr dirty="0" sz="1200" spc="-5">
                <a:latin typeface="Calibri"/>
                <a:cs typeface="Calibri"/>
              </a:rPr>
              <a:t> it </a:t>
            </a:r>
            <a:r>
              <a:rPr dirty="0" sz="1200">
                <a:latin typeface="Calibri"/>
                <a:cs typeface="Calibri"/>
              </a:rPr>
              <a:t> has</a:t>
            </a:r>
            <a:r>
              <a:rPr dirty="0" sz="1200">
                <a:latin typeface="Calibri"/>
                <a:cs typeface="Calibri"/>
              </a:rPr>
              <a:t> 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or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inputs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single</a:t>
            </a:r>
            <a:r>
              <a:rPr dirty="0" sz="1200" spc="-5">
                <a:latin typeface="Calibri"/>
                <a:cs typeface="Calibri"/>
              </a:rPr>
              <a:t> output.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where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individual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algorithms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verified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independently.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validate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performing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design.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This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considered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first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more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process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usually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itself.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individually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independent,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unit 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provide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cheap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way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without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O.</a:t>
            </a:r>
            <a:r>
              <a:rPr dirty="0" sz="1300" spc="26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Unit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20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Unit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</a:t>
            </a:r>
            <a:r>
              <a:rPr dirty="0" sz="1200" spc="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ensure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stability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functionality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software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from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beginning,</a:t>
            </a:r>
            <a:r>
              <a:rPr dirty="0" sz="1200" spc="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even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before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start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formal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3311" y="5151120"/>
            <a:ext cx="5523230" cy="358140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 spc="-5">
                <a:latin typeface="Calibri"/>
                <a:cs typeface="Calibri"/>
              </a:rPr>
              <a:t>public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class</a:t>
            </a:r>
            <a:r>
              <a:rPr dirty="0" sz="1100" spc="-5">
                <a:latin typeface="Calibri"/>
                <a:cs typeface="Calibri"/>
              </a:rPr>
              <a:t> Calculator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5"/>
              </a:spcBef>
            </a:pPr>
            <a:r>
              <a:rPr dirty="0" sz="1100" spc="-5">
                <a:latin typeface="Calibri"/>
                <a:cs typeface="Calibri"/>
              </a:rPr>
              <a:t>public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5">
                <a:latin typeface="Calibri"/>
                <a:cs typeface="Calibri"/>
              </a:rPr>
              <a:t> add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(int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x,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5">
                <a:latin typeface="Calibri"/>
                <a:cs typeface="Calibri"/>
              </a:rPr>
              <a:t> y)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0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9321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return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x+y;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10"/>
              </a:spcBef>
            </a:pPr>
            <a:r>
              <a:rPr dirty="0" sz="1100">
                <a:latin typeface="Calibri"/>
                <a:cs typeface="Calibri"/>
              </a:rPr>
              <a:t>}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5"/>
              </a:spcBef>
            </a:pPr>
            <a:r>
              <a:rPr dirty="0" sz="1100" spc="-5">
                <a:latin typeface="Calibri"/>
                <a:cs typeface="Calibri"/>
              </a:rPr>
              <a:t>public</a:t>
            </a:r>
            <a:r>
              <a:rPr dirty="0" sz="1100" spc="-5">
                <a:latin typeface="Calibri"/>
                <a:cs typeface="Calibri"/>
              </a:rPr>
              <a:t> int</a:t>
            </a:r>
            <a:r>
              <a:rPr dirty="0" sz="1100" spc="-5">
                <a:latin typeface="Calibri"/>
                <a:cs typeface="Calibri"/>
              </a:rPr>
              <a:t> sub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(int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x,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y)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9321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return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x-y;</a:t>
            </a:r>
            <a:endParaRPr sz="1100">
              <a:latin typeface="Calibri"/>
              <a:cs typeface="Calibri"/>
            </a:endParaRPr>
          </a:p>
          <a:p>
            <a:pPr marL="4749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}}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20"/>
              </a:spcBef>
            </a:pPr>
            <a:r>
              <a:rPr dirty="0" sz="1100" spc="-5">
                <a:latin typeface="Calibri"/>
                <a:cs typeface="Calibri"/>
              </a:rPr>
              <a:t>public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class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test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25"/>
              </a:spcBef>
            </a:pPr>
            <a:r>
              <a:rPr dirty="0" sz="1100" spc="-5">
                <a:latin typeface="Calibri"/>
                <a:cs typeface="Calibri"/>
              </a:rPr>
              <a:t>Public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static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void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main(String</a:t>
            </a:r>
            <a:r>
              <a:rPr dirty="0" sz="1100" spc="-5">
                <a:latin typeface="Calibri"/>
                <a:cs typeface="Calibri"/>
              </a:rPr>
              <a:t> []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args)</a:t>
            </a:r>
            <a:endParaRPr sz="11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25"/>
              </a:spcBef>
            </a:pPr>
            <a:r>
              <a:rPr dirty="0" sz="1100">
                <a:latin typeface="Calibri"/>
                <a:cs typeface="Calibri"/>
              </a:rPr>
              <a:t>{</a:t>
            </a:r>
            <a:endParaRPr sz="1100">
              <a:latin typeface="Calibri"/>
              <a:cs typeface="Calibri"/>
            </a:endParaRPr>
          </a:p>
          <a:p>
            <a:pPr marL="17780" marR="4199255">
              <a:lnSpc>
                <a:spcPts val="1340"/>
              </a:lnSpc>
              <a:spcBef>
                <a:spcPts val="40"/>
              </a:spcBef>
            </a:pPr>
            <a:r>
              <a:rPr dirty="0" sz="1100" spc="-5">
                <a:latin typeface="Calibri"/>
                <a:cs typeface="Calibri"/>
              </a:rPr>
              <a:t>Int</a:t>
            </a:r>
            <a:r>
              <a:rPr dirty="0" sz="1100" spc="48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result=0;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Calculator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new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A();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50">
              <a:latin typeface="Calibri"/>
              <a:cs typeface="Calibri"/>
            </a:endParaRPr>
          </a:p>
          <a:p>
            <a:pPr marL="17780" marR="3995420">
              <a:lnSpc>
                <a:spcPct val="101800"/>
              </a:lnSpc>
              <a:spcBef>
                <a:spcPts val="5"/>
              </a:spcBef>
            </a:pPr>
            <a:r>
              <a:rPr dirty="0" sz="1100" spc="-5">
                <a:latin typeface="Calibri"/>
                <a:cs typeface="Calibri"/>
              </a:rPr>
              <a:t>Result=a.add(5,9);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System.out.println(result);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17780" marR="3995420">
              <a:lnSpc>
                <a:spcPct val="101800"/>
              </a:lnSpc>
            </a:pPr>
            <a:r>
              <a:rPr dirty="0" sz="1100" spc="-5">
                <a:latin typeface="Calibri"/>
                <a:cs typeface="Calibri"/>
              </a:rPr>
              <a:t>Result=a.sub(5,9); 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System.out.println(result);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1353311" y="914400"/>
            <a:ext cx="5523230" cy="341630"/>
          </a:xfrm>
          <a:prstGeom prst="rect">
            <a:avLst/>
          </a:prstGeom>
          <a:solidFill>
            <a:srgbClr val="D9D9D9"/>
          </a:solidFill>
        </p:spPr>
        <p:txBody>
          <a:bodyPr wrap="square" lIns="0" tIns="0" rIns="0" bIns="0" rtlCol="0" vert="horz">
            <a:spAutoFit/>
          </a:bodyPr>
          <a:lstStyle/>
          <a:p>
            <a:pPr marL="17780">
              <a:lnSpc>
                <a:spcPts val="1250"/>
              </a:lnSpc>
            </a:pPr>
            <a:r>
              <a:rPr dirty="0" sz="1100">
                <a:latin typeface="Calibri"/>
                <a:cs typeface="Calibri"/>
              </a:rPr>
              <a:t>}}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1483274"/>
            <a:ext cx="5970905" cy="399478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1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Impact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of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Unit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Unit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ensures</a:t>
            </a:r>
            <a:r>
              <a:rPr dirty="0" sz="1200" spc="-5">
                <a:latin typeface="Calibri"/>
                <a:cs typeface="Calibri"/>
              </a:rPr>
              <a:t> early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removal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easy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look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individually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independently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units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isolation,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becomes</a:t>
            </a:r>
            <a:r>
              <a:rPr dirty="0" sz="1200" spc="-5">
                <a:latin typeface="Calibri"/>
                <a:cs typeface="Calibri"/>
              </a:rPr>
              <a:t> easy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debug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code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prevent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defect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reproduction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unit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efforts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done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developer’s</a:t>
            </a:r>
            <a:r>
              <a:rPr dirty="0" sz="1200" spc="-5">
                <a:latin typeface="Calibri"/>
                <a:cs typeface="Calibri"/>
              </a:rPr>
              <a:t> level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who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easily</a:t>
            </a:r>
            <a:r>
              <a:rPr dirty="0" sz="1200" spc="-5">
                <a:latin typeface="Calibri"/>
                <a:cs typeface="Calibri"/>
              </a:rPr>
              <a:t> understand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Further,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fixing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defect</a:t>
            </a:r>
            <a:r>
              <a:rPr dirty="0" sz="1200" spc="-5">
                <a:latin typeface="Calibri"/>
                <a:cs typeface="Calibri"/>
              </a:rPr>
              <a:t> detected</a:t>
            </a:r>
            <a:r>
              <a:rPr dirty="0" sz="1200" spc="-5">
                <a:latin typeface="Calibri"/>
                <a:cs typeface="Calibri"/>
              </a:rPr>
              <a:t> during</a:t>
            </a:r>
            <a:r>
              <a:rPr dirty="0" sz="1200" spc="-5">
                <a:latin typeface="Calibri"/>
                <a:cs typeface="Calibri"/>
              </a:rPr>
              <a:t> unit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lesser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comparison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</a:t>
            </a:r>
            <a:r>
              <a:rPr dirty="0" sz="1200" spc="-5">
                <a:latin typeface="Calibri"/>
                <a:cs typeface="Calibri"/>
              </a:rPr>
              <a:t> detected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higher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17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Sanity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(Integration)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700"/>
              </a:lnSpc>
              <a:spcBef>
                <a:spcPts val="10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next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units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tested</a:t>
            </a:r>
            <a:r>
              <a:rPr dirty="0" sz="1200" spc="-5">
                <a:latin typeface="Calibri"/>
                <a:cs typeface="Calibri"/>
              </a:rPr>
              <a:t> together.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mention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configuration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section,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developers</a:t>
            </a:r>
            <a:r>
              <a:rPr dirty="0" sz="1200" spc="-5">
                <a:latin typeface="Calibri"/>
                <a:cs typeface="Calibri"/>
              </a:rPr>
              <a:t> work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modules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same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SCM</a:t>
            </a:r>
            <a:r>
              <a:rPr dirty="0" sz="1200" spc="-5">
                <a:latin typeface="Calibri"/>
                <a:cs typeface="Calibri"/>
              </a:rPr>
              <a:t> merge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code.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merged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then</a:t>
            </a:r>
            <a:r>
              <a:rPr dirty="0" sz="1200" spc="-5">
                <a:latin typeface="Calibri"/>
                <a:cs typeface="Calibri"/>
              </a:rPr>
              <a:t> handed</a:t>
            </a:r>
            <a:r>
              <a:rPr dirty="0" sz="1200" spc="-5">
                <a:latin typeface="Calibri"/>
                <a:cs typeface="Calibri"/>
              </a:rPr>
              <a:t> over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developers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again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bottom</a:t>
            </a:r>
            <a:r>
              <a:rPr dirty="0" sz="1200" spc="-5">
                <a:latin typeface="Calibri"/>
                <a:cs typeface="Calibri"/>
              </a:rPr>
              <a:t> line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 spc="-5">
                <a:latin typeface="Calibri"/>
                <a:cs typeface="Calibri"/>
              </a:rPr>
              <a:t> individually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independently,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working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combination</a:t>
            </a:r>
            <a:r>
              <a:rPr dirty="0" sz="1200">
                <a:latin typeface="Calibri"/>
                <a:cs typeface="Calibri"/>
              </a:rPr>
              <a:t> too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expected.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focus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 spc="-5">
                <a:latin typeface="Calibri"/>
                <a:cs typeface="Calibri"/>
              </a:rPr>
              <a:t> components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-5">
                <a:latin typeface="Calibri"/>
                <a:cs typeface="Calibri"/>
              </a:rPr>
              <a:t> together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components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interconnections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examined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evaluated.</a:t>
            </a:r>
            <a:endParaRPr sz="1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45"/>
              </a:spcBef>
              <a:buAutoNum type="alphaUcPeriod" startAt="18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Sanity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(Integration)</a:t>
            </a:r>
            <a:r>
              <a:rPr dirty="0" sz="1300" spc="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</a:pPr>
            <a:r>
              <a:rPr dirty="0" sz="1200">
                <a:latin typeface="Calibri"/>
                <a:cs typeface="Calibri"/>
              </a:rPr>
              <a:t>Let’s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imagine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database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categories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search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previous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</a:t>
            </a:r>
            <a:r>
              <a:rPr dirty="0" sz="1200">
                <a:latin typeface="Calibri"/>
                <a:cs typeface="Calibri"/>
              </a:rPr>
              <a:t> products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well.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200" spc="-5" b="1" i="1">
                <a:latin typeface="Calibri"/>
                <a:cs typeface="Calibri"/>
              </a:rPr>
              <a:t>Unit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spc="-10" b="1" i="1">
                <a:latin typeface="Calibri"/>
                <a:cs typeface="Calibri"/>
              </a:rPr>
              <a:t>1:</a:t>
            </a:r>
            <a:r>
              <a:rPr dirty="0" sz="1200" spc="-5" b="1" i="1">
                <a:latin typeface="Calibri"/>
                <a:cs typeface="Calibri"/>
              </a:rPr>
              <a:t> Before</a:t>
            </a:r>
            <a:r>
              <a:rPr dirty="0" sz="1200" spc="-5" b="1" i="1">
                <a:latin typeface="Calibri"/>
                <a:cs typeface="Calibri"/>
              </a:rPr>
              <a:t> Integration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699" y="6564885"/>
            <a:ext cx="16497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 i="1">
                <a:latin typeface="Calibri"/>
                <a:cs typeface="Calibri"/>
              </a:rPr>
              <a:t>Unit</a:t>
            </a:r>
            <a:r>
              <a:rPr dirty="0" sz="1200" spc="-10" b="1" i="1">
                <a:latin typeface="Calibri"/>
                <a:cs typeface="Calibri"/>
              </a:rPr>
              <a:t> 2:</a:t>
            </a:r>
            <a:r>
              <a:rPr dirty="0" sz="1200" spc="-5" b="1" i="1">
                <a:latin typeface="Calibri"/>
                <a:cs typeface="Calibri"/>
              </a:rPr>
              <a:t> Before</a:t>
            </a:r>
            <a:r>
              <a:rPr dirty="0" sz="1200" spc="-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Integration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1699" y="7453377"/>
            <a:ext cx="597027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These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two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 spc="18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independently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must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</a:t>
            </a:r>
            <a:r>
              <a:rPr dirty="0" sz="1200" spc="1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1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integrated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1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each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92559"/>
            <a:ext cx="5970270" cy="7612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***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Search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work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if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via</a:t>
            </a:r>
            <a:r>
              <a:rPr dirty="0" sz="1200" spc="-5">
                <a:latin typeface="Calibri"/>
                <a:cs typeface="Calibri"/>
              </a:rPr>
              <a:t> social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medua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45"/>
              </a:spcBef>
              <a:buAutoNum type="alphaUcPeriod" startAt="19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Sanity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Reporting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7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Sanity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reporting</a:t>
            </a:r>
            <a:r>
              <a:rPr dirty="0" sz="1200" spc="-5">
                <a:latin typeface="Calibri"/>
                <a:cs typeface="Calibri"/>
              </a:rPr>
              <a:t> provides</a:t>
            </a:r>
            <a:r>
              <a:rPr dirty="0" sz="1200" spc="-5">
                <a:latin typeface="Calibri"/>
                <a:cs typeface="Calibri"/>
              </a:rPr>
              <a:t> overall</a:t>
            </a:r>
            <a:r>
              <a:rPr dirty="0" sz="1200" spc="-5">
                <a:latin typeface="Calibri"/>
                <a:cs typeface="Calibri"/>
              </a:rPr>
              <a:t> status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helps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</a:t>
            </a:r>
            <a:r>
              <a:rPr dirty="0" sz="1200" spc="-5">
                <a:latin typeface="Calibri"/>
                <a:cs typeface="Calibri"/>
              </a:rPr>
              <a:t> areas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fixed.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identified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data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require</a:t>
            </a:r>
            <a:r>
              <a:rPr dirty="0" sz="1200" spc="-5">
                <a:latin typeface="Calibri"/>
                <a:cs typeface="Calibri"/>
              </a:rPr>
              <a:t> bug</a:t>
            </a:r>
            <a:r>
              <a:rPr dirty="0" sz="1200" spc="-5">
                <a:latin typeface="Calibri"/>
                <a:cs typeface="Calibri"/>
              </a:rPr>
              <a:t> fixing.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bugs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critical,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major,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medium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cosmetic</a:t>
            </a:r>
            <a:r>
              <a:rPr dirty="0" sz="1200">
                <a:latin typeface="Calibri"/>
                <a:cs typeface="Calibri"/>
              </a:rPr>
              <a:t> for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units/features.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</a:t>
            </a:r>
            <a:r>
              <a:rPr dirty="0" sz="1200">
                <a:latin typeface="Calibri"/>
                <a:cs typeface="Calibri"/>
              </a:rPr>
              <a:t> how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recorded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-5">
                <a:latin typeface="Calibri"/>
                <a:cs typeface="Calibri"/>
              </a:rPr>
              <a:t> sanity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0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Sanity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Reporting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-5">
                <a:latin typeface="Calibri"/>
                <a:cs typeface="Calibri"/>
              </a:rPr>
              <a:t> image</a:t>
            </a:r>
            <a:r>
              <a:rPr dirty="0" sz="1200" spc="-5">
                <a:latin typeface="Calibri"/>
                <a:cs typeface="Calibri"/>
              </a:rPr>
              <a:t> explain,</a:t>
            </a:r>
            <a:r>
              <a:rPr dirty="0" sz="1200" spc="-5">
                <a:latin typeface="Calibri"/>
                <a:cs typeface="Calibri"/>
              </a:rPr>
              <a:t> let’s</a:t>
            </a:r>
            <a:r>
              <a:rPr dirty="0" sz="1200" spc="-5">
                <a:latin typeface="Calibri"/>
                <a:cs typeface="Calibri"/>
              </a:rPr>
              <a:t> imagine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4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namely</a:t>
            </a:r>
            <a:r>
              <a:rPr dirty="0" sz="1200" spc="-5">
                <a:latin typeface="Calibri"/>
                <a:cs typeface="Calibri"/>
              </a:rPr>
              <a:t> Registration,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Booking,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Payment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&amp;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Reports.</a:t>
            </a:r>
            <a:r>
              <a:rPr dirty="0" sz="1200">
                <a:latin typeface="Calibri"/>
                <a:cs typeface="Calibri"/>
              </a:rPr>
              <a:t> Sanity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integration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on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mentioned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-5">
                <a:latin typeface="Calibri"/>
                <a:cs typeface="Calibri"/>
              </a:rPr>
              <a:t> might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look</a:t>
            </a:r>
            <a:r>
              <a:rPr dirty="0" sz="1200" spc="-5">
                <a:latin typeface="Calibri"/>
                <a:cs typeface="Calibri"/>
              </a:rPr>
              <a:t> like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below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which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bugs/defects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identified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severity</a:t>
            </a:r>
            <a:r>
              <a:rPr dirty="0" sz="1200" spc="-5">
                <a:latin typeface="Calibri"/>
                <a:cs typeface="Calibri"/>
              </a:rPr>
              <a:t> level.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200" spc="-5" b="1" i="1">
                <a:latin typeface="Calibri"/>
                <a:cs typeface="Calibri"/>
              </a:rPr>
              <a:t>Reflect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integrated</a:t>
            </a:r>
            <a:r>
              <a:rPr dirty="0" sz="1200" spc="-5" b="1" i="1">
                <a:latin typeface="Calibri"/>
                <a:cs typeface="Calibri"/>
              </a:rPr>
              <a:t> status</a:t>
            </a:r>
            <a:r>
              <a:rPr dirty="0" sz="120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of</a:t>
            </a:r>
            <a:r>
              <a:rPr dirty="0" sz="1200" spc="10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multiple</a:t>
            </a:r>
            <a:r>
              <a:rPr dirty="0" sz="1200" spc="5" b="1" i="1">
                <a:latin typeface="Calibri"/>
                <a:cs typeface="Calibri"/>
              </a:rPr>
              <a:t> </a:t>
            </a:r>
            <a:r>
              <a:rPr dirty="0" sz="1200" spc="-5" b="1" i="1">
                <a:latin typeface="Calibri"/>
                <a:cs typeface="Calibri"/>
              </a:rPr>
              <a:t>features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60"/>
              </a:spcBef>
              <a:buAutoNum type="alphaUcPeriod" startAt="21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Feature</a:t>
            </a:r>
            <a:r>
              <a:rPr dirty="0" sz="1300" spc="-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Functions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any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functional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developed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unit</a:t>
            </a:r>
            <a:r>
              <a:rPr dirty="0" sz="1200" spc="-5">
                <a:latin typeface="Calibri"/>
                <a:cs typeface="Calibri"/>
              </a:rPr>
              <a:t> and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depending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size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nature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underlying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units.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level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aimed</a:t>
            </a:r>
            <a:r>
              <a:rPr dirty="0" sz="1200" spc="-5">
                <a:latin typeface="Calibri"/>
                <a:cs typeface="Calibri"/>
              </a:rPr>
              <a:t> at</a:t>
            </a:r>
            <a:r>
              <a:rPr dirty="0" sz="1200" spc="-5">
                <a:latin typeface="Calibri"/>
                <a:cs typeface="Calibri"/>
              </a:rPr>
              <a:t> making</a:t>
            </a:r>
            <a:r>
              <a:rPr dirty="0" sz="1200" spc="-5">
                <a:latin typeface="Calibri"/>
                <a:cs typeface="Calibri"/>
              </a:rPr>
              <a:t> sure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its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works</a:t>
            </a:r>
            <a:r>
              <a:rPr dirty="0" sz="1200" spc="-5">
                <a:latin typeface="Calibri"/>
                <a:cs typeface="Calibri"/>
              </a:rPr>
              <a:t> properly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meet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intended</a:t>
            </a:r>
            <a:r>
              <a:rPr dirty="0" sz="1200" spc="-5">
                <a:latin typeface="Calibri"/>
                <a:cs typeface="Calibri"/>
              </a:rPr>
              <a:t> specifications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requirements.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simple</a:t>
            </a:r>
            <a:r>
              <a:rPr dirty="0" sz="1200" spc="-5">
                <a:latin typeface="Calibri"/>
                <a:cs typeface="Calibri"/>
              </a:rPr>
              <a:t> words,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it’s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 spc="-5">
                <a:latin typeface="Calibri"/>
                <a:cs typeface="Calibri"/>
              </a:rPr>
              <a:t> functionality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where</a:t>
            </a:r>
            <a:r>
              <a:rPr dirty="0" sz="1200" spc="-5">
                <a:latin typeface="Calibri"/>
                <a:cs typeface="Calibri"/>
              </a:rPr>
              <a:t> each</a:t>
            </a:r>
            <a:r>
              <a:rPr dirty="0" sz="1200" spc="-5">
                <a:latin typeface="Calibri"/>
                <a:cs typeface="Calibri"/>
              </a:rPr>
              <a:t> function,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might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consisted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-5">
                <a:latin typeface="Calibri"/>
                <a:cs typeface="Calibri"/>
              </a:rPr>
              <a:t> units,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evaluated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see</a:t>
            </a:r>
            <a:r>
              <a:rPr dirty="0" sz="1200" spc="-10">
                <a:latin typeface="Calibri"/>
                <a:cs typeface="Calibri"/>
              </a:rPr>
              <a:t> if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it’s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working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designed.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2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Feature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Imagine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enables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book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hotel</a:t>
            </a:r>
            <a:r>
              <a:rPr dirty="0" sz="1200" spc="-5">
                <a:latin typeface="Calibri"/>
                <a:cs typeface="Calibri"/>
              </a:rPr>
              <a:t> room</a:t>
            </a:r>
            <a:r>
              <a:rPr dirty="0" sz="1200" spc="-5">
                <a:latin typeface="Calibri"/>
                <a:cs typeface="Calibri"/>
              </a:rPr>
              <a:t> via</a:t>
            </a:r>
            <a:r>
              <a:rPr dirty="0" sz="1200" spc="-5">
                <a:latin typeface="Calibri"/>
                <a:cs typeface="Calibri"/>
              </a:rPr>
              <a:t> website.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5">
                <a:latin typeface="Calibri"/>
                <a:cs typeface="Calibri"/>
              </a:rPr>
              <a:t> consisted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following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units.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865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Calibri"/>
                <a:cs typeface="Calibri"/>
              </a:rPr>
              <a:t>Feature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Name: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Booking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of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Hotel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Room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via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Website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Registration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User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Searching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Rooms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Hotel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Selecting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particular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Room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Hotel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3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Filling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–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payment</a:t>
            </a:r>
            <a:r>
              <a:rPr dirty="0" sz="1200" spc="-5">
                <a:latin typeface="Calibri"/>
                <a:cs typeface="Calibri"/>
              </a:rPr>
              <a:t> details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Verification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Payment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Details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Generation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Unique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Booking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Sending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Booking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Email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65"/>
              </a:spcBef>
            </a:pPr>
            <a:r>
              <a:rPr dirty="0" sz="1200" spc="-5">
                <a:latin typeface="Calibri"/>
                <a:cs typeface="Calibri"/>
              </a:rPr>
              <a:t>Each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units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level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tested.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require</a:t>
            </a:r>
            <a:r>
              <a:rPr dirty="0" sz="1200" spc="-5">
                <a:latin typeface="Calibri"/>
                <a:cs typeface="Calibri"/>
              </a:rPr>
              <a:t> integration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if 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multiple</a:t>
            </a:r>
            <a:r>
              <a:rPr dirty="0" sz="1200" spc="-5">
                <a:latin typeface="Calibri"/>
                <a:cs typeface="Calibri"/>
              </a:rPr>
              <a:t> units.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7125334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254"/>
              </a:spcBef>
              <a:buAutoNum type="alphaUcPeriod" startAt="23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Feature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200"/>
              </a:lnSpc>
              <a:spcBef>
                <a:spcPts val="15"/>
              </a:spcBef>
            </a:pP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-5">
                <a:latin typeface="Calibri"/>
                <a:cs typeface="Calibri"/>
              </a:rPr>
              <a:t> another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hierarchy</a:t>
            </a:r>
            <a:r>
              <a:rPr dirty="0" sz="1200" spc="-5">
                <a:latin typeface="Calibri"/>
                <a:cs typeface="Calibri"/>
              </a:rPr>
              <a:t> management</a:t>
            </a:r>
            <a:r>
              <a:rPr dirty="0" sz="1200" spc="-5">
                <a:latin typeface="Calibri"/>
                <a:cs typeface="Calibri"/>
              </a:rPr>
              <a:t> feature.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units</a:t>
            </a:r>
            <a:r>
              <a:rPr dirty="0" sz="1200" spc="-5">
                <a:latin typeface="Calibri"/>
                <a:cs typeface="Calibri"/>
              </a:rPr>
              <a:t> for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feature</a:t>
            </a:r>
            <a:r>
              <a:rPr dirty="0" sz="1200" spc="-5">
                <a:latin typeface="Calibri"/>
                <a:cs typeface="Calibri"/>
              </a:rPr>
              <a:t> will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 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will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level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testing.</a:t>
            </a:r>
            <a:endParaRPr sz="1200">
              <a:latin typeface="Calibri"/>
              <a:cs typeface="Calibri"/>
            </a:endParaRPr>
          </a:p>
          <a:p>
            <a:pPr lvl="1" marL="469900" indent="-229235">
              <a:lnSpc>
                <a:spcPct val="100000"/>
              </a:lnSpc>
              <a:spcBef>
                <a:spcPts val="950"/>
              </a:spcBef>
              <a:buFont typeface="Times New Roman"/>
              <a:buChar char="●"/>
              <a:tabLst>
                <a:tab pos="469265" algn="l"/>
                <a:tab pos="469900" algn="l"/>
              </a:tabLst>
            </a:pPr>
            <a:r>
              <a:rPr dirty="0" sz="1200" spc="-5" b="1">
                <a:latin typeface="Calibri"/>
                <a:cs typeface="Calibri"/>
              </a:rPr>
              <a:t>Feature</a:t>
            </a:r>
            <a:r>
              <a:rPr dirty="0" sz="1200" spc="-5" b="1">
                <a:latin typeface="Calibri"/>
                <a:cs typeface="Calibri"/>
              </a:rPr>
              <a:t> Name: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Hierarchy</a:t>
            </a:r>
            <a:r>
              <a:rPr dirty="0" sz="1200" spc="-5" b="1">
                <a:latin typeface="Calibri"/>
                <a:cs typeface="Calibri"/>
              </a:rPr>
              <a:t> Management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Register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Hierarchy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3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>
                <a:latin typeface="Calibri"/>
                <a:cs typeface="Calibri"/>
              </a:rPr>
              <a:t>Add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Hierarchy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Name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>
                <a:latin typeface="Calibri"/>
                <a:cs typeface="Calibri"/>
              </a:rPr>
              <a:t>Add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Hierarchy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>
                <a:latin typeface="Calibri"/>
                <a:cs typeface="Calibri"/>
              </a:rPr>
              <a:t>Add</a:t>
            </a:r>
            <a:r>
              <a:rPr dirty="0" sz="1200" spc="-5">
                <a:latin typeface="Calibri"/>
                <a:cs typeface="Calibri"/>
              </a:rPr>
              <a:t> Root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Hierarchy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40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Root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Hierarchy</a:t>
            </a:r>
            <a:r>
              <a:rPr dirty="0" sz="1200" spc="-5">
                <a:latin typeface="Calibri"/>
                <a:cs typeface="Calibri"/>
              </a:rPr>
              <a:t> can</a:t>
            </a:r>
            <a:r>
              <a:rPr dirty="0" sz="1200" spc="-5">
                <a:latin typeface="Calibri"/>
                <a:cs typeface="Calibri"/>
              </a:rPr>
              <a:t> have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child</a:t>
            </a:r>
            <a:endParaRPr sz="1200">
              <a:latin typeface="Calibri"/>
              <a:cs typeface="Calibri"/>
            </a:endParaRPr>
          </a:p>
          <a:p>
            <a:pPr lvl="2" marL="927100" indent="-229235">
              <a:lnSpc>
                <a:spcPct val="100000"/>
              </a:lnSpc>
              <a:spcBef>
                <a:spcPts val="135"/>
              </a:spcBef>
              <a:buFont typeface="Courier New"/>
              <a:buChar char="o"/>
              <a:tabLst>
                <a:tab pos="926465" algn="l"/>
                <a:tab pos="927100" algn="l"/>
              </a:tabLst>
            </a:pPr>
            <a:r>
              <a:rPr dirty="0" sz="1200" spc="-5">
                <a:latin typeface="Calibri"/>
                <a:cs typeface="Calibri"/>
              </a:rPr>
              <a:t>Child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root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also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4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System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Level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advance</a:t>
            </a:r>
            <a:r>
              <a:rPr dirty="0" sz="1200" spc="-5">
                <a:latin typeface="Calibri"/>
                <a:cs typeface="Calibri"/>
              </a:rPr>
              <a:t> level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fully</a:t>
            </a:r>
            <a:r>
              <a:rPr dirty="0" sz="1200" spc="-5">
                <a:latin typeface="Calibri"/>
                <a:cs typeface="Calibri"/>
              </a:rPr>
              <a:t> integrated</a:t>
            </a:r>
            <a:r>
              <a:rPr dirty="0" sz="1200" spc="-5">
                <a:latin typeface="Calibri"/>
                <a:cs typeface="Calibri"/>
              </a:rPr>
              <a:t> final</a:t>
            </a:r>
            <a:r>
              <a:rPr dirty="0" sz="1200" spc="-5">
                <a:latin typeface="Calibri"/>
                <a:cs typeface="Calibri"/>
              </a:rPr>
              <a:t> product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tested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evaluated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exact</a:t>
            </a:r>
            <a:r>
              <a:rPr dirty="0" sz="1200" spc="-5">
                <a:latin typeface="Calibri"/>
                <a:cs typeface="Calibri"/>
              </a:rPr>
              <a:t> environment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which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be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used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end</a:t>
            </a:r>
            <a:r>
              <a:rPr dirty="0" sz="1200" spc="-5">
                <a:latin typeface="Calibri"/>
                <a:cs typeface="Calibri"/>
              </a:rPr>
              <a:t> users.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overall</a:t>
            </a:r>
            <a:r>
              <a:rPr dirty="0" sz="1200" spc="-5">
                <a:latin typeface="Calibri"/>
                <a:cs typeface="Calibri"/>
              </a:rPr>
              <a:t> architecture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evaluated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along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3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its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ability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satisfy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3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business</a:t>
            </a:r>
            <a:r>
              <a:rPr dirty="0" sz="1200" spc="3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requirements.</a:t>
            </a:r>
            <a:r>
              <a:rPr dirty="0" sz="1200" spc="3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evaluation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done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basis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user’s</a:t>
            </a:r>
            <a:r>
              <a:rPr dirty="0" sz="1200" spc="-5">
                <a:latin typeface="Calibri"/>
                <a:cs typeface="Calibri"/>
              </a:rPr>
              <a:t> point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view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has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very</a:t>
            </a:r>
            <a:r>
              <a:rPr dirty="0" sz="1200" spc="-5">
                <a:latin typeface="Calibri"/>
                <a:cs typeface="Calibri"/>
              </a:rPr>
              <a:t> less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do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code</a:t>
            </a:r>
            <a:r>
              <a:rPr dirty="0" sz="1200" spc="-5">
                <a:latin typeface="Calibri"/>
                <a:cs typeface="Calibri"/>
              </a:rPr>
              <a:t> design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structure.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testing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independent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testers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who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</a:t>
            </a:r>
            <a:r>
              <a:rPr dirty="0" sz="1200" spc="2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3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have</a:t>
            </a:r>
            <a:r>
              <a:rPr dirty="0" sz="1200" spc="3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any</a:t>
            </a:r>
            <a:endParaRPr sz="1200">
              <a:latin typeface="Calibri"/>
              <a:cs typeface="Calibri"/>
            </a:endParaRPr>
          </a:p>
          <a:p>
            <a:pPr algn="just" marL="12700" marR="5715">
              <a:lnSpc>
                <a:spcPts val="158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contribution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activities.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very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because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verifies</a:t>
            </a:r>
            <a:r>
              <a:rPr dirty="0" sz="1200" spc="-5">
                <a:latin typeface="Calibri"/>
                <a:cs typeface="Calibri"/>
              </a:rPr>
              <a:t> that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application</a:t>
            </a:r>
            <a:r>
              <a:rPr dirty="0" sz="1200" spc="-5">
                <a:latin typeface="Calibri"/>
                <a:cs typeface="Calibri"/>
              </a:rPr>
              <a:t> meets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technical,</a:t>
            </a:r>
            <a:r>
              <a:rPr dirty="0" sz="1200" spc="-5">
                <a:latin typeface="Calibri"/>
                <a:cs typeface="Calibri"/>
              </a:rPr>
              <a:t> functional,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business</a:t>
            </a:r>
            <a:r>
              <a:rPr dirty="0" sz="1200" spc="-5">
                <a:latin typeface="Calibri"/>
                <a:cs typeface="Calibri"/>
              </a:rPr>
              <a:t> requirements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were</a:t>
            </a:r>
            <a:r>
              <a:rPr dirty="0" sz="1200" spc="-5">
                <a:latin typeface="Calibri"/>
                <a:cs typeface="Calibri"/>
              </a:rPr>
              <a:t> set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customer.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875"/>
              </a:spcBef>
              <a:buAutoNum type="alphaUcPeriod" startAt="25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Stress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another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purpose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this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</a:t>
            </a:r>
            <a:r>
              <a:rPr dirty="0" sz="1200">
                <a:latin typeface="Calibri"/>
                <a:cs typeface="Calibri"/>
              </a:rPr>
              <a:t> 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effectiveness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stability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software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unfavorable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conditions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mostly </a:t>
            </a:r>
            <a:r>
              <a:rPr dirty="0" sz="1200">
                <a:latin typeface="Calibri"/>
                <a:cs typeface="Calibri"/>
              </a:rPr>
              <a:t> include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quantitative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gather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stats</a:t>
            </a:r>
            <a:r>
              <a:rPr dirty="0" sz="1200" spc="-5">
                <a:latin typeface="Calibri"/>
                <a:cs typeface="Calibri"/>
              </a:rPr>
              <a:t> related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frequency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crash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errors.</a:t>
            </a:r>
            <a:r>
              <a:rPr dirty="0" sz="1200" spc="-5">
                <a:latin typeface="Calibri"/>
                <a:cs typeface="Calibri"/>
              </a:rPr>
              <a:t> During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test,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adverse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unfavorable</a:t>
            </a:r>
            <a:r>
              <a:rPr dirty="0" sz="1200" spc="-5">
                <a:latin typeface="Calibri"/>
                <a:cs typeface="Calibri"/>
              </a:rPr>
              <a:t> conditions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deliberately</a:t>
            </a:r>
            <a:r>
              <a:rPr dirty="0" sz="1200" spc="-5">
                <a:latin typeface="Calibri"/>
                <a:cs typeface="Calibri"/>
              </a:rPr>
              <a:t> created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maintained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fully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evaluated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throughout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those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environments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2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measure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breaking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point.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-5">
                <a:latin typeface="Calibri"/>
                <a:cs typeface="Calibri"/>
              </a:rPr>
              <a:t> fine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clicking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website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multiple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concurrent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load.</a:t>
            </a:r>
            <a:endParaRPr sz="1200">
              <a:latin typeface="Calibri"/>
              <a:cs typeface="Calibri"/>
            </a:endParaRPr>
          </a:p>
          <a:p>
            <a:pPr algn="just" marL="241300" indent="-228600">
              <a:lnSpc>
                <a:spcPct val="100000"/>
              </a:lnSpc>
              <a:spcBef>
                <a:spcPts val="955"/>
              </a:spcBef>
              <a:buAutoNum type="alphaUcPeriod" startAt="26"/>
              <a:tabLst>
                <a:tab pos="241300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Regression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ts val="1580"/>
              </a:lnSpc>
              <a:spcBef>
                <a:spcPts val="70"/>
              </a:spcBef>
            </a:pP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to</a:t>
            </a:r>
            <a:r>
              <a:rPr dirty="0" sz="1200" spc="-5">
                <a:latin typeface="Calibri"/>
                <a:cs typeface="Calibri"/>
              </a:rPr>
              <a:t> verify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addition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new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previous</a:t>
            </a:r>
            <a:r>
              <a:rPr dirty="0" sz="1200" spc="-5">
                <a:latin typeface="Calibri"/>
                <a:cs typeface="Calibri"/>
              </a:rPr>
              <a:t> developed </a:t>
            </a:r>
            <a:r>
              <a:rPr dirty="0" sz="1200">
                <a:latin typeface="Calibri"/>
                <a:cs typeface="Calibri"/>
              </a:rPr>
              <a:t> 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tested</a:t>
            </a:r>
            <a:r>
              <a:rPr dirty="0" sz="1200" spc="-5">
                <a:latin typeface="Calibri"/>
                <a:cs typeface="Calibri"/>
              </a:rPr>
              <a:t> system</a:t>
            </a:r>
            <a:r>
              <a:rPr dirty="0" sz="1200" spc="-5">
                <a:latin typeface="Calibri"/>
                <a:cs typeface="Calibri"/>
              </a:rPr>
              <a:t> still</a:t>
            </a:r>
            <a:r>
              <a:rPr dirty="0" sz="1200" spc="-5">
                <a:latin typeface="Calibri"/>
                <a:cs typeface="Calibri"/>
              </a:rPr>
              <a:t> perform</a:t>
            </a:r>
            <a:r>
              <a:rPr dirty="0" sz="1200" spc="-5">
                <a:latin typeface="Calibri"/>
                <a:cs typeface="Calibri"/>
              </a:rPr>
              <a:t> correctly.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complete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development</a:t>
            </a:r>
            <a:r>
              <a:rPr dirty="0" sz="1200" spc="-5">
                <a:latin typeface="Calibri"/>
                <a:cs typeface="Calibri"/>
              </a:rPr>
              <a:t> project</a:t>
            </a:r>
            <a:r>
              <a:rPr dirty="0" sz="1200" spc="-5">
                <a:latin typeface="Calibri"/>
                <a:cs typeface="Calibri"/>
              </a:rPr>
              <a:t> includes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maintenance,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fixing,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optimizations,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error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correction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continuous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update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ts val="1570"/>
              </a:lnSpc>
              <a:spcBef>
                <a:spcPts val="2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 spc="-5">
                <a:latin typeface="Calibri"/>
                <a:cs typeface="Calibri"/>
              </a:rPr>
              <a:t> sure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addition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change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>
                <a:latin typeface="Calibri"/>
                <a:cs typeface="Calibri"/>
              </a:rPr>
              <a:t> 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does</a:t>
            </a:r>
            <a:r>
              <a:rPr dirty="0" sz="1200" spc="-5">
                <a:latin typeface="Calibri"/>
                <a:cs typeface="Calibri"/>
              </a:rPr>
              <a:t> not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impact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other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38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newly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added</a:t>
            </a:r>
            <a:r>
              <a:rPr dirty="0" sz="1200" spc="4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3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fully</a:t>
            </a:r>
            <a:r>
              <a:rPr dirty="0" sz="1200" spc="39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integrated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with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4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already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system.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regression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verifies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achieved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>
                <a:latin typeface="Calibri"/>
                <a:cs typeface="Calibri"/>
              </a:rPr>
              <a:t> not.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1175426"/>
            <a:ext cx="5970270" cy="64643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AA.</a:t>
            </a:r>
            <a:r>
              <a:rPr dirty="0" sz="1300" spc="2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Regression</a:t>
            </a:r>
            <a:r>
              <a:rPr dirty="0" sz="1300" spc="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  <a:spcBef>
                <a:spcPts val="5"/>
              </a:spcBef>
            </a:pPr>
            <a:r>
              <a:rPr dirty="0" sz="1200" spc="-5">
                <a:latin typeface="Calibri"/>
                <a:cs typeface="Calibri"/>
              </a:rPr>
              <a:t>Lest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consider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development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229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2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were</a:t>
            </a:r>
            <a:r>
              <a:rPr dirty="0" sz="1200" spc="2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2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1.0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1.1.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42772" y="1937004"/>
          <a:ext cx="6090285" cy="1161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6465"/>
                <a:gridCol w="2113915"/>
                <a:gridCol w="3040379"/>
              </a:tblGrid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Feature</a:t>
                      </a:r>
                      <a:r>
                        <a:rPr dirty="0" sz="12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 b="1">
                          <a:latin typeface="Calibri"/>
                          <a:cs typeface="Calibri"/>
                        </a:rPr>
                        <a:t>No.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Release</a:t>
                      </a:r>
                      <a:r>
                        <a:rPr dirty="0" sz="12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1.0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 b="1">
                          <a:latin typeface="Calibri"/>
                          <a:cs typeface="Calibri"/>
                        </a:rPr>
                        <a:t>Release</a:t>
                      </a:r>
                      <a:r>
                        <a:rPr dirty="0" sz="12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latin typeface="Calibri"/>
                          <a:cs typeface="Calibri"/>
                        </a:rPr>
                        <a:t>1.1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3547"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Login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Login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Listing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Product</a:t>
                      </a:r>
                      <a:r>
                        <a:rPr dirty="0" sz="12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Listing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Shopping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Shopping</a:t>
                      </a:r>
                      <a:r>
                        <a:rPr dirty="0" sz="12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2023"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Payment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via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Credit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Card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Only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Payment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 with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Discount</a:t>
                      </a:r>
                      <a:r>
                        <a:rPr dirty="0" sz="12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Card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using</a:t>
                      </a:r>
                      <a:r>
                        <a:rPr dirty="0" sz="12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PayPal</a:t>
                      </a:r>
                      <a:r>
                        <a:rPr dirty="0" sz="1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also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  <a:tr h="193547"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>
                          <a:latin typeface="Calibri"/>
                          <a:cs typeface="Calibri"/>
                        </a:rPr>
                        <a:t>---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15"/>
                        </a:lnSpc>
                      </a:pPr>
                      <a:r>
                        <a:rPr dirty="0" sz="1200" spc="-5">
                          <a:latin typeface="Calibri"/>
                          <a:cs typeface="Calibri"/>
                        </a:rPr>
                        <a:t>Discount</a:t>
                      </a:r>
                      <a:r>
                        <a:rPr dirty="0" sz="12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5">
                          <a:latin typeface="Calibri"/>
                          <a:cs typeface="Calibri"/>
                        </a:rPr>
                        <a:t>Card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BFBFBF"/>
                      </a:solidFill>
                      <a:prstDash val="solid"/>
                    </a:lnL>
                    <a:lnR w="6350">
                      <a:solidFill>
                        <a:srgbClr val="BFBFBF"/>
                      </a:solidFill>
                      <a:prstDash val="solid"/>
                    </a:lnR>
                    <a:lnT w="6350">
                      <a:solidFill>
                        <a:srgbClr val="BFBFBF"/>
                      </a:solidFill>
                      <a:prstDash val="solid"/>
                    </a:lnT>
                    <a:lnB w="6350">
                      <a:solidFill>
                        <a:srgbClr val="BFBFB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1699" y="3359913"/>
            <a:ext cx="5970905" cy="439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985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 spc="-5">
                <a:latin typeface="Calibri"/>
                <a:cs typeface="Calibri"/>
              </a:rPr>
              <a:t> release</a:t>
            </a:r>
            <a:r>
              <a:rPr dirty="0" sz="1200" spc="-5">
                <a:latin typeface="Calibri"/>
                <a:cs typeface="Calibri"/>
              </a:rPr>
              <a:t> 1.1</a:t>
            </a:r>
            <a:r>
              <a:rPr dirty="0" sz="1200" spc="-5">
                <a:latin typeface="Calibri"/>
                <a:cs typeface="Calibri"/>
              </a:rPr>
              <a:t> two</a:t>
            </a:r>
            <a:r>
              <a:rPr dirty="0" sz="1200" spc="-5">
                <a:latin typeface="Calibri"/>
                <a:cs typeface="Calibri"/>
              </a:rPr>
              <a:t> features</a:t>
            </a:r>
            <a:r>
              <a:rPr dirty="0" sz="1200" spc="-5">
                <a:latin typeface="Calibri"/>
                <a:cs typeface="Calibri"/>
              </a:rPr>
              <a:t> were</a:t>
            </a:r>
            <a:r>
              <a:rPr dirty="0" sz="1200" spc="-5">
                <a:latin typeface="Calibri"/>
                <a:cs typeface="Calibri"/>
              </a:rPr>
              <a:t> added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updated</a:t>
            </a:r>
            <a:r>
              <a:rPr dirty="0" sz="1200" spc="-5">
                <a:latin typeface="Calibri"/>
                <a:cs typeface="Calibri"/>
              </a:rPr>
              <a:t> (discount</a:t>
            </a:r>
            <a:r>
              <a:rPr dirty="0" sz="1200" spc="-5">
                <a:latin typeface="Calibri"/>
                <a:cs typeface="Calibri"/>
              </a:rPr>
              <a:t> card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payment</a:t>
            </a:r>
            <a:r>
              <a:rPr dirty="0" sz="1200" spc="-5">
                <a:latin typeface="Calibri"/>
                <a:cs typeface="Calibri"/>
              </a:rPr>
              <a:t> option</a:t>
            </a:r>
            <a:r>
              <a:rPr dirty="0" sz="1200" spc="-5">
                <a:latin typeface="Calibri"/>
                <a:cs typeface="Calibri"/>
              </a:rPr>
              <a:t> with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discount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card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PayPal)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should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impact</a:t>
            </a:r>
            <a:r>
              <a:rPr dirty="0" sz="1200" spc="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already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developed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BB.</a:t>
            </a:r>
            <a:r>
              <a:rPr dirty="0" sz="1300" spc="27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Reporting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reporting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most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artifact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whole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-5">
                <a:latin typeface="Calibri"/>
                <a:cs typeface="Calibri"/>
              </a:rPr>
              <a:t> it</a:t>
            </a:r>
            <a:r>
              <a:rPr dirty="0" sz="1200" spc="-5">
                <a:latin typeface="Calibri"/>
                <a:cs typeface="Calibri"/>
              </a:rPr>
              <a:t> shows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overall</a:t>
            </a:r>
            <a:r>
              <a:rPr dirty="0" sz="1200" spc="-5">
                <a:latin typeface="Calibri"/>
                <a:cs typeface="Calibri"/>
              </a:rPr>
              <a:t> status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activities</a:t>
            </a:r>
            <a:r>
              <a:rPr dirty="0" sz="1200" spc="-5">
                <a:latin typeface="Calibri"/>
                <a:cs typeface="Calibri"/>
              </a:rPr>
              <a:t> performed</a:t>
            </a:r>
            <a:r>
              <a:rPr dirty="0" sz="1200" spc="-5">
                <a:latin typeface="Calibri"/>
                <a:cs typeface="Calibri"/>
              </a:rPr>
              <a:t> throughout</a:t>
            </a:r>
            <a:r>
              <a:rPr dirty="0" sz="1200" spc="-5">
                <a:latin typeface="Calibri"/>
                <a:cs typeface="Calibri"/>
              </a:rPr>
              <a:t> all</a:t>
            </a:r>
            <a:r>
              <a:rPr dirty="0" sz="1200" spc="-5">
                <a:latin typeface="Calibri"/>
                <a:cs typeface="Calibri"/>
              </a:rPr>
              <a:t> stage.</a:t>
            </a:r>
            <a:r>
              <a:rPr dirty="0" sz="1200" spc="-5">
                <a:latin typeface="Calibri"/>
                <a:cs typeface="Calibri"/>
              </a:rPr>
              <a:t> There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different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levels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at</a:t>
            </a:r>
            <a:r>
              <a:rPr dirty="0" sz="1200" spc="-5">
                <a:latin typeface="Calibri"/>
                <a:cs typeface="Calibri"/>
              </a:rPr>
              <a:t> different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stages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becomes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extremely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important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track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performed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their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results.</a:t>
            </a:r>
            <a:r>
              <a:rPr dirty="0" sz="1200" spc="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Many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different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shapes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formats</a:t>
            </a:r>
            <a:r>
              <a:rPr dirty="0" sz="1200" spc="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available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overall</a:t>
            </a:r>
            <a:r>
              <a:rPr dirty="0" sz="1200" spc="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status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of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one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such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format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Dashboard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-5">
                <a:latin typeface="Calibri"/>
                <a:cs typeface="Calibri"/>
              </a:rPr>
              <a:t> described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following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lines.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CC.</a:t>
            </a:r>
            <a:r>
              <a:rPr dirty="0" sz="1300" spc="37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Dashboard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6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dashboards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analysis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5">
                <a:latin typeface="Calibri"/>
                <a:cs typeface="Calibri"/>
              </a:rPr>
              <a:t> overall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progress.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statistically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visually</a:t>
            </a:r>
            <a:r>
              <a:rPr dirty="0" sz="1200" spc="-5">
                <a:latin typeface="Calibri"/>
                <a:cs typeface="Calibri"/>
              </a:rPr>
              <a:t> presented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this</a:t>
            </a:r>
            <a:r>
              <a:rPr dirty="0" sz="1200" spc="-5">
                <a:latin typeface="Calibri"/>
                <a:cs typeface="Calibri"/>
              </a:rPr>
              <a:t> dashboard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help</a:t>
            </a:r>
            <a:r>
              <a:rPr dirty="0" sz="1200" spc="-5">
                <a:latin typeface="Calibri"/>
                <a:cs typeface="Calibri"/>
              </a:rPr>
              <a:t> testers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lot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making</a:t>
            </a:r>
            <a:r>
              <a:rPr dirty="0" sz="1200" spc="-5">
                <a:latin typeface="Calibri"/>
                <a:cs typeface="Calibri"/>
              </a:rPr>
              <a:t> useful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decision</a:t>
            </a:r>
            <a:r>
              <a:rPr dirty="0" sz="1200" spc="-5">
                <a:latin typeface="Calibri"/>
                <a:cs typeface="Calibri"/>
              </a:rPr>
              <a:t> regarding</a:t>
            </a:r>
            <a:r>
              <a:rPr dirty="0" sz="1200" spc="-5">
                <a:latin typeface="Calibri"/>
                <a:cs typeface="Calibri"/>
              </a:rPr>
              <a:t> testing</a:t>
            </a:r>
            <a:r>
              <a:rPr dirty="0" sz="1200" spc="-5">
                <a:latin typeface="Calibri"/>
                <a:cs typeface="Calibri"/>
              </a:rPr>
              <a:t> strategy.</a:t>
            </a:r>
            <a:r>
              <a:rPr dirty="0" sz="1200" spc="-5">
                <a:latin typeface="Calibri"/>
                <a:cs typeface="Calibri"/>
              </a:rPr>
              <a:t> By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using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dashboard,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QA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tea,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-5">
                <a:latin typeface="Calibri"/>
                <a:cs typeface="Calibri"/>
              </a:rPr>
              <a:t> monitor</a:t>
            </a:r>
            <a:r>
              <a:rPr dirty="0" sz="1200" spc="-5">
                <a:latin typeface="Calibri"/>
                <a:cs typeface="Calibri"/>
              </a:rPr>
              <a:t> test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activities,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on</a:t>
            </a:r>
            <a:r>
              <a:rPr dirty="0" sz="1200" spc="-5">
                <a:latin typeface="Calibri"/>
                <a:cs typeface="Calibri"/>
              </a:rPr>
              <a:t> progress,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gaps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coverage,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identify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areas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may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require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additional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investigation.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DD.</a:t>
            </a:r>
            <a:r>
              <a:rPr dirty="0" sz="1300" spc="13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Dashboard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10000"/>
              </a:lnSpc>
              <a:spcBef>
                <a:spcPts val="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dashboards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able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tell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-5">
                <a:latin typeface="Calibri"/>
                <a:cs typeface="Calibri"/>
              </a:rPr>
              <a:t> count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5">
                <a:latin typeface="Calibri"/>
                <a:cs typeface="Calibri"/>
              </a:rPr>
              <a:t> statuses</a:t>
            </a:r>
            <a:r>
              <a:rPr dirty="0" sz="1200" spc="-5">
                <a:latin typeface="Calibri"/>
                <a:cs typeface="Calibri"/>
              </a:rPr>
              <a:t> (closed,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fixed,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hold, </a:t>
            </a:r>
            <a:r>
              <a:rPr dirty="0" sz="1200">
                <a:latin typeface="Calibri"/>
                <a:cs typeface="Calibri"/>
              </a:rPr>
              <a:t> NotAFix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etc.)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separately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for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all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product,</a:t>
            </a:r>
            <a:r>
              <a:rPr dirty="0" sz="1200" spc="-5">
                <a:latin typeface="Calibri"/>
                <a:cs typeface="Calibri"/>
              </a:rPr>
              <a:t> as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shown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image</a:t>
            </a:r>
            <a:r>
              <a:rPr dirty="0" sz="1200" spc="-5">
                <a:latin typeface="Calibri"/>
                <a:cs typeface="Calibri"/>
              </a:rPr>
              <a:t> below.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73674"/>
            <a:ext cx="5970905" cy="64516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354965" algn="l"/>
              </a:tabLst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EE.</a:t>
            </a:r>
            <a:r>
              <a:rPr dirty="0" sz="1300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 Test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Dashboard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9200"/>
              </a:lnSpc>
              <a:spcBef>
                <a:spcPts val="15"/>
              </a:spcBef>
            </a:pP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data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dashboards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can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graphically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presented</a:t>
            </a:r>
            <a:r>
              <a:rPr dirty="0" sz="1200" spc="1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make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it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easy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13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understand.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example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shown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below.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6343307"/>
            <a:ext cx="5970270" cy="144843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FF.</a:t>
            </a:r>
            <a:r>
              <a:rPr dirty="0" sz="1300" spc="55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Testing: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Release</a:t>
            </a:r>
            <a:r>
              <a:rPr dirty="0" sz="130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Notes</a:t>
            </a:r>
            <a:r>
              <a:rPr dirty="0" sz="1300" spc="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Basics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10"/>
              </a:spcBef>
            </a:pP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-5">
                <a:latin typeface="Calibri"/>
                <a:cs typeface="Calibri"/>
              </a:rPr>
              <a:t> notes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documents</a:t>
            </a:r>
            <a:r>
              <a:rPr dirty="0" sz="1200" spc="-5">
                <a:latin typeface="Calibri"/>
                <a:cs typeface="Calibri"/>
              </a:rPr>
              <a:t> that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distributed</a:t>
            </a:r>
            <a:r>
              <a:rPr dirty="0" sz="1200" spc="-5">
                <a:latin typeface="Calibri"/>
                <a:cs typeface="Calibri"/>
              </a:rPr>
              <a:t> with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release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revealing</a:t>
            </a:r>
            <a:r>
              <a:rPr dirty="0" sz="1200" spc="-5">
                <a:latin typeface="Calibri"/>
                <a:cs typeface="Calibri"/>
              </a:rPr>
              <a:t> what</a:t>
            </a:r>
            <a:r>
              <a:rPr dirty="0" sz="1200" spc="-5">
                <a:latin typeface="Calibri"/>
                <a:cs typeface="Calibri"/>
              </a:rPr>
              <a:t> is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included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software</a:t>
            </a:r>
            <a:r>
              <a:rPr dirty="0" sz="1200" spc="-5">
                <a:latin typeface="Calibri"/>
                <a:cs typeface="Calibri"/>
              </a:rPr>
              <a:t> i.e.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features</a:t>
            </a:r>
            <a:r>
              <a:rPr dirty="0" sz="1200" spc="-5">
                <a:latin typeface="Calibri"/>
                <a:cs typeface="Calibri"/>
              </a:rPr>
              <a:t> and</a:t>
            </a:r>
            <a:r>
              <a:rPr dirty="0" sz="1200" spc="-5">
                <a:latin typeface="Calibri"/>
                <a:cs typeface="Calibri"/>
              </a:rPr>
              <a:t> steps</a:t>
            </a:r>
            <a:r>
              <a:rPr dirty="0" sz="1200" spc="-5">
                <a:latin typeface="Calibri"/>
                <a:cs typeface="Calibri"/>
              </a:rPr>
              <a:t> 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how</a:t>
            </a:r>
            <a:r>
              <a:rPr dirty="0" sz="1200">
                <a:latin typeface="Calibri"/>
                <a:cs typeface="Calibri"/>
              </a:rPr>
              <a:t> 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install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and</a:t>
            </a:r>
            <a:r>
              <a:rPr dirty="0" sz="1200" spc="2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deploy</a:t>
            </a:r>
            <a:r>
              <a:rPr dirty="0" sz="1200" spc="-5">
                <a:latin typeface="Calibri"/>
                <a:cs typeface="Calibri"/>
              </a:rPr>
              <a:t> the</a:t>
            </a:r>
            <a:r>
              <a:rPr dirty="0" sz="1200" spc="-5">
                <a:latin typeface="Calibri"/>
                <a:cs typeface="Calibri"/>
              </a:rPr>
              <a:t> product. </a:t>
            </a:r>
            <a:r>
              <a:rPr dirty="0" sz="1200">
                <a:latin typeface="Calibri"/>
                <a:cs typeface="Calibri"/>
              </a:rPr>
              <a:t> The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</a:t>
            </a:r>
            <a:r>
              <a:rPr dirty="0" sz="1200" spc="-5">
                <a:latin typeface="Calibri"/>
                <a:cs typeface="Calibri"/>
              </a:rPr>
              <a:t> of</a:t>
            </a:r>
            <a:r>
              <a:rPr dirty="0" sz="1200" spc="-5">
                <a:latin typeface="Calibri"/>
                <a:cs typeface="Calibri"/>
              </a:rPr>
              <a:t> known</a:t>
            </a:r>
            <a:r>
              <a:rPr dirty="0" sz="1200" spc="-5">
                <a:latin typeface="Calibri"/>
                <a:cs typeface="Calibri"/>
              </a:rPr>
              <a:t> defects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that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not</a:t>
            </a:r>
            <a:r>
              <a:rPr dirty="0" sz="1200" spc="-5">
                <a:latin typeface="Calibri"/>
                <a:cs typeface="Calibri"/>
              </a:rPr>
              <a:t> fixed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of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release</a:t>
            </a:r>
            <a:r>
              <a:rPr dirty="0" sz="1200" spc="-5">
                <a:latin typeface="Calibri"/>
                <a:cs typeface="Calibri"/>
              </a:rPr>
              <a:t> notes</a:t>
            </a:r>
            <a:r>
              <a:rPr dirty="0" sz="1200" spc="-5">
                <a:latin typeface="Calibri"/>
                <a:cs typeface="Calibri"/>
              </a:rPr>
              <a:t> while</a:t>
            </a:r>
            <a:r>
              <a:rPr dirty="0" sz="1200" spc="-5">
                <a:latin typeface="Calibri"/>
                <a:cs typeface="Calibri"/>
              </a:rPr>
              <a:t> mentioning</a:t>
            </a:r>
            <a:r>
              <a:rPr dirty="0" sz="1200" spc="-5">
                <a:latin typeface="Calibri"/>
                <a:cs typeface="Calibri"/>
              </a:rPr>
              <a:t> what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defects,</a:t>
            </a:r>
            <a:r>
              <a:rPr dirty="0" sz="1200" spc="-5">
                <a:latin typeface="Calibri"/>
                <a:cs typeface="Calibri"/>
              </a:rPr>
              <a:t> deficiencies</a:t>
            </a:r>
            <a:r>
              <a:rPr dirty="0" sz="1200" spc="-5">
                <a:latin typeface="Calibri"/>
                <a:cs typeface="Calibri"/>
              </a:rPr>
              <a:t> are</a:t>
            </a:r>
            <a:r>
              <a:rPr dirty="0" sz="1200" spc="-5">
                <a:latin typeface="Calibri"/>
                <a:cs typeface="Calibri"/>
              </a:rPr>
              <a:t> fixed</a:t>
            </a:r>
            <a:r>
              <a:rPr dirty="0" sz="1200" spc="-5">
                <a:latin typeface="Calibri"/>
                <a:cs typeface="Calibri"/>
              </a:rPr>
              <a:t> in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-5">
                <a:latin typeface="Calibri"/>
                <a:cs typeface="Calibri"/>
              </a:rPr>
              <a:t> particular</a:t>
            </a:r>
            <a:r>
              <a:rPr dirty="0" sz="1200" spc="-5">
                <a:latin typeface="Calibri"/>
                <a:cs typeface="Calibri"/>
              </a:rPr>
              <a:t> release.</a:t>
            </a:r>
            <a:r>
              <a:rPr dirty="0" sz="1200" spc="-5">
                <a:latin typeface="Calibri"/>
                <a:cs typeface="Calibri"/>
              </a:rPr>
              <a:t> Another</a:t>
            </a:r>
            <a:r>
              <a:rPr dirty="0" sz="1200" spc="-5">
                <a:latin typeface="Calibri"/>
                <a:cs typeface="Calibri"/>
              </a:rPr>
              <a:t> important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thing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that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this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contains</a:t>
            </a:r>
            <a:r>
              <a:rPr dirty="0" sz="1200" spc="-5">
                <a:latin typeface="Calibri"/>
                <a:cs typeface="Calibri"/>
              </a:rPr>
              <a:t> is</a:t>
            </a:r>
            <a:r>
              <a:rPr dirty="0" sz="1200" spc="-5">
                <a:latin typeface="Calibri"/>
                <a:cs typeface="Calibri"/>
              </a:rPr>
              <a:t> test</a:t>
            </a:r>
            <a:r>
              <a:rPr dirty="0" sz="1200" spc="-5">
                <a:latin typeface="Calibri"/>
                <a:cs typeface="Calibri"/>
              </a:rPr>
              <a:t> results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information</a:t>
            </a:r>
            <a:r>
              <a:rPr dirty="0" sz="1200" spc="-5">
                <a:latin typeface="Calibri"/>
                <a:cs typeface="Calibri"/>
              </a:rPr>
              <a:t> about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the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test</a:t>
            </a:r>
            <a:r>
              <a:rPr dirty="0" sz="1200" spc="-5">
                <a:latin typeface="Calibri"/>
                <a:cs typeface="Calibri"/>
              </a:rPr>
              <a:t> procedure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increase</a:t>
            </a:r>
            <a:r>
              <a:rPr dirty="0" sz="1200" spc="-5">
                <a:latin typeface="Calibri"/>
                <a:cs typeface="Calibri"/>
              </a:rPr>
              <a:t> client</a:t>
            </a:r>
            <a:r>
              <a:rPr dirty="0" sz="1200" spc="-5">
                <a:latin typeface="Calibri"/>
                <a:cs typeface="Calibri"/>
              </a:rPr>
              <a:t> or</a:t>
            </a:r>
            <a:r>
              <a:rPr dirty="0" sz="1200" spc="-5">
                <a:latin typeface="Calibri"/>
                <a:cs typeface="Calibri"/>
              </a:rPr>
              <a:t> end</a:t>
            </a:r>
            <a:r>
              <a:rPr dirty="0" sz="1200" spc="-5">
                <a:latin typeface="Calibri"/>
                <a:cs typeface="Calibri"/>
              </a:rPr>
              <a:t> user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confidence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in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the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94083"/>
            <a:ext cx="22402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GG.</a:t>
            </a:r>
            <a:r>
              <a:rPr dirty="0" sz="1300" spc="-5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1: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Release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Notes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894083"/>
            <a:ext cx="22402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HH.</a:t>
            </a:r>
            <a:r>
              <a:rPr dirty="0" sz="1300" spc="-5">
                <a:solidFill>
                  <a:srgbClr val="2D74B5"/>
                </a:solidFill>
                <a:latin typeface="Times New Roman"/>
                <a:cs typeface="Times New Roman"/>
              </a:rPr>
              <a:t>	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Example</a:t>
            </a:r>
            <a:r>
              <a:rPr dirty="0" sz="1300" spc="-2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2:</a:t>
            </a:r>
            <a:r>
              <a:rPr dirty="0" sz="1300" spc="-15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Release</a:t>
            </a:r>
            <a:r>
              <a:rPr dirty="0" sz="1300" spc="-10" b="1">
                <a:solidFill>
                  <a:srgbClr val="2D74B5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2D74B5"/>
                </a:solidFill>
                <a:latin typeface="Calibri"/>
                <a:cs typeface="Calibri"/>
              </a:rPr>
              <a:t>Notes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1699" y="5580381"/>
            <a:ext cx="5970905" cy="3105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3C85C6"/>
                </a:solidFill>
                <a:latin typeface="Calibri"/>
                <a:cs typeface="Calibri"/>
              </a:rPr>
              <a:t>II.</a:t>
            </a:r>
            <a:r>
              <a:rPr dirty="0" sz="1200" spc="-10" b="1">
                <a:solidFill>
                  <a:srgbClr val="3C85C6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C85C6"/>
                </a:solidFill>
                <a:latin typeface="Calibri"/>
                <a:cs typeface="Calibri"/>
              </a:rPr>
              <a:t>Post</a:t>
            </a:r>
            <a:r>
              <a:rPr dirty="0" sz="1200" spc="-5" b="1">
                <a:solidFill>
                  <a:srgbClr val="3C85C6"/>
                </a:solidFill>
                <a:latin typeface="Calibri"/>
                <a:cs typeface="Calibri"/>
              </a:rPr>
              <a:t> Production</a:t>
            </a:r>
            <a:r>
              <a:rPr dirty="0" sz="1200" spc="-15" b="1">
                <a:solidFill>
                  <a:srgbClr val="3C85C6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C85C6"/>
                </a:solidFill>
                <a:latin typeface="Calibri"/>
                <a:cs typeface="Calibri"/>
              </a:rPr>
              <a:t>Issues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790"/>
              </a:spcBef>
            </a:pPr>
            <a:r>
              <a:rPr dirty="0" sz="1300" spc="-5">
                <a:latin typeface="Calibri"/>
                <a:cs typeface="Calibri"/>
              </a:rPr>
              <a:t>Post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Production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issues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reported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end-users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once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Staging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Environment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Productionize,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productionalizing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environment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mean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5">
                <a:latin typeface="Calibri"/>
                <a:cs typeface="Calibri"/>
              </a:rPr>
              <a:t> deploy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staging</a:t>
            </a:r>
            <a:r>
              <a:rPr dirty="0" sz="1300" spc="28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server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codebase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Production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Server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which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provided</a:t>
            </a:r>
            <a:r>
              <a:rPr dirty="0" sz="1300" spc="-5">
                <a:latin typeface="Calibri"/>
                <a:cs typeface="Calibri"/>
              </a:rPr>
              <a:t> be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 spc="-5">
                <a:latin typeface="Calibri"/>
                <a:cs typeface="Calibri"/>
              </a:rPr>
              <a:t> or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 spc="-5">
                <a:latin typeface="Calibri"/>
                <a:cs typeface="Calibri"/>
              </a:rPr>
              <a:t> has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some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sort</a:t>
            </a:r>
            <a:r>
              <a:rPr dirty="0" sz="1300" spc="-5">
                <a:latin typeface="Calibri"/>
                <a:cs typeface="Calibri"/>
              </a:rPr>
              <a:t> of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arrangement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with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Vendor</a:t>
            </a:r>
            <a:r>
              <a:rPr dirty="0" sz="1300" spc="13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for</a:t>
            </a:r>
            <a:r>
              <a:rPr dirty="0" sz="1300" spc="14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deployment.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Usually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good</a:t>
            </a:r>
            <a:r>
              <a:rPr dirty="0" sz="1300" spc="13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QA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will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ensure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that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there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will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no</a:t>
            </a:r>
            <a:r>
              <a:rPr dirty="0" sz="1300" spc="-5">
                <a:latin typeface="Calibri"/>
                <a:cs typeface="Calibri"/>
              </a:rPr>
              <a:t> critical</a:t>
            </a:r>
            <a:r>
              <a:rPr dirty="0" sz="1300" spc="-5">
                <a:latin typeface="Calibri"/>
                <a:cs typeface="Calibri"/>
              </a:rPr>
              <a:t> bug</a:t>
            </a:r>
            <a:r>
              <a:rPr dirty="0" sz="1300" spc="-5">
                <a:latin typeface="Calibri"/>
                <a:cs typeface="Calibri"/>
              </a:rPr>
              <a:t> on</a:t>
            </a:r>
            <a:r>
              <a:rPr dirty="0" sz="1300" spc="-5">
                <a:latin typeface="Calibri"/>
                <a:cs typeface="Calibri"/>
              </a:rPr>
              <a:t> Production</a:t>
            </a:r>
            <a:r>
              <a:rPr dirty="0" sz="1300" spc="-5">
                <a:latin typeface="Calibri"/>
                <a:cs typeface="Calibri"/>
              </a:rPr>
              <a:t> side</a:t>
            </a:r>
            <a:r>
              <a:rPr dirty="0" sz="1300" spc="-5">
                <a:latin typeface="Calibri"/>
                <a:cs typeface="Calibri"/>
              </a:rPr>
              <a:t> but</a:t>
            </a:r>
            <a:r>
              <a:rPr dirty="0" sz="1300" spc="-5">
                <a:latin typeface="Calibri"/>
                <a:cs typeface="Calibri"/>
              </a:rPr>
              <a:t> even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good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QA</a:t>
            </a:r>
            <a:r>
              <a:rPr dirty="0" sz="1300" spc="-5">
                <a:latin typeface="Calibri"/>
                <a:cs typeface="Calibri"/>
              </a:rPr>
              <a:t> will</a:t>
            </a:r>
            <a:r>
              <a:rPr dirty="0" sz="1300" spc="-5">
                <a:latin typeface="Calibri"/>
                <a:cs typeface="Calibri"/>
              </a:rPr>
              <a:t> not</a:t>
            </a:r>
            <a:r>
              <a:rPr dirty="0" sz="1300" spc="-5">
                <a:latin typeface="Calibri"/>
                <a:cs typeface="Calibri"/>
              </a:rPr>
              <a:t> ensure</a:t>
            </a:r>
            <a:r>
              <a:rPr dirty="0" sz="1300" spc="-5">
                <a:latin typeface="Calibri"/>
                <a:cs typeface="Calibri"/>
              </a:rPr>
              <a:t> 100%</a:t>
            </a:r>
            <a:r>
              <a:rPr dirty="0" sz="1300" spc="-5">
                <a:latin typeface="Calibri"/>
                <a:cs typeface="Calibri"/>
              </a:rPr>
              <a:t> bug</a:t>
            </a:r>
            <a:r>
              <a:rPr dirty="0" sz="1300" spc="-5">
                <a:latin typeface="Calibri"/>
                <a:cs typeface="Calibri"/>
              </a:rPr>
              <a:t> free</a:t>
            </a:r>
            <a:r>
              <a:rPr dirty="0" sz="1300" spc="-5">
                <a:latin typeface="Calibri"/>
                <a:cs typeface="Calibri"/>
              </a:rPr>
              <a:t> code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that’s</a:t>
            </a:r>
            <a:r>
              <a:rPr dirty="0" sz="1300" spc="-5">
                <a:latin typeface="Calibri"/>
                <a:cs typeface="Calibri"/>
              </a:rPr>
              <a:t> just</a:t>
            </a:r>
            <a:r>
              <a:rPr dirty="0" sz="1300" spc="-5">
                <a:latin typeface="Calibri"/>
                <a:cs typeface="Calibri"/>
              </a:rPr>
              <a:t> possible,</a:t>
            </a:r>
            <a:r>
              <a:rPr dirty="0" sz="1300" spc="-5">
                <a:latin typeface="Calibri"/>
                <a:cs typeface="Calibri"/>
              </a:rPr>
              <a:t> production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those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which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reported</a:t>
            </a:r>
            <a:r>
              <a:rPr dirty="0" sz="1300" spc="-5">
                <a:latin typeface="Calibri"/>
                <a:cs typeface="Calibri"/>
              </a:rPr>
              <a:t> be</a:t>
            </a:r>
            <a:r>
              <a:rPr dirty="0" sz="1300" spc="-5">
                <a:latin typeface="Calibri"/>
                <a:cs typeface="Calibri"/>
              </a:rPr>
              <a:t> end-users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can</a:t>
            </a:r>
            <a:r>
              <a:rPr dirty="0" sz="1300" spc="-5">
                <a:latin typeface="Calibri"/>
                <a:cs typeface="Calibri"/>
              </a:rPr>
              <a:t> be</a:t>
            </a:r>
            <a:r>
              <a:rPr dirty="0" sz="1300" spc="-5">
                <a:latin typeface="Calibri"/>
                <a:cs typeface="Calibri"/>
              </a:rPr>
              <a:t> of</a:t>
            </a:r>
            <a:r>
              <a:rPr dirty="0" sz="1300" spc="-5">
                <a:latin typeface="Calibri"/>
                <a:cs typeface="Calibri"/>
              </a:rPr>
              <a:t> low</a:t>
            </a:r>
            <a:r>
              <a:rPr dirty="0" sz="1300" spc="-5">
                <a:latin typeface="Calibri"/>
                <a:cs typeface="Calibri"/>
              </a:rPr>
              <a:t> priority</a:t>
            </a:r>
            <a:r>
              <a:rPr dirty="0" sz="1300" spc="-5">
                <a:latin typeface="Calibri"/>
                <a:cs typeface="Calibri"/>
              </a:rPr>
              <a:t> from</a:t>
            </a:r>
            <a:r>
              <a:rPr dirty="0" sz="1300" spc="-5">
                <a:latin typeface="Calibri"/>
                <a:cs typeface="Calibri"/>
              </a:rPr>
              <a:t> development</a:t>
            </a:r>
            <a:r>
              <a:rPr dirty="0" sz="1300" spc="-5">
                <a:latin typeface="Calibri"/>
                <a:cs typeface="Calibri"/>
              </a:rPr>
              <a:t> but</a:t>
            </a:r>
            <a:r>
              <a:rPr dirty="0" sz="1300" spc="-5">
                <a:latin typeface="Calibri"/>
                <a:cs typeface="Calibri"/>
              </a:rPr>
              <a:t> from</a:t>
            </a:r>
            <a:r>
              <a:rPr dirty="0" sz="1300" spc="-5">
                <a:latin typeface="Calibri"/>
                <a:cs typeface="Calibri"/>
              </a:rPr>
              <a:t> end-user</a:t>
            </a:r>
            <a:r>
              <a:rPr dirty="0" sz="1300" spc="-5">
                <a:latin typeface="Calibri"/>
                <a:cs typeface="Calibri"/>
              </a:rPr>
              <a:t> viewpoint</a:t>
            </a:r>
            <a:r>
              <a:rPr dirty="0" sz="1300" spc="-5">
                <a:latin typeface="Calibri"/>
                <a:cs typeface="Calibri"/>
              </a:rPr>
              <a:t> they</a:t>
            </a:r>
            <a:r>
              <a:rPr dirty="0" sz="1300" spc="-5">
                <a:latin typeface="Calibri"/>
                <a:cs typeface="Calibri"/>
              </a:rPr>
              <a:t> might</a:t>
            </a:r>
            <a:r>
              <a:rPr dirty="0" sz="1300" spc="-5">
                <a:latin typeface="Calibri"/>
                <a:cs typeface="Calibri"/>
              </a:rPr>
              <a:t> take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high-priority</a:t>
            </a:r>
            <a:r>
              <a:rPr dirty="0" sz="1300" spc="-5">
                <a:latin typeface="Calibri"/>
                <a:cs typeface="Calibri"/>
              </a:rPr>
              <a:t> which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needed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addressed.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JJ.</a:t>
            </a:r>
            <a:r>
              <a:rPr dirty="0" sz="120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Types</a:t>
            </a:r>
            <a:r>
              <a:rPr dirty="0" sz="1200" spc="5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3B77D8"/>
                </a:solidFill>
                <a:latin typeface="Calibri"/>
                <a:cs typeface="Calibri"/>
              </a:rPr>
              <a:t>of</a:t>
            </a:r>
            <a:r>
              <a:rPr dirty="0" sz="1200" spc="5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Post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 -</a:t>
            </a:r>
            <a:r>
              <a:rPr dirty="0" sz="1200" spc="-1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Production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 Issues</a:t>
            </a:r>
            <a:endParaRPr sz="1200">
              <a:latin typeface="Calibri"/>
              <a:cs typeface="Calibri"/>
            </a:endParaRPr>
          </a:p>
          <a:p>
            <a:pPr algn="just" marL="12700" marR="7620">
              <a:lnSpc>
                <a:spcPct val="109600"/>
              </a:lnSpc>
              <a:spcBef>
                <a:spcPts val="805"/>
              </a:spcBef>
            </a:pPr>
            <a:r>
              <a:rPr dirty="0" sz="1300" spc="-5">
                <a:latin typeface="Calibri"/>
                <a:cs typeface="Calibri"/>
              </a:rPr>
              <a:t>The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way</a:t>
            </a:r>
            <a:r>
              <a:rPr dirty="0" sz="1300" spc="-10">
                <a:latin typeface="Calibri"/>
                <a:cs typeface="Calibri"/>
              </a:rPr>
              <a:t> 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handle</a:t>
            </a:r>
            <a:r>
              <a:rPr dirty="0" sz="1300" spc="-5">
                <a:latin typeface="Calibri"/>
                <a:cs typeface="Calibri"/>
              </a:rPr>
              <a:t> pre-production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and</a:t>
            </a:r>
            <a:r>
              <a:rPr dirty="0" sz="1300" spc="-5">
                <a:latin typeface="Calibri"/>
                <a:cs typeface="Calibri"/>
              </a:rPr>
              <a:t> post-production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different</a:t>
            </a:r>
            <a:r>
              <a:rPr dirty="0" sz="1300" spc="-5">
                <a:latin typeface="Calibri"/>
                <a:cs typeface="Calibri"/>
              </a:rPr>
              <a:t> simply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due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</a:t>
            </a:r>
            <a:r>
              <a:rPr dirty="0" sz="1300" spc="-5">
                <a:latin typeface="Calibri"/>
                <a:cs typeface="Calibri"/>
              </a:rPr>
              <a:t> reason</a:t>
            </a:r>
            <a:r>
              <a:rPr dirty="0" sz="1300" spc="-5">
                <a:latin typeface="Calibri"/>
                <a:cs typeface="Calibri"/>
              </a:rPr>
              <a:t> that</a:t>
            </a:r>
            <a:r>
              <a:rPr dirty="0" sz="1300" spc="-5">
                <a:latin typeface="Calibri"/>
                <a:cs typeface="Calibri"/>
              </a:rPr>
              <a:t> end-user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usually</a:t>
            </a:r>
            <a:r>
              <a:rPr dirty="0" sz="1300" spc="-5">
                <a:latin typeface="Calibri"/>
                <a:cs typeface="Calibri"/>
              </a:rPr>
              <a:t> not</a:t>
            </a:r>
            <a:r>
              <a:rPr dirty="0" sz="1300" spc="-5">
                <a:latin typeface="Calibri"/>
                <a:cs typeface="Calibri"/>
              </a:rPr>
              <a:t> involved</a:t>
            </a:r>
            <a:r>
              <a:rPr dirty="0" sz="1300" spc="-5">
                <a:latin typeface="Calibri"/>
                <a:cs typeface="Calibri"/>
              </a:rPr>
              <a:t> during</a:t>
            </a:r>
            <a:r>
              <a:rPr dirty="0" sz="1300" spc="-5">
                <a:latin typeface="Calibri"/>
                <a:cs typeface="Calibri"/>
              </a:rPr>
              <a:t> development.</a:t>
            </a:r>
            <a:r>
              <a:rPr dirty="0" sz="1300" spc="-5">
                <a:latin typeface="Calibri"/>
                <a:cs typeface="Calibri"/>
              </a:rPr>
              <a:t> During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development</a:t>
            </a:r>
            <a:r>
              <a:rPr dirty="0" sz="1300" spc="2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in-scope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bugs</a:t>
            </a:r>
            <a:r>
              <a:rPr dirty="0" sz="1300" spc="2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are</a:t>
            </a:r>
            <a:r>
              <a:rPr dirty="0" sz="1300" spc="204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fixed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shipped</a:t>
            </a:r>
            <a:r>
              <a:rPr dirty="0" sz="1300" spc="204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204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ensure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at</a:t>
            </a:r>
            <a:r>
              <a:rPr dirty="0" sz="1300" spc="2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max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compliance</a:t>
            </a:r>
            <a:r>
              <a:rPr dirty="0" sz="1300" spc="21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with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8" y="873662"/>
            <a:ext cx="5970905" cy="6657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350">
              <a:lnSpc>
                <a:spcPct val="110000"/>
              </a:lnSpc>
              <a:spcBef>
                <a:spcPts val="100"/>
              </a:spcBef>
            </a:pPr>
            <a:r>
              <a:rPr dirty="0" sz="1300" spc="-5">
                <a:latin typeface="Calibri"/>
                <a:cs typeface="Calibri"/>
              </a:rPr>
              <a:t>agreed</a:t>
            </a:r>
            <a:r>
              <a:rPr dirty="0" sz="1300" spc="-5">
                <a:latin typeface="Calibri"/>
                <a:cs typeface="Calibri"/>
              </a:rPr>
              <a:t> requirement.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In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Production</a:t>
            </a:r>
            <a:r>
              <a:rPr dirty="0" sz="1300" spc="-5">
                <a:latin typeface="Calibri"/>
                <a:cs typeface="Calibri"/>
              </a:rPr>
              <a:t> it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possible</a:t>
            </a:r>
            <a:r>
              <a:rPr dirty="0" sz="1300" spc="-5">
                <a:latin typeface="Calibri"/>
                <a:cs typeface="Calibri"/>
              </a:rPr>
              <a:t> that</a:t>
            </a:r>
            <a:r>
              <a:rPr dirty="0" sz="1300" spc="-5">
                <a:latin typeface="Calibri"/>
                <a:cs typeface="Calibri"/>
              </a:rPr>
              <a:t> End-user</a:t>
            </a:r>
            <a:r>
              <a:rPr dirty="0" sz="1300" spc="-5">
                <a:latin typeface="Calibri"/>
                <a:cs typeface="Calibri"/>
              </a:rPr>
              <a:t> or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may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report</a:t>
            </a:r>
            <a:r>
              <a:rPr dirty="0" sz="1300" spc="-5">
                <a:latin typeface="Calibri"/>
                <a:cs typeface="Calibri"/>
              </a:rPr>
              <a:t> issue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which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not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bug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but</a:t>
            </a:r>
            <a:r>
              <a:rPr dirty="0" sz="1300" spc="-5">
                <a:latin typeface="Calibri"/>
                <a:cs typeface="Calibri"/>
              </a:rPr>
              <a:t> needed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fixed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i-e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WishList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or</a:t>
            </a:r>
            <a:r>
              <a:rPr dirty="0" sz="1300" spc="1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issue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there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due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latest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build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45"/>
              </a:spcBef>
            </a:pPr>
            <a:r>
              <a:rPr dirty="0" sz="1300" spc="-5">
                <a:latin typeface="Calibri"/>
                <a:cs typeface="Calibri"/>
              </a:rPr>
              <a:t>-</a:t>
            </a:r>
            <a:r>
              <a:rPr dirty="0" sz="1300" spc="114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Ripple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Effect.</a:t>
            </a:r>
            <a:r>
              <a:rPr dirty="0" sz="1300" spc="114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For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WishList</a:t>
            </a:r>
            <a:r>
              <a:rPr dirty="0" sz="1300" spc="12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vendors</a:t>
            </a:r>
            <a:r>
              <a:rPr dirty="0" sz="1300" spc="114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usually</a:t>
            </a:r>
            <a:r>
              <a:rPr dirty="0" sz="1300" spc="13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do</a:t>
            </a:r>
            <a:r>
              <a:rPr dirty="0" sz="1300" spc="12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analysis,</a:t>
            </a:r>
            <a:r>
              <a:rPr dirty="0" sz="1300" spc="12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estimates</a:t>
            </a:r>
            <a:r>
              <a:rPr dirty="0" sz="1300" spc="13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share</a:t>
            </a:r>
            <a:r>
              <a:rPr dirty="0" sz="1300" spc="12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timelines</a:t>
            </a:r>
            <a:endParaRPr sz="1300">
              <a:latin typeface="Calibri"/>
              <a:cs typeface="Calibri"/>
            </a:endParaRPr>
          </a:p>
          <a:p>
            <a:pPr algn="just" marL="12700" marR="5080">
              <a:lnSpc>
                <a:spcPct val="109700"/>
              </a:lnSpc>
              <a:spcBef>
                <a:spcPts val="5"/>
              </a:spcBef>
            </a:pPr>
            <a:r>
              <a:rPr dirty="0" sz="1300" spc="-5">
                <a:latin typeface="Calibri"/>
                <a:cs typeface="Calibri"/>
              </a:rPr>
              <a:t>but</a:t>
            </a:r>
            <a:r>
              <a:rPr dirty="0" sz="1300" spc="9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these</a:t>
            </a:r>
            <a:r>
              <a:rPr dirty="0" sz="1300" spc="1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are</a:t>
            </a:r>
            <a:r>
              <a:rPr dirty="0" sz="1300" spc="1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paid</a:t>
            </a:r>
            <a:r>
              <a:rPr dirty="0" sz="1300" spc="10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changes</a:t>
            </a:r>
            <a:r>
              <a:rPr dirty="0" sz="1300" spc="1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but</a:t>
            </a:r>
            <a:r>
              <a:rPr dirty="0" sz="1300" spc="1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for</a:t>
            </a:r>
            <a:r>
              <a:rPr dirty="0" sz="1300" spc="1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Ripple</a:t>
            </a:r>
            <a:r>
              <a:rPr dirty="0" sz="1300" spc="9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Effect</a:t>
            </a:r>
            <a:r>
              <a:rPr dirty="0" sz="1200" spc="1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cost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bear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by</a:t>
            </a:r>
            <a:r>
              <a:rPr dirty="0" sz="1200" spc="1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Vendor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because</a:t>
            </a:r>
            <a:r>
              <a:rPr dirty="0" sz="1200" spc="10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somehow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bug</a:t>
            </a:r>
            <a:r>
              <a:rPr dirty="0" sz="1200" spc="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gone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undetected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during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QA.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First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proceed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when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issue</a:t>
            </a:r>
            <a:r>
              <a:rPr dirty="0" sz="1200" spc="7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reported</a:t>
            </a:r>
            <a:r>
              <a:rPr dirty="0" sz="1200" spc="7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from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Production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to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classify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either</a:t>
            </a:r>
            <a:r>
              <a:rPr dirty="0" sz="1200" spc="-5">
                <a:latin typeface="Calibri"/>
                <a:cs typeface="Calibri"/>
              </a:rPr>
              <a:t> 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Bug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or</a:t>
            </a:r>
            <a:r>
              <a:rPr dirty="0" sz="1200" spc="-5">
                <a:latin typeface="Calibri"/>
                <a:cs typeface="Calibri"/>
              </a:rPr>
              <a:t> Wish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List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and</a:t>
            </a:r>
            <a:r>
              <a:rPr dirty="0" sz="1200">
                <a:latin typeface="Calibri"/>
                <a:cs typeface="Calibri"/>
              </a:rPr>
              <a:t> then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accordingly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steps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are</a:t>
            </a:r>
            <a:r>
              <a:rPr dirty="0" sz="1200" spc="-5">
                <a:latin typeface="Calibri"/>
                <a:cs typeface="Calibri"/>
              </a:rPr>
              <a:t> taken.</a:t>
            </a: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35"/>
              </a:spcBef>
            </a:pPr>
            <a:r>
              <a:rPr dirty="0" sz="1200" b="1">
                <a:solidFill>
                  <a:srgbClr val="3B77D8"/>
                </a:solidFill>
                <a:latin typeface="Calibri"/>
                <a:cs typeface="Calibri"/>
              </a:rPr>
              <a:t>KK.</a:t>
            </a:r>
            <a:r>
              <a:rPr dirty="0" sz="1200" spc="-2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Hot</a:t>
            </a:r>
            <a:r>
              <a:rPr dirty="0" sz="1200" spc="-15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Fixes:</a:t>
            </a:r>
            <a:endParaRPr sz="1200">
              <a:latin typeface="Calibri"/>
              <a:cs typeface="Calibri"/>
            </a:endParaRPr>
          </a:p>
          <a:p>
            <a:pPr algn="just" marL="12700" marR="6350">
              <a:lnSpc>
                <a:spcPct val="109800"/>
              </a:lnSpc>
              <a:spcBef>
                <a:spcPts val="790"/>
              </a:spcBef>
            </a:pPr>
            <a:r>
              <a:rPr dirty="0" sz="1300" spc="-5">
                <a:latin typeface="Calibri"/>
                <a:cs typeface="Calibri"/>
              </a:rPr>
              <a:t>Hot</a:t>
            </a:r>
            <a:r>
              <a:rPr dirty="0" sz="1300" spc="-5">
                <a:latin typeface="Calibri"/>
                <a:cs typeface="Calibri"/>
              </a:rPr>
              <a:t> fixes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reported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from</a:t>
            </a:r>
            <a:r>
              <a:rPr dirty="0" sz="1300" spc="-5">
                <a:latin typeface="Calibri"/>
                <a:cs typeface="Calibri"/>
              </a:rPr>
              <a:t> Production</a:t>
            </a:r>
            <a:r>
              <a:rPr dirty="0" sz="1300" spc="-5">
                <a:latin typeface="Calibri"/>
                <a:cs typeface="Calibri"/>
              </a:rPr>
              <a:t> (</a:t>
            </a:r>
            <a:r>
              <a:rPr dirty="0" sz="1300" spc="-5">
                <a:latin typeface="Calibri"/>
                <a:cs typeface="Calibri"/>
              </a:rPr>
              <a:t> Live</a:t>
            </a:r>
            <a:r>
              <a:rPr dirty="0" sz="1300" spc="-5">
                <a:latin typeface="Calibri"/>
                <a:cs typeface="Calibri"/>
              </a:rPr>
              <a:t> Site)</a:t>
            </a:r>
            <a:r>
              <a:rPr dirty="0" sz="1300" spc="-5">
                <a:latin typeface="Calibri"/>
                <a:cs typeface="Calibri"/>
              </a:rPr>
              <a:t> which</a:t>
            </a:r>
            <a:r>
              <a:rPr dirty="0" sz="1300" spc="-5">
                <a:latin typeface="Calibri"/>
                <a:cs typeface="Calibri"/>
              </a:rPr>
              <a:t> can</a:t>
            </a:r>
            <a:r>
              <a:rPr dirty="0" sz="1300" spc="-5">
                <a:latin typeface="Calibri"/>
                <a:cs typeface="Calibri"/>
              </a:rPr>
              <a:t> either</a:t>
            </a:r>
            <a:r>
              <a:rPr dirty="0" sz="1300" spc="-5">
                <a:latin typeface="Calibri"/>
                <a:cs typeface="Calibri"/>
              </a:rPr>
              <a:t> be</a:t>
            </a:r>
            <a:r>
              <a:rPr dirty="0" sz="1300" spc="-5">
                <a:latin typeface="Calibri"/>
                <a:cs typeface="Calibri"/>
              </a:rPr>
              <a:t> WishList</a:t>
            </a:r>
            <a:r>
              <a:rPr dirty="0" sz="1300" spc="-5">
                <a:latin typeface="Calibri"/>
                <a:cs typeface="Calibri"/>
              </a:rPr>
              <a:t> or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Bug</a:t>
            </a:r>
            <a:r>
              <a:rPr dirty="0" sz="1300" spc="-5">
                <a:latin typeface="Calibri"/>
                <a:cs typeface="Calibri"/>
              </a:rPr>
              <a:t> but</a:t>
            </a:r>
            <a:r>
              <a:rPr dirty="0" sz="1300" spc="-5">
                <a:latin typeface="Calibri"/>
                <a:cs typeface="Calibri"/>
              </a:rPr>
              <a:t> in</a:t>
            </a:r>
            <a:r>
              <a:rPr dirty="0" sz="1300" spc="-5">
                <a:latin typeface="Calibri"/>
                <a:cs typeface="Calibri"/>
              </a:rPr>
              <a:t> either</a:t>
            </a:r>
            <a:r>
              <a:rPr dirty="0" sz="1300" spc="-5">
                <a:latin typeface="Calibri"/>
                <a:cs typeface="Calibri"/>
              </a:rPr>
              <a:t> case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we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have</a:t>
            </a:r>
            <a:r>
              <a:rPr dirty="0" sz="1300" spc="-5">
                <a:latin typeface="Calibri"/>
                <a:cs typeface="Calibri"/>
              </a:rPr>
              <a:t> little</a:t>
            </a:r>
            <a:r>
              <a:rPr dirty="0" sz="1300" spc="-5">
                <a:latin typeface="Calibri"/>
                <a:cs typeface="Calibri"/>
              </a:rPr>
              <a:t> time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respond</a:t>
            </a:r>
            <a:r>
              <a:rPr dirty="0" sz="1300" spc="-5">
                <a:latin typeface="Calibri"/>
                <a:cs typeface="Calibri"/>
              </a:rPr>
              <a:t> for</a:t>
            </a:r>
            <a:r>
              <a:rPr dirty="0" sz="1300" spc="-5">
                <a:latin typeface="Calibri"/>
                <a:cs typeface="Calibri"/>
              </a:rPr>
              <a:t> Hot</a:t>
            </a:r>
            <a:r>
              <a:rPr dirty="0" sz="1300" spc="-5">
                <a:latin typeface="Calibri"/>
                <a:cs typeface="Calibri"/>
              </a:rPr>
              <a:t> Fix</a:t>
            </a:r>
            <a:r>
              <a:rPr dirty="0" sz="1300" spc="-5">
                <a:latin typeface="Calibri"/>
                <a:cs typeface="Calibri"/>
              </a:rPr>
              <a:t> due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importance</a:t>
            </a:r>
            <a:r>
              <a:rPr dirty="0" sz="1300" spc="-5">
                <a:latin typeface="Calibri"/>
                <a:cs typeface="Calibri"/>
              </a:rPr>
              <a:t> and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criticality.</a:t>
            </a:r>
            <a:r>
              <a:rPr dirty="0" sz="1300" spc="-5">
                <a:latin typeface="Calibri"/>
                <a:cs typeface="Calibri"/>
              </a:rPr>
              <a:t> There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scenarios</a:t>
            </a:r>
            <a:r>
              <a:rPr dirty="0" sz="1300" spc="-5">
                <a:latin typeface="Calibri"/>
                <a:cs typeface="Calibri"/>
              </a:rPr>
              <a:t> where</a:t>
            </a:r>
            <a:r>
              <a:rPr dirty="0" sz="1300" spc="-5">
                <a:latin typeface="Calibri"/>
                <a:cs typeface="Calibri"/>
              </a:rPr>
              <a:t> end-user</a:t>
            </a:r>
            <a:r>
              <a:rPr dirty="0" sz="1300" spc="-5">
                <a:latin typeface="Calibri"/>
                <a:cs typeface="Calibri"/>
              </a:rPr>
              <a:t> or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not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worried</a:t>
            </a:r>
            <a:r>
              <a:rPr dirty="0" sz="1300" spc="-5">
                <a:latin typeface="Calibri"/>
                <a:cs typeface="Calibri"/>
              </a:rPr>
              <a:t> about</a:t>
            </a:r>
            <a:r>
              <a:rPr dirty="0" sz="1300" spc="-5">
                <a:latin typeface="Calibri"/>
                <a:cs typeface="Calibri"/>
              </a:rPr>
              <a:t> cost</a:t>
            </a:r>
            <a:r>
              <a:rPr dirty="0" sz="1300" spc="-5">
                <a:latin typeface="Calibri"/>
                <a:cs typeface="Calibri"/>
              </a:rPr>
              <a:t> factor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 spc="-5">
                <a:latin typeface="Calibri"/>
                <a:cs typeface="Calibri"/>
              </a:rPr>
              <a:t> just</a:t>
            </a:r>
            <a:r>
              <a:rPr dirty="0" sz="1300" spc="-5">
                <a:latin typeface="Calibri"/>
                <a:cs typeface="Calibri"/>
              </a:rPr>
              <a:t> expect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fix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issue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asap</a:t>
            </a:r>
            <a:r>
              <a:rPr dirty="0" sz="1300" spc="-5">
                <a:latin typeface="Calibri"/>
                <a:cs typeface="Calibri"/>
              </a:rPr>
              <a:t> as</a:t>
            </a:r>
            <a:r>
              <a:rPr dirty="0" sz="1300" spc="-5">
                <a:latin typeface="Calibri"/>
                <a:cs typeface="Calibri"/>
              </a:rPr>
              <a:t> it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may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 spc="-5">
                <a:latin typeface="Calibri"/>
                <a:cs typeface="Calibri"/>
              </a:rPr>
              <a:t> impacting</a:t>
            </a:r>
            <a:r>
              <a:rPr dirty="0" sz="1300" spc="-5">
                <a:latin typeface="Calibri"/>
                <a:cs typeface="Calibri"/>
              </a:rPr>
              <a:t> business,</a:t>
            </a:r>
            <a:r>
              <a:rPr dirty="0" sz="1300" spc="-5">
                <a:latin typeface="Calibri"/>
                <a:cs typeface="Calibri"/>
              </a:rPr>
              <a:t> in</a:t>
            </a:r>
            <a:r>
              <a:rPr dirty="0" sz="1300" spc="-5">
                <a:latin typeface="Calibri"/>
                <a:cs typeface="Calibri"/>
              </a:rPr>
              <a:t> this</a:t>
            </a:r>
            <a:r>
              <a:rPr dirty="0" sz="1300" spc="-5">
                <a:latin typeface="Calibri"/>
                <a:cs typeface="Calibri"/>
              </a:rPr>
              <a:t> scenario</a:t>
            </a:r>
            <a:r>
              <a:rPr dirty="0" sz="1300" spc="-5">
                <a:latin typeface="Calibri"/>
                <a:cs typeface="Calibri"/>
              </a:rPr>
              <a:t> usually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complete</a:t>
            </a:r>
            <a:r>
              <a:rPr dirty="0" sz="1300" spc="-5">
                <a:latin typeface="Calibri"/>
                <a:cs typeface="Calibri"/>
              </a:rPr>
              <a:t> QA</a:t>
            </a:r>
            <a:r>
              <a:rPr dirty="0" sz="1300" spc="-5">
                <a:latin typeface="Calibri"/>
                <a:cs typeface="Calibri"/>
              </a:rPr>
              <a:t> process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not</a:t>
            </a:r>
            <a:r>
              <a:rPr dirty="0" sz="1300" spc="-5">
                <a:latin typeface="Calibri"/>
                <a:cs typeface="Calibri"/>
              </a:rPr>
              <a:t> executed</a:t>
            </a:r>
            <a:r>
              <a:rPr dirty="0" sz="1300" spc="-5">
                <a:latin typeface="Calibri"/>
                <a:cs typeface="Calibri"/>
              </a:rPr>
              <a:t> majorly</a:t>
            </a:r>
            <a:r>
              <a:rPr dirty="0" sz="1300" spc="-5">
                <a:latin typeface="Calibri"/>
                <a:cs typeface="Calibri"/>
              </a:rPr>
              <a:t> due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time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factor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and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team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dependent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on</a:t>
            </a:r>
            <a:r>
              <a:rPr dirty="0" sz="1300" spc="-5">
                <a:latin typeface="Calibri"/>
                <a:cs typeface="Calibri"/>
              </a:rPr>
              <a:t> unit</a:t>
            </a:r>
            <a:r>
              <a:rPr dirty="0" sz="1300" spc="-5">
                <a:latin typeface="Calibri"/>
                <a:cs typeface="Calibri"/>
              </a:rPr>
              <a:t> testing</a:t>
            </a:r>
            <a:r>
              <a:rPr dirty="0" sz="1300" spc="-5">
                <a:latin typeface="Calibri"/>
                <a:cs typeface="Calibri"/>
              </a:rPr>
              <a:t> and</a:t>
            </a:r>
            <a:r>
              <a:rPr dirty="0" sz="1300">
                <a:latin typeface="Calibri"/>
                <a:cs typeface="Calibri"/>
              </a:rPr>
              <a:t> Code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Reviews</a:t>
            </a:r>
            <a:r>
              <a:rPr dirty="0" sz="1300" spc="-10">
                <a:latin typeface="Calibri"/>
                <a:cs typeface="Calibri"/>
              </a:rPr>
              <a:t> to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fix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hot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fixes</a:t>
            </a:r>
            <a:r>
              <a:rPr dirty="0" sz="1300" spc="-5">
                <a:latin typeface="Calibri"/>
                <a:cs typeface="Calibri"/>
              </a:rPr>
              <a:t> rather</a:t>
            </a:r>
            <a:r>
              <a:rPr dirty="0" sz="1300" spc="-5">
                <a:latin typeface="Calibri"/>
                <a:cs typeface="Calibri"/>
              </a:rPr>
              <a:t> than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regression</a:t>
            </a:r>
            <a:r>
              <a:rPr dirty="0" sz="1300" spc="-5">
                <a:latin typeface="Calibri"/>
                <a:cs typeface="Calibri"/>
              </a:rPr>
              <a:t> testing.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0"/>
              </a:spcBef>
            </a:pP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LL.</a:t>
            </a:r>
            <a:r>
              <a:rPr dirty="0" sz="1200" spc="-3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200" spc="-5" b="1">
                <a:solidFill>
                  <a:srgbClr val="3B77D8"/>
                </a:solidFill>
                <a:latin typeface="Calibri"/>
                <a:cs typeface="Calibri"/>
              </a:rPr>
              <a:t>Patch:</a:t>
            </a:r>
            <a:endParaRPr sz="1200">
              <a:latin typeface="Calibri"/>
              <a:cs typeface="Calibri"/>
            </a:endParaRPr>
          </a:p>
          <a:p>
            <a:pPr algn="just" marL="12700" marR="5080">
              <a:lnSpc>
                <a:spcPct val="109800"/>
              </a:lnSpc>
              <a:spcBef>
                <a:spcPts val="805"/>
              </a:spcBef>
            </a:pPr>
            <a:r>
              <a:rPr dirty="0" sz="1300" spc="-5">
                <a:latin typeface="Calibri"/>
                <a:cs typeface="Calibri"/>
              </a:rPr>
              <a:t>Patch</a:t>
            </a:r>
            <a:r>
              <a:rPr dirty="0" sz="1300" spc="-5">
                <a:latin typeface="Calibri"/>
                <a:cs typeface="Calibri"/>
              </a:rPr>
              <a:t> as</a:t>
            </a:r>
            <a:r>
              <a:rPr dirty="0" sz="1300" spc="-5">
                <a:latin typeface="Calibri"/>
                <a:cs typeface="Calibri"/>
              </a:rPr>
              <a:t> opposite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Hot</a:t>
            </a:r>
            <a:r>
              <a:rPr dirty="0" sz="1300" spc="-5">
                <a:latin typeface="Calibri"/>
                <a:cs typeface="Calibri"/>
              </a:rPr>
              <a:t> Fix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those</a:t>
            </a:r>
            <a:r>
              <a:rPr dirty="0" sz="1300" spc="-5">
                <a:latin typeface="Calibri"/>
                <a:cs typeface="Calibri"/>
              </a:rPr>
              <a:t> issues</a:t>
            </a:r>
            <a:r>
              <a:rPr dirty="0" sz="1300" spc="-5">
                <a:latin typeface="Calibri"/>
                <a:cs typeface="Calibri"/>
              </a:rPr>
              <a:t> which</a:t>
            </a:r>
            <a:r>
              <a:rPr dirty="0" sz="1300" spc="-5">
                <a:latin typeface="Calibri"/>
                <a:cs typeface="Calibri"/>
              </a:rPr>
              <a:t> are</a:t>
            </a:r>
            <a:r>
              <a:rPr dirty="0" sz="1300" spc="-5">
                <a:latin typeface="Calibri"/>
                <a:cs typeface="Calibri"/>
              </a:rPr>
              <a:t> critical</a:t>
            </a:r>
            <a:r>
              <a:rPr dirty="0" sz="1300" spc="-5">
                <a:latin typeface="Calibri"/>
                <a:cs typeface="Calibri"/>
              </a:rPr>
              <a:t> but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 spc="-5">
                <a:latin typeface="Calibri"/>
                <a:cs typeface="Calibri"/>
              </a:rPr>
              <a:t> can</a:t>
            </a:r>
            <a:r>
              <a:rPr dirty="0" sz="1300" spc="-5">
                <a:latin typeface="Calibri"/>
                <a:cs typeface="Calibri"/>
              </a:rPr>
              <a:t> wait</a:t>
            </a:r>
            <a:r>
              <a:rPr dirty="0" sz="1300" spc="-5">
                <a:latin typeface="Calibri"/>
                <a:cs typeface="Calibri"/>
              </a:rPr>
              <a:t> for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short</a:t>
            </a:r>
            <a:r>
              <a:rPr dirty="0" sz="1300" spc="-5">
                <a:latin typeface="Calibri"/>
                <a:cs typeface="Calibri"/>
              </a:rPr>
              <a:t> period</a:t>
            </a:r>
            <a:r>
              <a:rPr dirty="0" sz="1300" spc="-5">
                <a:latin typeface="Calibri"/>
                <a:cs typeface="Calibri"/>
              </a:rPr>
              <a:t> of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time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to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get</a:t>
            </a:r>
            <a:r>
              <a:rPr dirty="0" sz="1300" spc="-5">
                <a:latin typeface="Calibri"/>
                <a:cs typeface="Calibri"/>
              </a:rPr>
              <a:t> them</a:t>
            </a:r>
            <a:r>
              <a:rPr dirty="0" sz="1300" spc="-5">
                <a:latin typeface="Calibri"/>
                <a:cs typeface="Calibri"/>
              </a:rPr>
              <a:t> fixed.</a:t>
            </a:r>
            <a:r>
              <a:rPr dirty="0" sz="1300" spc="-5">
                <a:latin typeface="Calibri"/>
                <a:cs typeface="Calibri"/>
              </a:rPr>
              <a:t> Difference</a:t>
            </a:r>
            <a:r>
              <a:rPr dirty="0" sz="1300" spc="-5">
                <a:latin typeface="Calibri"/>
                <a:cs typeface="Calibri"/>
              </a:rPr>
              <a:t> between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Patch</a:t>
            </a:r>
            <a:r>
              <a:rPr dirty="0" sz="1300" spc="-5">
                <a:latin typeface="Calibri"/>
                <a:cs typeface="Calibri"/>
              </a:rPr>
              <a:t> and</a:t>
            </a:r>
            <a:r>
              <a:rPr dirty="0" sz="1300" spc="-5">
                <a:latin typeface="Calibri"/>
                <a:cs typeface="Calibri"/>
              </a:rPr>
              <a:t> Release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that</a:t>
            </a:r>
            <a:r>
              <a:rPr dirty="0" sz="1300" spc="-5">
                <a:latin typeface="Calibri"/>
                <a:cs typeface="Calibri"/>
              </a:rPr>
              <a:t> for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timeframe</a:t>
            </a:r>
            <a:r>
              <a:rPr dirty="0" sz="1300" spc="-5">
                <a:latin typeface="Calibri"/>
                <a:cs typeface="Calibri"/>
              </a:rPr>
              <a:t> for</a:t>
            </a:r>
            <a:r>
              <a:rPr dirty="0" sz="1300" spc="-5">
                <a:latin typeface="Calibri"/>
                <a:cs typeface="Calibri"/>
              </a:rPr>
              <a:t> Patch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deliver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usually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less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than</a:t>
            </a:r>
            <a:r>
              <a:rPr dirty="0" sz="1300" spc="-5">
                <a:latin typeface="Calibri"/>
                <a:cs typeface="Calibri"/>
              </a:rPr>
              <a:t> Release</a:t>
            </a:r>
            <a:r>
              <a:rPr dirty="0" sz="1300" spc="-5">
                <a:latin typeface="Calibri"/>
                <a:cs typeface="Calibri"/>
              </a:rPr>
              <a:t> but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more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than</a:t>
            </a:r>
            <a:r>
              <a:rPr dirty="0" sz="1300" spc="-5">
                <a:latin typeface="Calibri"/>
                <a:cs typeface="Calibri"/>
              </a:rPr>
              <a:t> Patch</a:t>
            </a:r>
            <a:r>
              <a:rPr dirty="0" sz="1300" spc="-5">
                <a:latin typeface="Calibri"/>
                <a:cs typeface="Calibri"/>
              </a:rPr>
              <a:t> and</a:t>
            </a:r>
            <a:r>
              <a:rPr dirty="0" sz="1300" spc="-5">
                <a:latin typeface="Calibri"/>
                <a:cs typeface="Calibri"/>
              </a:rPr>
              <a:t> dev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team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do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proper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estimation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which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include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QA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cycles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also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then</a:t>
            </a:r>
            <a:r>
              <a:rPr dirty="0" sz="1300" spc="28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share</a:t>
            </a:r>
            <a:r>
              <a:rPr dirty="0" sz="1300" spc="28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deadline.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Usually</a:t>
            </a:r>
            <a:r>
              <a:rPr dirty="0" sz="1300" spc="-5">
                <a:latin typeface="Calibri"/>
                <a:cs typeface="Calibri"/>
              </a:rPr>
              <a:t> leftover</a:t>
            </a:r>
            <a:r>
              <a:rPr dirty="0" sz="1300">
                <a:latin typeface="Calibri"/>
                <a:cs typeface="Calibri"/>
              </a:rPr>
              <a:t> bugs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or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WishLists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or</a:t>
            </a:r>
            <a:r>
              <a:rPr dirty="0" sz="1300" spc="-5">
                <a:latin typeface="Calibri"/>
                <a:cs typeface="Calibri"/>
              </a:rPr>
              <a:t> both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are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delivered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as</a:t>
            </a:r>
            <a:r>
              <a:rPr dirty="0" sz="1300" spc="-5">
                <a:latin typeface="Calibri"/>
                <a:cs typeface="Calibri"/>
              </a:rPr>
              <a:t> patch</a:t>
            </a:r>
            <a:r>
              <a:rPr dirty="0" sz="1300" spc="-5">
                <a:latin typeface="Calibri"/>
                <a:cs typeface="Calibri"/>
              </a:rPr>
              <a:t> after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Major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Release.</a:t>
            </a:r>
            <a:endParaRPr sz="13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944"/>
              </a:spcBef>
            </a:pPr>
            <a:r>
              <a:rPr dirty="0" sz="1300" spc="-10" b="1">
                <a:solidFill>
                  <a:srgbClr val="3B77D8"/>
                </a:solidFill>
                <a:latin typeface="Calibri"/>
                <a:cs typeface="Calibri"/>
              </a:rPr>
              <a:t>MM.</a:t>
            </a:r>
            <a:r>
              <a:rPr dirty="0" sz="1300" spc="-1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3B77D8"/>
                </a:solidFill>
                <a:latin typeface="Calibri"/>
                <a:cs typeface="Calibri"/>
              </a:rPr>
              <a:t>Example</a:t>
            </a:r>
            <a:r>
              <a:rPr dirty="0" sz="1300" spc="-15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3B77D8"/>
                </a:solidFill>
                <a:latin typeface="Calibri"/>
                <a:cs typeface="Calibri"/>
              </a:rPr>
              <a:t>of</a:t>
            </a:r>
            <a:r>
              <a:rPr dirty="0" sz="1300" b="1">
                <a:solidFill>
                  <a:srgbClr val="3B77D8"/>
                </a:solidFill>
                <a:latin typeface="Calibri"/>
                <a:cs typeface="Calibri"/>
              </a:rPr>
              <a:t> </a:t>
            </a:r>
            <a:r>
              <a:rPr dirty="0" sz="1300" spc="-5" b="1">
                <a:solidFill>
                  <a:srgbClr val="3B77D8"/>
                </a:solidFill>
                <a:latin typeface="Calibri"/>
                <a:cs typeface="Calibri"/>
              </a:rPr>
              <a:t>Patch</a:t>
            </a:r>
            <a:endParaRPr sz="1300">
              <a:latin typeface="Calibri"/>
              <a:cs typeface="Calibri"/>
            </a:endParaRPr>
          </a:p>
          <a:p>
            <a:pPr algn="just" marL="12700" marR="5715">
              <a:lnSpc>
                <a:spcPct val="109800"/>
              </a:lnSpc>
              <a:spcBef>
                <a:spcPts val="795"/>
              </a:spcBef>
            </a:pPr>
            <a:r>
              <a:rPr dirty="0" sz="1300" spc="-5">
                <a:latin typeface="Calibri"/>
                <a:cs typeface="Calibri"/>
              </a:rPr>
              <a:t>Assuming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there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was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requirement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from</a:t>
            </a:r>
            <a:r>
              <a:rPr dirty="0" sz="1300">
                <a:latin typeface="Calibri"/>
                <a:cs typeface="Calibri"/>
              </a:rPr>
              <a:t> client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5">
                <a:latin typeface="Calibri"/>
                <a:cs typeface="Calibri"/>
              </a:rPr>
              <a:t> develop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website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where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user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registration</a:t>
            </a:r>
            <a:r>
              <a:rPr dirty="0" sz="1300" spc="-5">
                <a:latin typeface="Calibri"/>
                <a:cs typeface="Calibri"/>
              </a:rPr>
              <a:t> will</a:t>
            </a:r>
            <a:r>
              <a:rPr dirty="0" sz="1300" spc="-5">
                <a:latin typeface="Calibri"/>
                <a:cs typeface="Calibri"/>
              </a:rPr>
              <a:t> be</a:t>
            </a:r>
            <a:r>
              <a:rPr dirty="0" sz="1300" spc="-5">
                <a:latin typeface="Calibri"/>
                <a:cs typeface="Calibri"/>
              </a:rPr>
              <a:t> performed</a:t>
            </a:r>
            <a:r>
              <a:rPr dirty="0" sz="1300" spc="-5">
                <a:latin typeface="Calibri"/>
                <a:cs typeface="Calibri"/>
              </a:rPr>
              <a:t> by</a:t>
            </a:r>
            <a:r>
              <a:rPr dirty="0" sz="1300" spc="-5">
                <a:latin typeface="Calibri"/>
                <a:cs typeface="Calibri"/>
              </a:rPr>
              <a:t> clicking</a:t>
            </a:r>
            <a:r>
              <a:rPr dirty="0" sz="1300" spc="-5">
                <a:latin typeface="Calibri"/>
                <a:cs typeface="Calibri"/>
              </a:rPr>
              <a:t> on</a:t>
            </a:r>
            <a:r>
              <a:rPr dirty="0" sz="1300" spc="-5">
                <a:latin typeface="Calibri"/>
                <a:cs typeface="Calibri"/>
              </a:rPr>
              <a:t> registration</a:t>
            </a:r>
            <a:r>
              <a:rPr dirty="0" sz="1300" spc="-5">
                <a:latin typeface="Calibri"/>
                <a:cs typeface="Calibri"/>
              </a:rPr>
              <a:t> page</a:t>
            </a:r>
            <a:r>
              <a:rPr dirty="0" sz="1300" spc="-5">
                <a:latin typeface="Calibri"/>
                <a:cs typeface="Calibri"/>
              </a:rPr>
              <a:t> and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then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user</a:t>
            </a:r>
            <a:r>
              <a:rPr dirty="0" sz="1300" spc="-5">
                <a:latin typeface="Calibri"/>
                <a:cs typeface="Calibri"/>
              </a:rPr>
              <a:t> will</a:t>
            </a:r>
            <a:r>
              <a:rPr dirty="0" sz="1300" spc="-5">
                <a:latin typeface="Calibri"/>
                <a:cs typeface="Calibri"/>
              </a:rPr>
              <a:t> fill-out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registration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form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submit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details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user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will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able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5">
                <a:latin typeface="Calibri"/>
                <a:cs typeface="Calibri"/>
              </a:rPr>
              <a:t> login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with </a:t>
            </a:r>
            <a:r>
              <a:rPr dirty="0" sz="1300" spc="-5">
                <a:latin typeface="Calibri"/>
                <a:cs typeface="Calibri"/>
              </a:rPr>
              <a:t> credentials.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After</a:t>
            </a:r>
            <a:r>
              <a:rPr dirty="0" sz="1300">
                <a:latin typeface="Calibri"/>
                <a:cs typeface="Calibri"/>
              </a:rPr>
              <a:t> Project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delivered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5">
                <a:latin typeface="Calibri"/>
                <a:cs typeface="Calibri"/>
              </a:rPr>
              <a:t> the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client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,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there</a:t>
            </a:r>
            <a:r>
              <a:rPr dirty="0" sz="1300">
                <a:latin typeface="Calibri"/>
                <a:cs typeface="Calibri"/>
              </a:rPr>
              <a:t> is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need</a:t>
            </a:r>
            <a:r>
              <a:rPr dirty="0" sz="1300" spc="28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27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integrate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registration</a:t>
            </a:r>
            <a:r>
              <a:rPr dirty="0" sz="1300" spc="-5">
                <a:latin typeface="Calibri"/>
                <a:cs typeface="Calibri"/>
              </a:rPr>
              <a:t> using</a:t>
            </a:r>
            <a:r>
              <a:rPr dirty="0" sz="1300" spc="-5">
                <a:latin typeface="Calibri"/>
                <a:cs typeface="Calibri"/>
              </a:rPr>
              <a:t> Social</a:t>
            </a:r>
            <a:r>
              <a:rPr dirty="0" sz="1300" spc="-5">
                <a:latin typeface="Calibri"/>
                <a:cs typeface="Calibri"/>
              </a:rPr>
              <a:t> Media,</a:t>
            </a:r>
            <a:r>
              <a:rPr dirty="0" sz="1300" spc="-5">
                <a:latin typeface="Calibri"/>
                <a:cs typeface="Calibri"/>
              </a:rPr>
              <a:t> catch</a:t>
            </a:r>
            <a:r>
              <a:rPr dirty="0" sz="1300" spc="-5">
                <a:latin typeface="Calibri"/>
                <a:cs typeface="Calibri"/>
              </a:rPr>
              <a:t> is</a:t>
            </a:r>
            <a:r>
              <a:rPr dirty="0" sz="1300" spc="-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identify</a:t>
            </a:r>
            <a:r>
              <a:rPr dirty="0" sz="1300" spc="-5">
                <a:latin typeface="Calibri"/>
                <a:cs typeface="Calibri"/>
              </a:rPr>
              <a:t> this</a:t>
            </a:r>
            <a:r>
              <a:rPr dirty="0" sz="1300" spc="-5">
                <a:latin typeface="Calibri"/>
                <a:cs typeface="Calibri"/>
              </a:rPr>
              <a:t> request</a:t>
            </a:r>
            <a:r>
              <a:rPr dirty="0" sz="1300" spc="-5">
                <a:latin typeface="Calibri"/>
                <a:cs typeface="Calibri"/>
              </a:rPr>
              <a:t> either</a:t>
            </a:r>
            <a:r>
              <a:rPr dirty="0" sz="1300" spc="-5">
                <a:latin typeface="Calibri"/>
                <a:cs typeface="Calibri"/>
              </a:rPr>
              <a:t> as</a:t>
            </a:r>
            <a:r>
              <a:rPr dirty="0" sz="1300" spc="-5">
                <a:latin typeface="Calibri"/>
                <a:cs typeface="Calibri"/>
              </a:rPr>
              <a:t> WishList</a:t>
            </a:r>
            <a:r>
              <a:rPr dirty="0" sz="1300" spc="-5">
                <a:latin typeface="Calibri"/>
                <a:cs typeface="Calibri"/>
              </a:rPr>
              <a:t> or</a:t>
            </a:r>
            <a:r>
              <a:rPr dirty="0" sz="1300" spc="-5">
                <a:latin typeface="Calibri"/>
                <a:cs typeface="Calibri"/>
              </a:rPr>
              <a:t> bug,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this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situation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Specs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document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or</a:t>
            </a:r>
            <a:r>
              <a:rPr dirty="0" sz="1300">
                <a:latin typeface="Calibri"/>
                <a:cs typeface="Calibri"/>
              </a:rPr>
              <a:t> SRS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because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-5">
                <a:latin typeface="Calibri"/>
                <a:cs typeface="Calibri"/>
              </a:rPr>
              <a:t> negotiate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with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verbal 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communication</a:t>
            </a:r>
            <a:r>
              <a:rPr dirty="0" sz="1300" spc="4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are</a:t>
            </a:r>
            <a:r>
              <a:rPr dirty="0" sz="1300" spc="5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usually</a:t>
            </a:r>
            <a:r>
              <a:rPr dirty="0" sz="1300" spc="4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enough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to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convince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client</a:t>
            </a:r>
            <a:r>
              <a:rPr dirty="0" sz="1300" spc="5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case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of</a:t>
            </a:r>
            <a:r>
              <a:rPr dirty="0" sz="1300" spc="5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conflict.</a:t>
            </a:r>
            <a:r>
              <a:rPr dirty="0" sz="1300" spc="4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In</a:t>
            </a:r>
            <a:r>
              <a:rPr dirty="0" sz="1300" spc="6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this</a:t>
            </a:r>
            <a:r>
              <a:rPr dirty="0" sz="1300" spc="6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scenario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is</a:t>
            </a:r>
            <a:r>
              <a:rPr dirty="0" sz="1300" spc="-5">
                <a:latin typeface="Calibri"/>
                <a:cs typeface="Calibri"/>
              </a:rPr>
              <a:t> client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agree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it</a:t>
            </a:r>
            <a:r>
              <a:rPr dirty="0" sz="1300">
                <a:latin typeface="Calibri"/>
                <a:cs typeface="Calibri"/>
              </a:rPr>
              <a:t> as</a:t>
            </a:r>
            <a:r>
              <a:rPr dirty="0" sz="1300" spc="-5">
                <a:latin typeface="Calibri"/>
                <a:cs typeface="Calibri"/>
              </a:rPr>
              <a:t> a</a:t>
            </a:r>
            <a:r>
              <a:rPr dirty="0" sz="1300" spc="1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WishList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then</a:t>
            </a:r>
            <a:r>
              <a:rPr dirty="0" sz="130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estimates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and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deadlines</a:t>
            </a:r>
            <a:r>
              <a:rPr dirty="0" sz="1300" spc="-5">
                <a:latin typeface="Calibri"/>
                <a:cs typeface="Calibri"/>
              </a:rPr>
              <a:t> will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be</a:t>
            </a:r>
            <a:r>
              <a:rPr dirty="0" sz="1300" spc="10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shared</a:t>
            </a:r>
            <a:r>
              <a:rPr dirty="0" sz="1300" spc="5">
                <a:latin typeface="Calibri"/>
                <a:cs typeface="Calibri"/>
              </a:rPr>
              <a:t> </a:t>
            </a:r>
            <a:r>
              <a:rPr dirty="0" sz="1300" spc="-5">
                <a:latin typeface="Calibri"/>
                <a:cs typeface="Calibri"/>
              </a:rPr>
              <a:t>accordingly.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Page</a:t>
            </a:r>
            <a:r>
              <a:rPr dirty="0" spc="-20"/>
              <a:t> </a:t>
            </a:r>
            <a:r>
              <a:rPr dirty="0" spc="-5"/>
              <a:t>|</a:t>
            </a:r>
            <a:r>
              <a:rPr dirty="0" spc="-40"/>
              <a:t> </a:t>
            </a:r>
            <a:fld id="{81D60167-4931-47E6-BA6A-407CBD079E47}" type="slidenum">
              <a:rPr dirty="0" spc="-5"/>
              <a:t>57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901699" y="2706119"/>
            <a:ext cx="2141220" cy="545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Appendix</a:t>
            </a:r>
            <a:r>
              <a:rPr dirty="0" u="heavy" sz="1400" spc="-2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40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–</a:t>
            </a:r>
            <a:r>
              <a:rPr dirty="0" u="heavy" sz="1400" spc="-30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heavy" sz="1400" spc="-5" b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I:</a:t>
            </a:r>
            <a:endParaRPr sz="1400">
              <a:latin typeface="Calibri"/>
              <a:cs typeface="Calibri"/>
            </a:endParaRPr>
          </a:p>
          <a:p>
            <a:pPr marL="184785">
              <a:lnSpc>
                <a:spcPct val="100000"/>
              </a:lnSpc>
              <a:spcBef>
                <a:spcPts val="969"/>
              </a:spcBef>
              <a:tabLst>
                <a:tab pos="413384" algn="l"/>
              </a:tabLst>
            </a:pPr>
            <a:r>
              <a:rPr dirty="0" sz="1200" spc="-5">
                <a:latin typeface="Calibri"/>
                <a:cs typeface="Calibri"/>
              </a:rPr>
              <a:t>i.</a:t>
            </a:r>
            <a:r>
              <a:rPr dirty="0" sz="1200" spc="-5">
                <a:latin typeface="Times New Roman"/>
                <a:cs typeface="Times New Roman"/>
              </a:rPr>
              <a:t>	</a:t>
            </a: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Technical</a:t>
            </a:r>
            <a:r>
              <a:rPr dirty="0" u="sng" sz="1200" spc="-2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Design</a:t>
            </a:r>
            <a:r>
              <a:rPr dirty="0" u="sng" sz="1200" spc="-1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200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Document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cs-611</dc:creator>
  <dc:title>Writeup - Final Version</dc:title>
  <dcterms:created xsi:type="dcterms:W3CDTF">2021-04-19T11:15:12Z</dcterms:created>
  <dcterms:modified xsi:type="dcterms:W3CDTF">2021-04-19T11:15:12Z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2018-10-25T00:00:00Z</vt:filetime>
  </property>
  <property fmtid="{D5CDD505-2E9C-101B-9397-08002B2CF9AE}" pid="3" name="Creator">
    <vt:lpwstr>PDFCreator Version 1.2.3</vt:lpwstr>
  </property>
  <property fmtid="{D5CDD505-2E9C-101B-9397-08002B2CF9AE}" pid="4" name="LastSaved">
    <vt:filetime>2021-04-19T00:00:00Z</vt:filetime>
  </property>
</Properties>
</file>